
<file path=[Content_Types].xml><?xml version="1.0" encoding="utf-8"?>
<Types xmlns="http://schemas.openxmlformats.org/package/2006/content-types">
  <Default Extension="png" ContentType="image/png"/>
  <Default Extension="bin" ContentType="application/vnd.ms-office.activeX"/>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activeX/activeX1.xml" ContentType="application/vnd.ms-office.activeX+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7.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381" r:id="rId2"/>
    <p:sldId id="256" r:id="rId3"/>
    <p:sldId id="257" r:id="rId4"/>
    <p:sldId id="258" r:id="rId5"/>
    <p:sldId id="602" r:id="rId6"/>
    <p:sldId id="260" r:id="rId7"/>
    <p:sldId id="382" r:id="rId8"/>
    <p:sldId id="604" r:id="rId9"/>
    <p:sldId id="606" r:id="rId10"/>
    <p:sldId id="605" r:id="rId11"/>
    <p:sldId id="607" r:id="rId12"/>
    <p:sldId id="608" r:id="rId13"/>
    <p:sldId id="603" r:id="rId14"/>
    <p:sldId id="264" r:id="rId15"/>
    <p:sldId id="612" r:id="rId16"/>
    <p:sldId id="614" r:id="rId17"/>
    <p:sldId id="619" r:id="rId18"/>
    <p:sldId id="610" r:id="rId19"/>
    <p:sldId id="615" r:id="rId20"/>
    <p:sldId id="613" r:id="rId21"/>
    <p:sldId id="647" r:id="rId22"/>
    <p:sldId id="616" r:id="rId23"/>
    <p:sldId id="617" r:id="rId24"/>
    <p:sldId id="618" r:id="rId25"/>
    <p:sldId id="621" r:id="rId26"/>
    <p:sldId id="622" r:id="rId27"/>
    <p:sldId id="623" r:id="rId28"/>
    <p:sldId id="624" r:id="rId29"/>
    <p:sldId id="628" r:id="rId30"/>
    <p:sldId id="629" r:id="rId31"/>
    <p:sldId id="626" r:id="rId32"/>
    <p:sldId id="627" r:id="rId33"/>
    <p:sldId id="609" r:id="rId34"/>
    <p:sldId id="632" r:id="rId35"/>
    <p:sldId id="631" r:id="rId36"/>
    <p:sldId id="633" r:id="rId37"/>
    <p:sldId id="634" r:id="rId38"/>
    <p:sldId id="635" r:id="rId39"/>
    <p:sldId id="636" r:id="rId40"/>
    <p:sldId id="637" r:id="rId41"/>
    <p:sldId id="638" r:id="rId42"/>
    <p:sldId id="642" r:id="rId43"/>
    <p:sldId id="643" r:id="rId44"/>
    <p:sldId id="644" r:id="rId45"/>
    <p:sldId id="726" r:id="rId46"/>
    <p:sldId id="671" r:id="rId47"/>
    <p:sldId id="672" r:id="rId48"/>
    <p:sldId id="675" r:id="rId49"/>
    <p:sldId id="703" r:id="rId50"/>
    <p:sldId id="751" r:id="rId51"/>
    <p:sldId id="753" r:id="rId52"/>
    <p:sldId id="754" r:id="rId53"/>
    <p:sldId id="755" r:id="rId54"/>
    <p:sldId id="756" r:id="rId55"/>
    <p:sldId id="677" r:id="rId56"/>
    <p:sldId id="678" r:id="rId57"/>
    <p:sldId id="679" r:id="rId58"/>
    <p:sldId id="680" r:id="rId59"/>
    <p:sldId id="681" r:id="rId60"/>
    <p:sldId id="682" r:id="rId61"/>
    <p:sldId id="683" r:id="rId62"/>
    <p:sldId id="684" r:id="rId63"/>
    <p:sldId id="685" r:id="rId64"/>
    <p:sldId id="686" r:id="rId65"/>
    <p:sldId id="687" r:id="rId66"/>
    <p:sldId id="688" r:id="rId67"/>
    <p:sldId id="689" r:id="rId68"/>
    <p:sldId id="690" r:id="rId69"/>
    <p:sldId id="691" r:id="rId70"/>
    <p:sldId id="676" r:id="rId71"/>
    <p:sldId id="747" r:id="rId72"/>
    <p:sldId id="748" r:id="rId73"/>
    <p:sldId id="749" r:id="rId74"/>
    <p:sldId id="750" r:id="rId75"/>
    <p:sldId id="711" r:id="rId76"/>
    <p:sldId id="725" r:id="rId77"/>
    <p:sldId id="710" r:id="rId78"/>
    <p:sldId id="674" r:id="rId79"/>
    <p:sldId id="673" r:id="rId80"/>
    <p:sldId id="709" r:id="rId81"/>
    <p:sldId id="720" r:id="rId82"/>
    <p:sldId id="724" r:id="rId83"/>
    <p:sldId id="826" r:id="rId84"/>
    <p:sldId id="620" r:id="rId85"/>
    <p:sldId id="734" r:id="rId86"/>
    <p:sldId id="735" r:id="rId87"/>
    <p:sldId id="736" r:id="rId88"/>
    <p:sldId id="745" r:id="rId89"/>
    <p:sldId id="737" r:id="rId90"/>
    <p:sldId id="738" r:id="rId91"/>
    <p:sldId id="746" r:id="rId92"/>
    <p:sldId id="757" r:id="rId93"/>
    <p:sldId id="761" r:id="rId94"/>
    <p:sldId id="758" r:id="rId95"/>
    <p:sldId id="762" r:id="rId96"/>
    <p:sldId id="760" r:id="rId97"/>
    <p:sldId id="763" r:id="rId98"/>
    <p:sldId id="764" r:id="rId99"/>
    <p:sldId id="765" r:id="rId100"/>
    <p:sldId id="630" r:id="rId101"/>
    <p:sldId id="795" r:id="rId102"/>
    <p:sldId id="769" r:id="rId103"/>
    <p:sldId id="823" r:id="rId104"/>
    <p:sldId id="770" r:id="rId105"/>
    <p:sldId id="799" r:id="rId106"/>
    <p:sldId id="800" r:id="rId107"/>
    <p:sldId id="801" r:id="rId108"/>
    <p:sldId id="813" r:id="rId109"/>
    <p:sldId id="802" r:id="rId110"/>
    <p:sldId id="797" r:id="rId111"/>
    <p:sldId id="772" r:id="rId112"/>
    <p:sldId id="820" r:id="rId113"/>
    <p:sldId id="821" r:id="rId114"/>
    <p:sldId id="822" r:id="rId115"/>
    <p:sldId id="819" r:id="rId116"/>
    <p:sldId id="810" r:id="rId117"/>
    <p:sldId id="811" r:id="rId118"/>
    <p:sldId id="771" r:id="rId119"/>
    <p:sldId id="812" r:id="rId120"/>
    <p:sldId id="816" r:id="rId121"/>
    <p:sldId id="815" r:id="rId122"/>
    <p:sldId id="817" r:id="rId123"/>
    <p:sldId id="818" r:id="rId124"/>
    <p:sldId id="814" r:id="rId125"/>
    <p:sldId id="824" r:id="rId126"/>
    <p:sldId id="825" r:id="rId127"/>
    <p:sldId id="646" r:id="rId128"/>
    <p:sldId id="645" r:id="rId1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176" autoAdjust="0"/>
    <p:restoredTop sz="86483" autoAdjust="0"/>
  </p:normalViewPr>
  <p:slideViewPr>
    <p:cSldViewPr snapToGrid="0">
      <p:cViewPr varScale="1">
        <p:scale>
          <a:sx n="79" d="100"/>
          <a:sy n="79" d="100"/>
        </p:scale>
        <p:origin x="516" y="60"/>
      </p:cViewPr>
      <p:guideLst>
        <p:guide orient="horz" pos="2160"/>
        <p:guide pos="3840"/>
      </p:guideLst>
    </p:cSldViewPr>
  </p:slideViewPr>
  <p:outlineViewPr>
    <p:cViewPr>
      <p:scale>
        <a:sx n="33" d="100"/>
        <a:sy n="33" d="100"/>
      </p:scale>
      <p:origin x="0" y="-10326"/>
    </p:cViewPr>
  </p:outlineViewPr>
  <p:notesTextViewPr>
    <p:cViewPr>
      <p:scale>
        <a:sx n="1" d="1"/>
        <a:sy n="1" d="1"/>
      </p:scale>
      <p:origin x="0" y="0"/>
    </p:cViewPr>
  </p:notesTextViewPr>
  <p:sorterViewPr>
    <p:cViewPr varScale="1">
      <p:scale>
        <a:sx n="100" d="100"/>
        <a:sy n="100" d="100"/>
      </p:scale>
      <p:origin x="0" y="-560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D6EC8-EDA8-448A-B5A3-9F2CBAC17C62}" type="datetimeFigureOut">
              <a:rPr lang="zh-CN" altLang="en-US" smtClean="0"/>
              <a:pPr/>
              <a:t>2021/3/12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ECF1-05A5-449A-B015-2301A6D4CE24}" type="slidenum">
              <a:rPr lang="zh-CN" altLang="en-US" smtClean="0"/>
              <a:pPr/>
              <a:t>‹#›</a:t>
            </a:fld>
            <a:endParaRPr lang="zh-CN" altLang="en-US"/>
          </a:p>
        </p:txBody>
      </p:sp>
    </p:spTree>
    <p:extLst>
      <p:ext uri="{BB962C8B-B14F-4D97-AF65-F5344CB8AC3E}">
        <p14:creationId xmlns:p14="http://schemas.microsoft.com/office/powerpoint/2010/main" val="1985538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slide" Target="../slides/slide12.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slide" Target="../slides/slide14.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pPr/>
              <a:t>1</a:t>
            </a:fld>
            <a:endParaRPr lang="zh-CN" altLang="en-US"/>
          </a:p>
        </p:txBody>
      </p:sp>
    </p:spTree>
    <p:extLst>
      <p:ext uri="{BB962C8B-B14F-4D97-AF65-F5344CB8AC3E}">
        <p14:creationId xmlns:p14="http://schemas.microsoft.com/office/powerpoint/2010/main" val="588547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
        <p:nvSpPr>
          <p:cNvPr id="4" name="灯片编号占位符 3"/>
          <p:cNvSpPr>
            <a:spLocks noGrp="1"/>
          </p:cNvSpPr>
          <p:nvPr>
            <p:ph type="sldNum"/>
          </p:nvPr>
        </p:nvSpPr>
        <p:spPr/>
        <p:txBody>
          <a:bodyPr/>
          <a:lstStyle/>
          <a:p>
            <a:pPr marL="0" indent="0" algn="l" defTabSz="914400" eaLnBrk="1" latinLnBrk="1" hangingPunct="1">
              <a:lnSpc>
                <a:spcPct val="100000"/>
              </a:lnSpc>
              <a:spcBef>
                <a:spcPts val="0"/>
              </a:spcBef>
              <a:spcAft>
                <a:spcPts val="0"/>
              </a:spcAft>
              <a:buFontTx/>
              <a:buNone/>
            </a:pPr>
            <a:fld id="{B9320F77-B9A0-41C5-862A-B4B631284C64}" type="slidenum">
              <a:rPr sz="1200">
                <a:solidFill>
                  <a:schemeClr val="tx1"/>
                </a:solidFill>
                <a:latin typeface="Arial" panose="020B0604020202020204" pitchFamily="34" charset="0"/>
                <a:ea typeface="宋体" panose="02010600030101010101" pitchFamily="2" charset="-122"/>
              </a:rPr>
              <a:pPr marL="0" indent="0" algn="l" defTabSz="914400" eaLnBrk="1" latinLnBrk="1" hangingPunct="1">
                <a:lnSpc>
                  <a:spcPct val="100000"/>
                </a:lnSpc>
                <a:spcBef>
                  <a:spcPts val="0"/>
                </a:spcBef>
                <a:spcAft>
                  <a:spcPts val="0"/>
                </a:spcAft>
                <a:buFontTx/>
                <a:buNone/>
              </a:pPr>
              <a:t>24</a:t>
            </a:fld>
            <a:endParaRPr lang="ko-KR" altLang="en-US" sz="12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982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a:ln>
            <a:solidFill>
              <a:srgbClr val="000000"/>
            </a:solidFill>
            <a:miter/>
          </a:ln>
        </p:spPr>
      </p:sp>
      <p:sp>
        <p:nvSpPr>
          <p:cNvPr id="25602" name="备注占位符 2"/>
          <p:cNvSpPr>
            <a:spLocks noGrp="1"/>
          </p:cNvSpPr>
          <p:nvPr>
            <p:ph type="body"/>
          </p:nvPr>
        </p:nvSpPr>
        <p:spPr>
          <a:noFill/>
          <a:ln>
            <a:noFill/>
          </a:ln>
        </p:spPr>
        <p:txBody>
          <a:bodyPr wrap="square" lIns="91440" tIns="45720" rIns="91440" bIns="45720" anchor="t"/>
          <a:lstStyle/>
          <a:p>
            <a:pPr lvl="0"/>
            <a:r>
              <a:rPr lang="zh-CN" altLang="en-US" dirty="0"/>
              <a:t>内部差异，来看四个具体的地区</a:t>
            </a:r>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dirty="0"/>
              <a:pPr lvl="0" algn="r" eaLnBrk="1" hangingPunct="1"/>
              <a:t>27</a:t>
            </a:fld>
            <a:endParaRPr lang="zh-CN" altLang="en-US" sz="1200" dirty="0"/>
          </a:p>
        </p:txBody>
      </p:sp>
    </p:spTree>
    <p:extLst>
      <p:ext uri="{BB962C8B-B14F-4D97-AF65-F5344CB8AC3E}">
        <p14:creationId xmlns:p14="http://schemas.microsoft.com/office/powerpoint/2010/main" val="2715422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
        <p:nvSpPr>
          <p:cNvPr id="4" name="灯片编号占位符 3"/>
          <p:cNvSpPr>
            <a:spLocks noGrp="1"/>
          </p:cNvSpPr>
          <p:nvPr>
            <p:ph type="sldNum"/>
          </p:nvPr>
        </p:nvSpPr>
        <p:spPr/>
        <p:txBody>
          <a:bodyPr/>
          <a:lstStyle/>
          <a:p>
            <a:pPr marL="0" indent="0" algn="l" defTabSz="914400" eaLnBrk="1" latinLnBrk="1" hangingPunct="1">
              <a:lnSpc>
                <a:spcPct val="100000"/>
              </a:lnSpc>
              <a:spcBef>
                <a:spcPts val="0"/>
              </a:spcBef>
              <a:spcAft>
                <a:spcPts val="0"/>
              </a:spcAft>
              <a:buFontTx/>
              <a:buNone/>
            </a:pPr>
            <a:fld id="{B9320F77-B9A0-41C5-862A-B4B631284C64}" type="slidenum">
              <a:rPr sz="1200">
                <a:solidFill>
                  <a:schemeClr val="tx1"/>
                </a:solidFill>
                <a:latin typeface="Arial" panose="020B0604020202020204" pitchFamily="34" charset="0"/>
                <a:ea typeface="宋体" panose="02010600030101010101" pitchFamily="2" charset="-122"/>
              </a:rPr>
              <a:pPr marL="0" indent="0" algn="l" defTabSz="914400" eaLnBrk="1" latinLnBrk="1" hangingPunct="1">
                <a:lnSpc>
                  <a:spcPct val="100000"/>
                </a:lnSpc>
                <a:spcBef>
                  <a:spcPts val="0"/>
                </a:spcBef>
                <a:spcAft>
                  <a:spcPts val="0"/>
                </a:spcAft>
                <a:buFontTx/>
                <a:buNone/>
              </a:pPr>
              <a:t>29</a:t>
            </a:fld>
            <a:endParaRPr lang="ko-KR" altLang="en-US" sz="12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9657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F2ECF1-05A5-449A-B015-2301A6D4CE24}" type="slidenum">
              <a:rPr lang="zh-CN" altLang="en-US" smtClean="0"/>
              <a:pPr/>
              <a:t>36</a:t>
            </a:fld>
            <a:endParaRPr lang="zh-CN" altLang="en-US"/>
          </a:p>
        </p:txBody>
      </p:sp>
    </p:spTree>
    <p:extLst>
      <p:ext uri="{BB962C8B-B14F-4D97-AF65-F5344CB8AC3E}">
        <p14:creationId xmlns:p14="http://schemas.microsoft.com/office/powerpoint/2010/main" val="2013283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F2ECF1-05A5-449A-B015-2301A6D4CE24}" type="slidenum">
              <a:rPr lang="zh-CN" altLang="en-US" smtClean="0"/>
              <a:pPr/>
              <a:t>90</a:t>
            </a:fld>
            <a:endParaRPr lang="zh-CN" altLang="en-US"/>
          </a:p>
        </p:txBody>
      </p:sp>
    </p:spTree>
    <p:extLst>
      <p:ext uri="{BB962C8B-B14F-4D97-AF65-F5344CB8AC3E}">
        <p14:creationId xmlns:p14="http://schemas.microsoft.com/office/powerpoint/2010/main" val="1106066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noTextEdit="1"/>
          </p:cNvSpPr>
          <p:nvPr>
            <p:ph type="sldImg"/>
          </p:nvPr>
        </p:nvSpPr>
        <p:spPr>
          <a:ln>
            <a:solidFill>
              <a:srgbClr val="000000"/>
            </a:solidFill>
            <a:miter/>
          </a:ln>
        </p:spPr>
      </p:sp>
      <p:sp>
        <p:nvSpPr>
          <p:cNvPr id="5222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5222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dirty="0"/>
              <a:pPr lvl="0" algn="r" eaLnBrk="1" hangingPunct="1"/>
              <a:t>92</a:t>
            </a:fld>
            <a:endParaRPr lang="zh-CN" altLang="en-US" sz="1200" dirty="0"/>
          </a:p>
        </p:txBody>
      </p:sp>
    </p:spTree>
    <p:extLst>
      <p:ext uri="{BB962C8B-B14F-4D97-AF65-F5344CB8AC3E}">
        <p14:creationId xmlns:p14="http://schemas.microsoft.com/office/powerpoint/2010/main" val="2527074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F2EE1-7D07-438D-ACAE-9D184C75BE0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860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B02C48-7442-42A1-A2D3-5C71B5252205}" type="slidenum">
              <a:rPr lang="zh-CN" altLang="en-US" smtClean="0"/>
              <a:pPr/>
              <a:t>103</a:t>
            </a:fld>
            <a:endParaRPr lang="zh-CN" altLang="en-US"/>
          </a:p>
        </p:txBody>
      </p:sp>
    </p:spTree>
    <p:extLst>
      <p:ext uri="{BB962C8B-B14F-4D97-AF65-F5344CB8AC3E}">
        <p14:creationId xmlns:p14="http://schemas.microsoft.com/office/powerpoint/2010/main" val="3116260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F2EE1-7D07-438D-ACAE-9D184C75BE0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131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F2EE1-7D07-438D-ACAE-9D184C75BE0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7364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ChangeArrowheads="1" noTextEdit="1"/>
          </p:cNvSpPr>
          <p:nvPr>
            <p:ph type="sldImg"/>
            <p:custDataLst>
              <p:tags r:id="rId1"/>
            </p:custDataLst>
          </p:nvPr>
        </p:nvSpPr>
        <p:spPr>
          <a:ln cap="flat">
            <a:headEnd type="none" w="med" len="med"/>
            <a:tailEnd type="none" w="med" len="med"/>
          </a:ln>
        </p:spPr>
      </p:sp>
      <p:sp>
        <p:nvSpPr>
          <p:cNvPr id="167939" name="备注占位符 2"/>
          <p:cNvSpPr>
            <a:spLocks noGrp="1" noChangeArrowheads="1"/>
          </p:cNvSpPr>
          <p:nvPr>
            <p:ph type="body" idx="1"/>
            <p:custDataLst>
              <p:tags r:id="rId2"/>
            </p:custDataLst>
          </p:nvPr>
        </p:nvSpPr>
        <p:spPr>
          <a:ln/>
          <a:extLst>
            <a:ext uri="{909E8E84-426E-40DD-AFC4-6F175D3DCCD1}">
              <a14:hiddenFill xmlns:a14="http://schemas.microsoft.com/office/drawing/2010/main">
                <a:solidFill>
                  <a:schemeClr val="accent1"/>
                </a:solidFill>
              </a14:hiddenFill>
            </a:ext>
          </a:extLst>
        </p:spPr>
        <p:txBody>
          <a:bodyPr/>
          <a:lstStyle/>
          <a:p>
            <a:pPr defTabSz="914400">
              <a:spcBef>
                <a:spcPct val="0"/>
              </a:spcBef>
            </a:pPr>
            <a:r>
              <a:rPr lang="zh-CN" altLang="en-US" sz="2400" b="1" dirty="0">
                <a:solidFill>
                  <a:srgbClr val="000000"/>
                </a:solidFill>
                <a:latin typeface="微软雅黑" panose="020B0503020204020204" pitchFamily="34" charset="-122"/>
                <a:ea typeface="微软雅黑" panose="020B0503020204020204" pitchFamily="34" charset="-122"/>
              </a:rPr>
              <a:t>（成因分析：四川盆地形成过程中，周围的细沙</a:t>
            </a:r>
            <a:r>
              <a:rPr lang="zh-CN" altLang="en-US" sz="2400" b="1" dirty="0" smtClean="0">
                <a:solidFill>
                  <a:srgbClr val="000000"/>
                </a:solidFill>
                <a:latin typeface="微软雅黑" panose="020B0503020204020204" pitchFamily="34" charset="-122"/>
                <a:ea typeface="微软雅黑" panose="020B0503020204020204" pitchFamily="34" charset="-122"/>
              </a:rPr>
              <a:t>和泥</a:t>
            </a:r>
            <a:r>
              <a:rPr lang="zh-CN" altLang="en-US" sz="2400" b="1" dirty="0">
                <a:solidFill>
                  <a:srgbClr val="000000"/>
                </a:solidFill>
                <a:latin typeface="微软雅黑" panose="020B0503020204020204" pitchFamily="34" charset="-122"/>
                <a:ea typeface="微软雅黑" panose="020B0503020204020204" pitchFamily="34" charset="-122"/>
              </a:rPr>
              <a:t>土被流水冲积到盆底，有些矿物质经过氧化，</a:t>
            </a:r>
            <a:r>
              <a:rPr lang="zh-CN" altLang="en-US" sz="2400" b="1" dirty="0" smtClean="0">
                <a:solidFill>
                  <a:srgbClr val="000000"/>
                </a:solidFill>
                <a:latin typeface="微软雅黑" panose="020B0503020204020204" pitchFamily="34" charset="-122"/>
                <a:ea typeface="微软雅黑" panose="020B0503020204020204" pitchFamily="34" charset="-122"/>
              </a:rPr>
              <a:t>变成</a:t>
            </a:r>
            <a:r>
              <a:rPr lang="zh-CN" altLang="en-US" sz="2400" b="1" dirty="0">
                <a:solidFill>
                  <a:srgbClr val="000000"/>
                </a:solidFill>
                <a:latin typeface="微软雅黑" panose="020B0503020204020204" pitchFamily="34" charset="-122"/>
                <a:ea typeface="微软雅黑" panose="020B0503020204020204" pitchFamily="34" charset="-122"/>
              </a:rPr>
              <a:t>紫红色砂岩和页岩。紫红色砂岩和页岩很容易</a:t>
            </a:r>
            <a:r>
              <a:rPr lang="zh-CN" altLang="en-US" sz="2400" b="1" dirty="0" smtClean="0">
                <a:solidFill>
                  <a:srgbClr val="000000"/>
                </a:solidFill>
                <a:latin typeface="微软雅黑" panose="020B0503020204020204" pitchFamily="34" charset="-122"/>
                <a:ea typeface="微软雅黑" panose="020B0503020204020204" pitchFamily="34" charset="-122"/>
              </a:rPr>
              <a:t>风化</a:t>
            </a:r>
            <a:r>
              <a:rPr lang="zh-CN" altLang="en-US" sz="2400" b="1" dirty="0">
                <a:solidFill>
                  <a:srgbClr val="000000"/>
                </a:solidFill>
                <a:latin typeface="微软雅黑" panose="020B0503020204020204" pitchFamily="34" charset="-122"/>
                <a:ea typeface="微软雅黑" panose="020B0503020204020204" pitchFamily="34" charset="-122"/>
              </a:rPr>
              <a:t>而形成紫色土，紫色土富含磷、钾等养分，是</a:t>
            </a:r>
            <a:r>
              <a:rPr lang="zh-CN" altLang="en-US" sz="2400" b="1" dirty="0" smtClean="0">
                <a:solidFill>
                  <a:srgbClr val="000000"/>
                </a:solidFill>
                <a:latin typeface="微软雅黑" panose="020B0503020204020204" pitchFamily="34" charset="-122"/>
                <a:ea typeface="微软雅黑" panose="020B0503020204020204" pitchFamily="34" charset="-122"/>
              </a:rPr>
              <a:t>比较</a:t>
            </a:r>
            <a:r>
              <a:rPr lang="zh-CN" altLang="en-US" sz="2400" b="1" dirty="0">
                <a:solidFill>
                  <a:srgbClr val="000000"/>
                </a:solidFill>
                <a:latin typeface="微软雅黑" panose="020B0503020204020204" pitchFamily="34" charset="-122"/>
                <a:ea typeface="微软雅黑" panose="020B0503020204020204" pitchFamily="34" charset="-122"/>
              </a:rPr>
              <a:t>肥沃的土壤。）</a:t>
            </a:r>
          </a:p>
          <a:p>
            <a:pPr defTabSz="914400"/>
            <a:endParaRPr lang="zh-CN" altLang="en-US" dirty="0">
              <a:latin typeface="Arial" panose="020B0604020202020204" pitchFamily="34" charset="0"/>
            </a:endParaRPr>
          </a:p>
        </p:txBody>
      </p:sp>
      <p:sp>
        <p:nvSpPr>
          <p:cNvPr id="167940" name="灯片编号占位符 3"/>
          <p:cNvSpPr>
            <a:spLocks noGrp="1" noChangeArrowheads="1"/>
          </p:cNvSpPr>
          <p:nvPr>
            <p:ph type="sldNum" sz="quarter" idx="4"/>
            <p:custDataLst>
              <p:tags r:id="rId3"/>
            </p:custDataLst>
          </p:nvPr>
        </p:nvSpPr>
        <p:spPr>
          <a:extLst>
            <a:ext uri="{909E8E84-426E-40DD-AFC4-6F175D3DCCD1}">
              <a14:hiddenFill xmlns:a14="http://schemas.microsoft.com/office/drawing/2010/main">
                <a:solidFill>
                  <a:schemeClr val="accent1"/>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fld id="{3D0053C6-2689-41B7-997D-9631284A6558}" type="slidenum">
              <a:rPr lang="en-US" altLang="zh-CN"/>
              <a:pPr eaLnBrk="1" hangingPunct="1"/>
              <a:t>12</a:t>
            </a:fld>
            <a:endParaRPr lang="en-US" altLang="zh-CN"/>
          </a:p>
        </p:txBody>
      </p:sp>
    </p:spTree>
    <p:extLst>
      <p:ext uri="{BB962C8B-B14F-4D97-AF65-F5344CB8AC3E}">
        <p14:creationId xmlns:p14="http://schemas.microsoft.com/office/powerpoint/2010/main" val="2005222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ChangeArrowheads="1" noTextEdit="1"/>
          </p:cNvSpPr>
          <p:nvPr>
            <p:ph type="sldImg"/>
            <p:custDataLst>
              <p:tags r:id="rId1"/>
            </p:custDataLst>
          </p:nvPr>
        </p:nvSpPr>
        <p:spPr>
          <a:ln cap="flat">
            <a:headEnd type="none" w="med" len="med"/>
            <a:tailEnd type="none" w="med" len="med"/>
          </a:ln>
        </p:spPr>
      </p:sp>
      <p:sp>
        <p:nvSpPr>
          <p:cNvPr id="167939" name="备注占位符 2"/>
          <p:cNvSpPr>
            <a:spLocks noGrp="1" noChangeArrowheads="1"/>
          </p:cNvSpPr>
          <p:nvPr>
            <p:ph type="body" idx="1"/>
            <p:custDataLst>
              <p:tags r:id="rId2"/>
            </p:custDataLst>
          </p:nvPr>
        </p:nvSpPr>
        <p:spPr>
          <a:ln/>
          <a:extLst>
            <a:ext uri="{909E8E84-426E-40DD-AFC4-6F175D3DCCD1}">
              <a14:hiddenFill xmlns:a14="http://schemas.microsoft.com/office/drawing/2010/main">
                <a:solidFill>
                  <a:schemeClr val="accent1"/>
                </a:solidFill>
              </a14:hiddenFill>
            </a:ext>
          </a:extLst>
        </p:spPr>
        <p:txBody>
          <a:bodyPr/>
          <a:lstStyle/>
          <a:p>
            <a:pPr defTabSz="914400"/>
            <a:endParaRPr lang="zh-CN" altLang="en-US" dirty="0">
              <a:latin typeface="Arial" panose="020B0604020202020204" pitchFamily="34" charset="0"/>
            </a:endParaRPr>
          </a:p>
        </p:txBody>
      </p:sp>
      <p:sp>
        <p:nvSpPr>
          <p:cNvPr id="167940" name="灯片编号占位符 3"/>
          <p:cNvSpPr>
            <a:spLocks noGrp="1" noChangeArrowheads="1"/>
          </p:cNvSpPr>
          <p:nvPr>
            <p:ph type="sldNum" sz="quarter" idx="4"/>
            <p:custDataLst>
              <p:tags r:id="rId3"/>
            </p:custDataLst>
          </p:nvPr>
        </p:nvSpPr>
        <p:spPr>
          <a:extLst>
            <a:ext uri="{909E8E84-426E-40DD-AFC4-6F175D3DCCD1}">
              <a14:hiddenFill xmlns:a14="http://schemas.microsoft.com/office/drawing/2010/main">
                <a:solidFill>
                  <a:schemeClr val="accent1"/>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fld id="{3D0053C6-2689-41B7-997D-9631284A6558}" type="slidenum">
              <a:rPr lang="en-US" altLang="zh-CN"/>
              <a:pPr eaLnBrk="1" hangingPunct="1"/>
              <a:t>14</a:t>
            </a:fld>
            <a:endParaRPr lang="en-US" altLang="zh-CN"/>
          </a:p>
        </p:txBody>
      </p:sp>
    </p:spTree>
    <p:extLst>
      <p:ext uri="{BB962C8B-B14F-4D97-AF65-F5344CB8AC3E}">
        <p14:creationId xmlns:p14="http://schemas.microsoft.com/office/powerpoint/2010/main" val="200522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F2EE1-7D07-438D-ACAE-9D184C75BE0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7877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F2EE1-7D07-438D-ACAE-9D184C75BE0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830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F2EE1-7D07-438D-ACAE-9D184C75BE0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1074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685800" y="1143000"/>
            <a:ext cx="5486400" cy="3086100"/>
          </a:xfrm>
          <a:prstGeom prst="rect">
            <a:avLst/>
          </a:prstGeom>
          <a:noFill/>
          <a:ln w="12700" cap="flat" cmpd="sng">
            <a:solidFill>
              <a:srgbClr val="000000">
                <a:alpha val="100000"/>
              </a:srgbClr>
            </a:solidFill>
            <a:prstDash val="solid"/>
          </a:ln>
        </p:spPr>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3" name="Rect 0"/>
          <p:cNvSpPr txBox="1">
            <a:spLocks noGrp="1"/>
          </p:cNvSpPr>
          <p:nvPr>
            <p:ph type="body"/>
          </p:nvPr>
        </p:nvSpPr>
        <p:spPr>
          <a:xfrm>
            <a:off x="685800" y="4400550"/>
            <a:ext cx="5487035" cy="3601085"/>
          </a:xfrm>
          <a:prstGeom prst="rect">
            <a:avLst/>
          </a:prstGeom>
        </p:spPr>
        <p:txBody>
          <a:bodyPr vert="horz" wrap="square" lIns="91440" tIns="45720" rIns="91440" bIns="45720" anchor="t">
            <a:noAutofit/>
          </a:bodyPr>
          <a:lstStyle/>
          <a:p>
            <a:pPr marL="0" indent="0" algn="l" defTabSz="914400" eaLnBrk="1" latinLnBrk="1" hangingPunct="1">
              <a:lnSpc>
                <a:spcPct val="90000"/>
              </a:lnSpc>
              <a:spcBef>
                <a:spcPts val="0"/>
              </a:spcBef>
              <a:spcAft>
                <a:spcPts val="0"/>
              </a:spcAft>
              <a:buFontTx/>
              <a:buNone/>
            </a:pPr>
            <a:endParaRPr/>
          </a:p>
        </p:txBody>
      </p:sp>
      <p:sp>
        <p:nvSpPr>
          <p:cNvPr id="4" name="Rect 0"/>
          <p:cNvSpPr txBox="1">
            <a:spLocks noGrp="1"/>
          </p:cNvSpPr>
          <p:nvPr>
            <p:ph type="sldNum"/>
          </p:nvPr>
        </p:nvSpPr>
        <p:spPr>
          <a:xfrm>
            <a:off x="3884930" y="8685530"/>
            <a:ext cx="2972435" cy="459105"/>
          </a:xfrm>
          <a:prstGeom prst="rect">
            <a:avLst/>
          </a:prstGeom>
        </p:spPr>
        <p:txBody>
          <a:bodyPr vert="horz" wrap="square" lIns="91440" tIns="45720" rIns="91440" bIns="45720" anchor="b">
            <a:noAutofit/>
          </a:bodyPr>
          <a:lstStyle/>
          <a:p>
            <a:pPr marL="0" indent="0" algn="l" defTabSz="914400" eaLnBrk="1" latinLnBrk="1" hangingPunct="1">
              <a:lnSpc>
                <a:spcPct val="90000"/>
              </a:lnSpc>
              <a:spcBef>
                <a:spcPts val="0"/>
              </a:spcBef>
              <a:spcAft>
                <a:spcPts val="0"/>
              </a:spcAft>
              <a:buFontTx/>
              <a:buNone/>
            </a:pPr>
            <a:r>
              <a:rPr sz="2665" b="1">
                <a:solidFill>
                  <a:schemeClr val="bg1"/>
                </a:solidFill>
                <a:latin typeface="Calibri" panose="020F0502020204030204" charset="0"/>
                <a:ea typeface="微软雅黑" panose="020B0503020204020204" charset="-122"/>
              </a:rPr>
              <a:t>19</a:t>
            </a:r>
            <a:endParaRPr sz="2400" b="1">
              <a:solidFill>
                <a:srgbClr val="00000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3430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3058323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1339461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73718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609600"/>
            <a:ext cx="10363200" cy="54864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2"/>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4" name="页脚占位符 3"/>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8737600" y="6248400"/>
            <a:ext cx="2540000" cy="457200"/>
          </a:xfrm>
        </p:spPr>
        <p:txBody>
          <a:bodyPr/>
          <a:lstStyle>
            <a:lvl1pPr>
              <a:defRPr/>
            </a:lvl1pPr>
          </a:lstStyle>
          <a:p>
            <a:pPr>
              <a:defRPr/>
            </a:pPr>
            <a:fld id="{698B2E9D-D356-4B28-AF20-DAC633411F12}" type="slidenum">
              <a:rPr lang="en-US" altLang="zh-CN"/>
              <a:pPr>
                <a:defRPr/>
              </a:pPr>
              <a:t>‹#›</a:t>
            </a:fld>
            <a:endParaRPr lang="en-US" altLang="zh-CN"/>
          </a:p>
        </p:txBody>
      </p:sp>
    </p:spTree>
    <p:extLst>
      <p:ext uri="{BB962C8B-B14F-4D97-AF65-F5344CB8AC3E}">
        <p14:creationId xmlns:p14="http://schemas.microsoft.com/office/powerpoint/2010/main" val="1064491200"/>
      </p:ext>
    </p:extLst>
  </p:cSld>
  <p:clrMapOvr>
    <a:masterClrMapping/>
  </p:clrMapOvr>
  <p:transition spd="slow" advClick="0" advTm="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76835" y="117475"/>
            <a:ext cx="1701800" cy="507365"/>
          </a:xfrm>
          <a:prstGeom prst="rect">
            <a:avLst/>
          </a:prstGeom>
          <a:noFill/>
        </p:spPr>
        <p:txBody>
          <a:bodyPr vert="horz" wrap="square" lIns="91440" tIns="45720" rIns="91440" bIns="45720" anchor="t">
            <a:spAutoFit/>
          </a:bodyPr>
          <a:lstStyle/>
          <a:p>
            <a:pPr marL="0" indent="0" algn="l" defTabSz="685800" eaLnBrk="1" hangingPunct="1">
              <a:lnSpc>
                <a:spcPct val="100000"/>
              </a:lnSpc>
              <a:spcBef>
                <a:spcPts val="0"/>
              </a:spcBef>
              <a:spcAft>
                <a:spcPts val="0"/>
              </a:spcAft>
              <a:buFontTx/>
              <a:buNone/>
            </a:pPr>
            <a:r>
              <a:rPr sz="2700" b="1" spc="-110">
                <a:solidFill>
                  <a:schemeClr val="accent1"/>
                </a:solidFill>
                <a:latin typeface="Arial Black" panose="020B0A04020102020204" charset="0"/>
                <a:ea typeface="微软雅黑" panose="020B0503020204020204" charset="-122"/>
              </a:rPr>
              <a:t>DL</a:t>
            </a:r>
            <a:endParaRPr lang="ko-KR" altLang="en-US" sz="2700" b="1">
              <a:solidFill>
                <a:schemeClr val="accent1"/>
              </a:solidFill>
              <a:latin typeface="Arial Black" panose="020B0A04020102020204" charset="0"/>
              <a:ea typeface="微软雅黑" panose="020B0503020204020204" charset="-122"/>
            </a:endParaRPr>
          </a:p>
        </p:txBody>
      </p:sp>
      <p:cxnSp>
        <p:nvCxnSpPr>
          <p:cNvPr id="5" name="形状 4"/>
          <p:cNvCxnSpPr/>
          <p:nvPr/>
        </p:nvCxnSpPr>
        <p:spPr>
          <a:xfrm>
            <a:off x="1562100" y="693420"/>
            <a:ext cx="10630535" cy="635"/>
          </a:xfrm>
          <a:prstGeom prst="line">
            <a:avLst/>
          </a:prstGeom>
          <a:ln w="25400" cap="flat" cmpd="sng">
            <a:solidFill>
              <a:schemeClr val="tx1">
                <a:lumMod val="50000"/>
                <a:lumOff val="50000"/>
                <a:alpha val="10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049312"/>
      </p:ext>
    </p:extLst>
  </p:cSld>
  <p:clrMapOvr>
    <a:overrideClrMapping bg1="lt1" tx1="dk1" bg2="lt2" tx2="dk2" accent1="accent1" accent2="accent2" accent3="accent3" accent4="accent4" accent5="accent5" accent6="accent6" hlink="hlink" folHlink="folHlink"/>
  </p:clrMapOvr>
  <p:transition spd="med" advClick="0">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两栏内容">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F77F3583-66FD-42C8-84EE-D9BE53AD532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2021/3/12</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ctr"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533996B-7E16-41C1-9CD9-A5A5796CE0A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90386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796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76835" y="117475"/>
            <a:ext cx="1701800" cy="507365"/>
          </a:xfrm>
          <a:prstGeom prst="rect">
            <a:avLst/>
          </a:prstGeom>
          <a:noFill/>
        </p:spPr>
        <p:txBody>
          <a:bodyPr vert="horz" wrap="square" lIns="91440" tIns="45720" rIns="91440" bIns="45720" anchor="t">
            <a:spAutoFit/>
          </a:bodyPr>
          <a:lstStyle/>
          <a:p>
            <a:pPr marL="0" indent="0" algn="l" defTabSz="685800" eaLnBrk="1" hangingPunct="1">
              <a:lnSpc>
                <a:spcPct val="100000"/>
              </a:lnSpc>
              <a:spcBef>
                <a:spcPts val="0"/>
              </a:spcBef>
              <a:spcAft>
                <a:spcPts val="0"/>
              </a:spcAft>
              <a:buFontTx/>
              <a:buNone/>
            </a:pPr>
            <a:r>
              <a:rPr sz="2700" b="1" spc="-110">
                <a:solidFill>
                  <a:schemeClr val="accent1"/>
                </a:solidFill>
                <a:latin typeface="Arial Black" panose="020B0A04020102020204" charset="0"/>
                <a:ea typeface="微软雅黑" panose="020B0503020204020204" charset="-122"/>
              </a:rPr>
              <a:t>DL</a:t>
            </a:r>
            <a:endParaRPr lang="ko-KR" altLang="en-US" sz="2700" b="1">
              <a:solidFill>
                <a:schemeClr val="accent1"/>
              </a:solidFill>
              <a:latin typeface="Arial Black" panose="020B0A04020102020204" charset="0"/>
              <a:ea typeface="微软雅黑" panose="020B0503020204020204" charset="-122"/>
            </a:endParaRPr>
          </a:p>
        </p:txBody>
      </p:sp>
      <p:cxnSp>
        <p:nvCxnSpPr>
          <p:cNvPr id="5" name="形状 4"/>
          <p:cNvCxnSpPr/>
          <p:nvPr/>
        </p:nvCxnSpPr>
        <p:spPr>
          <a:xfrm>
            <a:off x="1562100" y="693420"/>
            <a:ext cx="10630535" cy="635"/>
          </a:xfrm>
          <a:prstGeom prst="line">
            <a:avLst/>
          </a:prstGeom>
          <a:ln w="25400" cap="flat" cmpd="sng">
            <a:solidFill>
              <a:schemeClr val="tx1">
                <a:lumMod val="50000"/>
                <a:lumOff val="50000"/>
                <a:alpha val="10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866238"/>
      </p:ext>
    </p:extLst>
  </p:cSld>
  <p:clrMapOvr>
    <a:overrideClrMapping bg1="lt1" tx1="dk1" bg2="lt2" tx2="dk2" accent1="accent1" accent2="accent2" accent3="accent3" accent4="accent4" accent5="accent5" accent6="accent6" hlink="hlink" folHlink="folHlink"/>
  </p:clrMapOvr>
  <p:transition spd="med" advClick="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127518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119864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323287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2685154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2119814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135680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74058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DD13116-9206-4F1D-B8E6-D08689215CEF}" type="datetimeFigureOut">
              <a:rPr lang="zh-CN" altLang="en-US" smtClean="0"/>
              <a:pPr/>
              <a:t>2021/3/12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3932655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D13116-9206-4F1D-B8E6-D08689215CEF}" type="datetimeFigureOut">
              <a:rPr lang="zh-CN" altLang="en-US" smtClean="0"/>
              <a:pPr/>
              <a:t>2021/3/12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95F22-2BC4-461C-9EF4-89557E9DEA29}" type="slidenum">
              <a:rPr lang="zh-CN" altLang="en-US" smtClean="0"/>
              <a:pPr/>
              <a:t>‹#›</a:t>
            </a:fld>
            <a:endParaRPr lang="zh-CN" altLang="en-US"/>
          </a:p>
        </p:txBody>
      </p:sp>
    </p:spTree>
    <p:extLst>
      <p:ext uri="{BB962C8B-B14F-4D97-AF65-F5344CB8AC3E}">
        <p14:creationId xmlns:p14="http://schemas.microsoft.com/office/powerpoint/2010/main" val="317736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5" r:id="rId15"/>
    <p:sldLayoutId id="21474836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slideLayout" Target="../slideLayouts/slideLayout2.xml"/><Relationship Id="rId1" Type="http://schemas.openxmlformats.org/officeDocument/2006/relationships/tags" Target="../tags/tag180.xml"/><Relationship Id="rId4" Type="http://schemas.openxmlformats.org/officeDocument/2006/relationships/image" Target="../media/image151.jpeg"/></Relationships>
</file>

<file path=ppt/slides/_rels/slide101.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slideLayout" Target="../slideLayouts/slideLayout7.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tags" Target="../tags/tag192.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5" Type="http://schemas.openxmlformats.org/officeDocument/2006/relationships/tags" Target="../tags/tag185.xml"/><Relationship Id="rId10" Type="http://schemas.openxmlformats.org/officeDocument/2006/relationships/tags" Target="../tags/tag190.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notesSlide" Target="../notesSlides/notesSlide17.xml"/></Relationships>
</file>

<file path=ppt/slides/_rels/slide104.xml.rels><?xml version="1.0" encoding="UTF-8" standalone="yes"?>
<Relationships xmlns="http://schemas.openxmlformats.org/package/2006/relationships"><Relationship Id="rId3" Type="http://schemas.openxmlformats.org/officeDocument/2006/relationships/hyperlink" Target="2.1&#12298;&#31532;&#20108;&#31456;&#31532;&#19968;&#33410;&#33618;&#28448;&#21270;&#30340;&#21361;&#23475;&#19982;&#27835;&#29702;&#12299;).ppt#-1,51,&#24187;&#28783;&#29255; 51" TargetMode="External"/><Relationship Id="rId2" Type="http://schemas.openxmlformats.org/officeDocument/2006/relationships/hyperlink" Target="2.1&#12298;&#31532;&#20108;&#31456;&#31532;&#19968;&#33410;&#33618;&#28448;&#21270;&#30340;&#21361;&#23475;&#19982;&#27835;&#29702;&#12299;).ppt#-1,50,&#24187;&#28783;&#29255; 50"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09.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gif"/><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slideLayout" Target="../slideLayouts/slideLayout7.xml"/><Relationship Id="rId1" Type="http://schemas.openxmlformats.org/officeDocument/2006/relationships/tags" Target="../tags/tag200.xml"/></Relationships>
</file>

<file path=ppt/slides/_rels/slide114.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slideLayout" Target="../slideLayouts/slideLayout7.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162.jpeg"/><Relationship Id="rId4" Type="http://schemas.openxmlformats.org/officeDocument/2006/relationships/image" Target="../media/image161.jpeg"/></Relationships>
</file>

<file path=ppt/slides/_rels/slide11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7.xml"/><Relationship Id="rId4" Type="http://schemas.openxmlformats.org/officeDocument/2006/relationships/image" Target="../media/image165.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3" Type="http://schemas.openxmlformats.org/officeDocument/2006/relationships/tags" Target="../tags/tag221.xml"/><Relationship Id="rId18" Type="http://schemas.openxmlformats.org/officeDocument/2006/relationships/tags" Target="../tags/tag226.xml"/><Relationship Id="rId26" Type="http://schemas.openxmlformats.org/officeDocument/2006/relationships/tags" Target="../tags/tag234.xml"/><Relationship Id="rId39" Type="http://schemas.openxmlformats.org/officeDocument/2006/relationships/tags" Target="../tags/tag247.xml"/><Relationship Id="rId21" Type="http://schemas.openxmlformats.org/officeDocument/2006/relationships/tags" Target="../tags/tag229.xml"/><Relationship Id="rId34" Type="http://schemas.openxmlformats.org/officeDocument/2006/relationships/tags" Target="../tags/tag242.xml"/><Relationship Id="rId42" Type="http://schemas.openxmlformats.org/officeDocument/2006/relationships/tags" Target="../tags/tag250.xml"/><Relationship Id="rId47" Type="http://schemas.openxmlformats.org/officeDocument/2006/relationships/tags" Target="../tags/tag255.xml"/><Relationship Id="rId50" Type="http://schemas.openxmlformats.org/officeDocument/2006/relationships/tags" Target="../tags/tag258.xml"/><Relationship Id="rId55" Type="http://schemas.openxmlformats.org/officeDocument/2006/relationships/tags" Target="../tags/tag263.xml"/><Relationship Id="rId7" Type="http://schemas.openxmlformats.org/officeDocument/2006/relationships/tags" Target="../tags/tag215.xml"/><Relationship Id="rId2" Type="http://schemas.openxmlformats.org/officeDocument/2006/relationships/tags" Target="../tags/tag210.xml"/><Relationship Id="rId16" Type="http://schemas.openxmlformats.org/officeDocument/2006/relationships/tags" Target="../tags/tag224.xml"/><Relationship Id="rId20" Type="http://schemas.openxmlformats.org/officeDocument/2006/relationships/tags" Target="../tags/tag228.xml"/><Relationship Id="rId29" Type="http://schemas.openxmlformats.org/officeDocument/2006/relationships/tags" Target="../tags/tag237.xml"/><Relationship Id="rId41" Type="http://schemas.openxmlformats.org/officeDocument/2006/relationships/tags" Target="../tags/tag249.xml"/><Relationship Id="rId54" Type="http://schemas.openxmlformats.org/officeDocument/2006/relationships/tags" Target="../tags/tag262.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24" Type="http://schemas.openxmlformats.org/officeDocument/2006/relationships/tags" Target="../tags/tag232.xml"/><Relationship Id="rId32" Type="http://schemas.openxmlformats.org/officeDocument/2006/relationships/tags" Target="../tags/tag240.xml"/><Relationship Id="rId37" Type="http://schemas.openxmlformats.org/officeDocument/2006/relationships/tags" Target="../tags/tag245.xml"/><Relationship Id="rId40" Type="http://schemas.openxmlformats.org/officeDocument/2006/relationships/tags" Target="../tags/tag248.xml"/><Relationship Id="rId45" Type="http://schemas.openxmlformats.org/officeDocument/2006/relationships/tags" Target="../tags/tag253.xml"/><Relationship Id="rId53" Type="http://schemas.openxmlformats.org/officeDocument/2006/relationships/tags" Target="../tags/tag261.xml"/><Relationship Id="rId58" Type="http://schemas.openxmlformats.org/officeDocument/2006/relationships/tags" Target="../tags/tag266.xml"/><Relationship Id="rId5" Type="http://schemas.openxmlformats.org/officeDocument/2006/relationships/tags" Target="../tags/tag213.xml"/><Relationship Id="rId15" Type="http://schemas.openxmlformats.org/officeDocument/2006/relationships/tags" Target="../tags/tag223.xml"/><Relationship Id="rId23" Type="http://schemas.openxmlformats.org/officeDocument/2006/relationships/tags" Target="../tags/tag231.xml"/><Relationship Id="rId28" Type="http://schemas.openxmlformats.org/officeDocument/2006/relationships/tags" Target="../tags/tag236.xml"/><Relationship Id="rId36" Type="http://schemas.openxmlformats.org/officeDocument/2006/relationships/tags" Target="../tags/tag244.xml"/><Relationship Id="rId49" Type="http://schemas.openxmlformats.org/officeDocument/2006/relationships/tags" Target="../tags/tag257.xml"/><Relationship Id="rId57" Type="http://schemas.openxmlformats.org/officeDocument/2006/relationships/tags" Target="../tags/tag265.xml"/><Relationship Id="rId61" Type="http://schemas.openxmlformats.org/officeDocument/2006/relationships/slideLayout" Target="../slideLayouts/slideLayout2.xml"/><Relationship Id="rId10" Type="http://schemas.openxmlformats.org/officeDocument/2006/relationships/tags" Target="../tags/tag218.xml"/><Relationship Id="rId19" Type="http://schemas.openxmlformats.org/officeDocument/2006/relationships/tags" Target="../tags/tag227.xml"/><Relationship Id="rId31" Type="http://schemas.openxmlformats.org/officeDocument/2006/relationships/tags" Target="../tags/tag239.xml"/><Relationship Id="rId44" Type="http://schemas.openxmlformats.org/officeDocument/2006/relationships/tags" Target="../tags/tag252.xml"/><Relationship Id="rId52" Type="http://schemas.openxmlformats.org/officeDocument/2006/relationships/tags" Target="../tags/tag260.xml"/><Relationship Id="rId60" Type="http://schemas.openxmlformats.org/officeDocument/2006/relationships/tags" Target="../tags/tag26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 Id="rId22" Type="http://schemas.openxmlformats.org/officeDocument/2006/relationships/tags" Target="../tags/tag230.xml"/><Relationship Id="rId27" Type="http://schemas.openxmlformats.org/officeDocument/2006/relationships/tags" Target="../tags/tag235.xml"/><Relationship Id="rId30" Type="http://schemas.openxmlformats.org/officeDocument/2006/relationships/tags" Target="../tags/tag238.xml"/><Relationship Id="rId35" Type="http://schemas.openxmlformats.org/officeDocument/2006/relationships/tags" Target="../tags/tag243.xml"/><Relationship Id="rId43" Type="http://schemas.openxmlformats.org/officeDocument/2006/relationships/tags" Target="../tags/tag251.xml"/><Relationship Id="rId48" Type="http://schemas.openxmlformats.org/officeDocument/2006/relationships/tags" Target="../tags/tag256.xml"/><Relationship Id="rId56" Type="http://schemas.openxmlformats.org/officeDocument/2006/relationships/tags" Target="../tags/tag264.xml"/><Relationship Id="rId8" Type="http://schemas.openxmlformats.org/officeDocument/2006/relationships/tags" Target="../tags/tag216.xml"/><Relationship Id="rId51" Type="http://schemas.openxmlformats.org/officeDocument/2006/relationships/tags" Target="../tags/tag259.xml"/><Relationship Id="rId3" Type="http://schemas.openxmlformats.org/officeDocument/2006/relationships/tags" Target="../tags/tag211.xml"/><Relationship Id="rId12" Type="http://schemas.openxmlformats.org/officeDocument/2006/relationships/tags" Target="../tags/tag220.xml"/><Relationship Id="rId17" Type="http://schemas.openxmlformats.org/officeDocument/2006/relationships/tags" Target="../tags/tag225.xml"/><Relationship Id="rId25" Type="http://schemas.openxmlformats.org/officeDocument/2006/relationships/tags" Target="../tags/tag233.xml"/><Relationship Id="rId33" Type="http://schemas.openxmlformats.org/officeDocument/2006/relationships/tags" Target="../tags/tag241.xml"/><Relationship Id="rId38" Type="http://schemas.openxmlformats.org/officeDocument/2006/relationships/tags" Target="../tags/tag246.xml"/><Relationship Id="rId46" Type="http://schemas.openxmlformats.org/officeDocument/2006/relationships/tags" Target="../tags/tag254.xml"/><Relationship Id="rId59" Type="http://schemas.openxmlformats.org/officeDocument/2006/relationships/tags" Target="../tags/tag267.xml"/></Relationships>
</file>

<file path=ppt/slides/_rels/slide125.xml.rels><?xml version="1.0" encoding="UTF-8" standalone="yes"?>
<Relationships xmlns="http://schemas.openxmlformats.org/package/2006/relationships"><Relationship Id="rId8" Type="http://schemas.openxmlformats.org/officeDocument/2006/relationships/tags" Target="../tags/tag276.xml"/><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image" Target="../media/image172.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image" Target="../media/image171.png"/><Relationship Id="rId5" Type="http://schemas.openxmlformats.org/officeDocument/2006/relationships/tags" Target="../tags/tag273.xml"/><Relationship Id="rId10" Type="http://schemas.openxmlformats.org/officeDocument/2006/relationships/slideLayout" Target="../slideLayouts/slideLayout2.xml"/><Relationship Id="rId4" Type="http://schemas.openxmlformats.org/officeDocument/2006/relationships/tags" Target="../tags/tag272.xml"/><Relationship Id="rId9" Type="http://schemas.openxmlformats.org/officeDocument/2006/relationships/tags" Target="../tags/tag277.xml"/></Relationships>
</file>

<file path=ppt/slides/_rels/slide12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2.png"/><Relationship Id="rId4" Type="http://schemas.openxmlformats.org/officeDocument/2006/relationships/tags" Target="../tags/tag6.xml"/><Relationship Id="rId9"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tags" Target="../tags/tag39.xml"/><Relationship Id="rId7" Type="http://schemas.openxmlformats.org/officeDocument/2006/relationships/image" Target="../media/image38.jpe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7.jpeg"/><Relationship Id="rId5" Type="http://schemas.openxmlformats.org/officeDocument/2006/relationships/notesSlide" Target="../notesSlides/notesSlide10.xml"/><Relationship Id="rId4"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8.png"/><Relationship Id="rId2" Type="http://schemas.openxmlformats.org/officeDocument/2006/relationships/slideLayout" Target="../slideLayouts/slideLayout13.xml"/><Relationship Id="rId1" Type="http://schemas.openxmlformats.org/officeDocument/2006/relationships/tags" Target="../tags/tag4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4.gi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jpeg"/><Relationship Id="rId5" Type="http://schemas.openxmlformats.org/officeDocument/2006/relationships/slideLayout" Target="../slideLayouts/slideLayout1.xml"/><Relationship Id="rId4" Type="http://schemas.openxmlformats.org/officeDocument/2006/relationships/tags" Target="../tags/tag14.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56.jpe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1.xml"/><Relationship Id="rId1" Type="http://schemas.openxmlformats.org/officeDocument/2006/relationships/tags" Target="../tags/tag46.xml"/><Relationship Id="rId5" Type="http://schemas.openxmlformats.org/officeDocument/2006/relationships/image" Target="../media/image66.jpeg"/><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7.xml"/><Relationship Id="rId7" Type="http://schemas.openxmlformats.org/officeDocument/2006/relationships/image" Target="../media/image5.jpe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gif"/><Relationship Id="rId5" Type="http://schemas.openxmlformats.org/officeDocument/2006/relationships/slideLayout" Target="../slideLayouts/slideLayout1.xml"/><Relationship Id="rId4" Type="http://schemas.openxmlformats.org/officeDocument/2006/relationships/tags" Target="../tags/tag18.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slideLayout" Target="../slideLayouts/slideLayout7.xml"/><Relationship Id="rId2" Type="http://schemas.openxmlformats.org/officeDocument/2006/relationships/tags" Target="../tags/tag49.xml"/><Relationship Id="rId16" Type="http://schemas.openxmlformats.org/officeDocument/2006/relationships/tags" Target="../tags/tag63.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tags" Target="../tags/tag6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74.w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tags" Target="../tags/tag81.xml"/><Relationship Id="rId3" Type="http://schemas.openxmlformats.org/officeDocument/2006/relationships/tags" Target="../tags/tag66.xml"/><Relationship Id="rId21" Type="http://schemas.openxmlformats.org/officeDocument/2006/relationships/slideLayout" Target="../slideLayouts/slideLayout7.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tags" Target="../tags/tag83.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tags" Target="../tags/tag78.xml"/><Relationship Id="rId10" Type="http://schemas.openxmlformats.org/officeDocument/2006/relationships/tags" Target="../tags/tag73.xml"/><Relationship Id="rId19" Type="http://schemas.openxmlformats.org/officeDocument/2006/relationships/tags" Target="../tags/tag82.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image" Target="../media/image75.jpeg"/></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52.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26" Type="http://schemas.openxmlformats.org/officeDocument/2006/relationships/tags" Target="../tags/tag110.xml"/><Relationship Id="rId3" Type="http://schemas.openxmlformats.org/officeDocument/2006/relationships/tags" Target="../tags/tag87.xml"/><Relationship Id="rId21" Type="http://schemas.openxmlformats.org/officeDocument/2006/relationships/tags" Target="../tags/tag105.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5" Type="http://schemas.openxmlformats.org/officeDocument/2006/relationships/tags" Target="../tags/tag109.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tags" Target="../tags/tag104.xml"/><Relationship Id="rId29" Type="http://schemas.openxmlformats.org/officeDocument/2006/relationships/slideLayout" Target="../slideLayouts/slideLayout7.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24" Type="http://schemas.openxmlformats.org/officeDocument/2006/relationships/tags" Target="../tags/tag108.xml"/><Relationship Id="rId5" Type="http://schemas.openxmlformats.org/officeDocument/2006/relationships/tags" Target="../tags/tag89.xml"/><Relationship Id="rId15" Type="http://schemas.openxmlformats.org/officeDocument/2006/relationships/tags" Target="../tags/tag99.xml"/><Relationship Id="rId23" Type="http://schemas.openxmlformats.org/officeDocument/2006/relationships/tags" Target="../tags/tag107.xml"/><Relationship Id="rId28" Type="http://schemas.openxmlformats.org/officeDocument/2006/relationships/tags" Target="../tags/tag112.xml"/><Relationship Id="rId10" Type="http://schemas.openxmlformats.org/officeDocument/2006/relationships/tags" Target="../tags/tag94.xml"/><Relationship Id="rId19" Type="http://schemas.openxmlformats.org/officeDocument/2006/relationships/tags" Target="../tags/tag103.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tags" Target="../tags/tag106.xml"/><Relationship Id="rId27" Type="http://schemas.openxmlformats.org/officeDocument/2006/relationships/tags" Target="../tags/tag111.xml"/><Relationship Id="rId30" Type="http://schemas.openxmlformats.org/officeDocument/2006/relationships/image" Target="../media/image75.jpeg"/></Relationships>
</file>

<file path=ppt/slides/_rels/slide53.xml.rels><?xml version="1.0" encoding="UTF-8" standalone="yes"?>
<Relationships xmlns="http://schemas.openxmlformats.org/package/2006/relationships"><Relationship Id="rId8" Type="http://schemas.openxmlformats.org/officeDocument/2006/relationships/tags" Target="../tags/tag120.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76.jpeg"/><Relationship Id="rId5" Type="http://schemas.openxmlformats.org/officeDocument/2006/relationships/tags" Target="../tags/tag117.xml"/><Relationship Id="rId10" Type="http://schemas.openxmlformats.org/officeDocument/2006/relationships/slideLayout" Target="../slideLayouts/slideLayout7.xml"/><Relationship Id="rId4" Type="http://schemas.openxmlformats.org/officeDocument/2006/relationships/tags" Target="../tags/tag116.xml"/><Relationship Id="rId9" Type="http://schemas.openxmlformats.org/officeDocument/2006/relationships/tags" Target="../tags/tag121.xml"/></Relationships>
</file>

<file path=ppt/slides/_rels/slide54.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75.jpeg"/><Relationship Id="rId5" Type="http://schemas.openxmlformats.org/officeDocument/2006/relationships/tags" Target="../tags/tag126.xml"/><Relationship Id="rId10" Type="http://schemas.openxmlformats.org/officeDocument/2006/relationships/slideLayout" Target="../slideLayouts/slideLayout7.xml"/><Relationship Id="rId4" Type="http://schemas.openxmlformats.org/officeDocument/2006/relationships/tags" Target="../tags/tag125.xml"/><Relationship Id="rId9" Type="http://schemas.openxmlformats.org/officeDocument/2006/relationships/tags" Target="../tags/tag130.xml"/></Relationships>
</file>

<file path=ppt/slides/_rels/slide55.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79.jpeg"/><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78.jpeg"/><Relationship Id="rId17" Type="http://schemas.openxmlformats.org/officeDocument/2006/relationships/image" Target="../media/image83.jpeg"/><Relationship Id="rId2" Type="http://schemas.openxmlformats.org/officeDocument/2006/relationships/tags" Target="../tags/tag132.xml"/><Relationship Id="rId16" Type="http://schemas.openxmlformats.org/officeDocument/2006/relationships/image" Target="../media/image82.jpe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77.jpeg"/><Relationship Id="rId5" Type="http://schemas.openxmlformats.org/officeDocument/2006/relationships/tags" Target="../tags/tag135.xml"/><Relationship Id="rId15" Type="http://schemas.openxmlformats.org/officeDocument/2006/relationships/image" Target="../media/image81.jpeg"/><Relationship Id="rId10" Type="http://schemas.openxmlformats.org/officeDocument/2006/relationships/slideLayout" Target="../slideLayouts/slideLayout1.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image" Target="../media/image80.jpeg"/></Relationships>
</file>

<file path=ppt/slides/_rels/slide5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57.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image" Target="../media/image87.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7.xml"/><Relationship Id="rId1" Type="http://schemas.openxmlformats.org/officeDocument/2006/relationships/tags" Target="../tags/tag146.xml"/><Relationship Id="rId4" Type="http://schemas.openxmlformats.org/officeDocument/2006/relationships/image" Target="../media/image88.jpe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3.xml"/><Relationship Id="rId7"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s/_rels/slide60.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slideLayout" Target="../slideLayouts/slideLayout1.xml"/><Relationship Id="rId18" Type="http://schemas.openxmlformats.org/officeDocument/2006/relationships/oleObject" Target="../embeddings/oleObject3.bin"/><Relationship Id="rId26" Type="http://schemas.openxmlformats.org/officeDocument/2006/relationships/image" Target="../media/image95.jpeg"/><Relationship Id="rId3" Type="http://schemas.openxmlformats.org/officeDocument/2006/relationships/tags" Target="../tags/tag149.xml"/><Relationship Id="rId21" Type="http://schemas.openxmlformats.org/officeDocument/2006/relationships/image" Target="../media/image92.png"/><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image" Target="../media/image90.png"/><Relationship Id="rId25" Type="http://schemas.openxmlformats.org/officeDocument/2006/relationships/image" Target="../media/image94.png"/><Relationship Id="rId2" Type="http://schemas.openxmlformats.org/officeDocument/2006/relationships/tags" Target="../tags/tag148.xml"/><Relationship Id="rId16" Type="http://schemas.openxmlformats.org/officeDocument/2006/relationships/oleObject" Target="../embeddings/oleObject2.bin"/><Relationship Id="rId20" Type="http://schemas.openxmlformats.org/officeDocument/2006/relationships/oleObject" Target="../embeddings/oleObject4.bin"/><Relationship Id="rId1" Type="http://schemas.openxmlformats.org/officeDocument/2006/relationships/vmlDrawing" Target="../drawings/vmlDrawing2.vml"/><Relationship Id="rId6" Type="http://schemas.openxmlformats.org/officeDocument/2006/relationships/tags" Target="../tags/tag152.xml"/><Relationship Id="rId11" Type="http://schemas.openxmlformats.org/officeDocument/2006/relationships/tags" Target="../tags/tag157.xml"/><Relationship Id="rId24" Type="http://schemas.openxmlformats.org/officeDocument/2006/relationships/oleObject" Target="../embeddings/oleObject6.bin"/><Relationship Id="rId5" Type="http://schemas.openxmlformats.org/officeDocument/2006/relationships/tags" Target="../tags/tag151.xml"/><Relationship Id="rId15" Type="http://schemas.openxmlformats.org/officeDocument/2006/relationships/image" Target="../media/image89.png"/><Relationship Id="rId23" Type="http://schemas.openxmlformats.org/officeDocument/2006/relationships/image" Target="../media/image93.png"/><Relationship Id="rId28" Type="http://schemas.openxmlformats.org/officeDocument/2006/relationships/image" Target="../media/image97.jpeg"/><Relationship Id="rId10" Type="http://schemas.openxmlformats.org/officeDocument/2006/relationships/tags" Target="../tags/tag156.xml"/><Relationship Id="rId19" Type="http://schemas.openxmlformats.org/officeDocument/2006/relationships/image" Target="../media/image91.png"/><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oleObject" Target="../embeddings/oleObject1.bin"/><Relationship Id="rId22" Type="http://schemas.openxmlformats.org/officeDocument/2006/relationships/oleObject" Target="../embeddings/oleObject5.bin"/><Relationship Id="rId27" Type="http://schemas.openxmlformats.org/officeDocument/2006/relationships/image" Target="../media/image96.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image" Target="../media/image98.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2.xml"/><Relationship Id="rId1" Type="http://schemas.openxmlformats.org/officeDocument/2006/relationships/tags" Target="../tags/tag161.xml"/><Relationship Id="rId4" Type="http://schemas.openxmlformats.org/officeDocument/2006/relationships/image" Target="../media/image99.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image" Target="../media/image100.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image" Target="../media/image101.jpe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66.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image" Target="../media/image106.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3.xml"/><Relationship Id="rId1" Type="http://schemas.openxmlformats.org/officeDocument/2006/relationships/tags" Target="../tags/tag172.xml"/><Relationship Id="rId4" Type="http://schemas.openxmlformats.org/officeDocument/2006/relationships/image" Target="../media/image107.jpeg"/></Relationships>
</file>

<file path=ppt/slides/_rels/slide69.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7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177.xml"/></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7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13.xml"/><Relationship Id="rId4" Type="http://schemas.openxmlformats.org/officeDocument/2006/relationships/image" Target="../media/image123.jpeg"/></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13.xml"/><Relationship Id="rId4" Type="http://schemas.openxmlformats.org/officeDocument/2006/relationships/image" Target="../media/image126.jpeg"/></Relationships>
</file>

<file path=ppt/slides/_rels/slide8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C:/Users/Administrator/Desktop/&#21335;&#26041;&#22320;&#21306;/NULL" TargetMode="External"/><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slideLayout" Target="../slideLayouts/slideLayout7.xml"/><Relationship Id="rId1" Type="http://schemas.openxmlformats.org/officeDocument/2006/relationships/tags" Target="../tags/tag17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microsoft.com/office/2007/relationships/hdphoto" Target="../media/hdphoto2.wdp"/></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13.xml"/><Relationship Id="rId4" Type="http://schemas.openxmlformats.org/officeDocument/2006/relationships/image" Target="../media/image1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s://baike.sogou.com/lemma/ShowInnerLink.htm?lemmaId=76652633&amp;ss_c=ssc.citiao.link" TargetMode="External"/><Relationship Id="rId2" Type="http://schemas.openxmlformats.org/officeDocument/2006/relationships/image" Target="../media/image142.jpeg"/><Relationship Id="rId1" Type="http://schemas.openxmlformats.org/officeDocument/2006/relationships/slideLayout" Target="../slideLayouts/slideLayout13.xml"/><Relationship Id="rId5" Type="http://schemas.openxmlformats.org/officeDocument/2006/relationships/image" Target="../media/image143.jpeg"/><Relationship Id="rId4" Type="http://schemas.openxmlformats.org/officeDocument/2006/relationships/hyperlink" Target="https://baike.sogou.com/lemma/ShowInnerLink.htm?lemmaId=66204867&amp;ss_c=ssc.citiao.link"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photo.blog.sina.com.cn/showpic.html#blogid=4c08129e01009ief&amp;url=http://static5.photo.sina.com.cn/orignal/51f597b444c3988af7344" TargetMode="External"/><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image" Target="../media/image145.jpeg"/></Relationships>
</file>

<file path=ppt/slides/_rels/slide9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9.jpeg"/><Relationship Id="rId5" Type="http://schemas.openxmlformats.org/officeDocument/2006/relationships/image" Target="../media/image147.png"/><Relationship Id="rId4" Type="http://schemas.openxmlformats.org/officeDocument/2006/relationships/oleObject" Target="../embeddings/oleObject7.bin"/></Relationships>
</file>

<file path=ppt/slides/_rels/slide9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9.jpeg"/><Relationship Id="rId5" Type="http://schemas.openxmlformats.org/officeDocument/2006/relationships/image" Target="../media/image147.png"/><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45" y="79375"/>
            <a:ext cx="2214880" cy="706755"/>
          </a:xfrm>
          <a:prstGeom prst="rect">
            <a:avLst/>
          </a:prstGeom>
          <a:solidFill>
            <a:schemeClr val="tx1">
              <a:lumMod val="50000"/>
              <a:lumOff val="50000"/>
            </a:schemeClr>
          </a:solidFill>
        </p:spPr>
        <p:txBody>
          <a:bodyPr wrap="none" rtlCol="0">
            <a:spAutoFit/>
          </a:bodyPr>
          <a:lstStyle/>
          <a:p>
            <a:pPr algn="l"/>
            <a:r>
              <a:rPr lang="zh-CN" altLang="en-US" sz="4000" b="1">
                <a:solidFill>
                  <a:schemeClr val="bg1"/>
                </a:solidFill>
                <a:latin typeface="微软雅黑" panose="020B0503020204020204" charset="-122"/>
                <a:ea typeface="微软雅黑"/>
                <a:cs typeface="方正粗黑宋简体" panose="02000000000000000000" charset="-122"/>
                <a:sym typeface="+mn-ea"/>
              </a:rPr>
              <a:t>中国地理</a:t>
            </a:r>
          </a:p>
        </p:txBody>
      </p:sp>
      <p:sp>
        <p:nvSpPr>
          <p:cNvPr id="5" name="文本框 4"/>
          <p:cNvSpPr txBox="1"/>
          <p:nvPr/>
        </p:nvSpPr>
        <p:spPr>
          <a:xfrm>
            <a:off x="217257" y="1907981"/>
            <a:ext cx="3246379"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50000"/>
              </a:lnSpc>
            </a:pPr>
            <a:r>
              <a:rPr lang="zh-CN" altLang="en-US" sz="4800" dirty="0" smtClean="0"/>
              <a:t>第</a:t>
            </a:r>
            <a:r>
              <a:rPr lang="en-US" altLang="zh-CN" sz="4800" dirty="0"/>
              <a:t>6</a:t>
            </a:r>
            <a:r>
              <a:rPr lang="zh-CN" altLang="en-US" sz="4800" dirty="0" smtClean="0"/>
              <a:t>讲         </a:t>
            </a:r>
            <a:endParaRPr lang="en-US" altLang="zh-CN" sz="4800" dirty="0" smtClean="0"/>
          </a:p>
          <a:p>
            <a:pPr algn="ctr">
              <a:lnSpc>
                <a:spcPct val="150000"/>
              </a:lnSpc>
            </a:pPr>
            <a:r>
              <a:rPr lang="zh-CN" altLang="en-US" sz="4800" dirty="0" smtClean="0"/>
              <a:t> </a:t>
            </a:r>
            <a:r>
              <a:rPr lang="zh-CN" altLang="en-US" sz="4800" dirty="0"/>
              <a:t>南方地区</a:t>
            </a:r>
            <a:endParaRPr lang="en-US" altLang="zh-CN" sz="4800" dirty="0"/>
          </a:p>
        </p:txBody>
      </p:sp>
      <p:pic>
        <p:nvPicPr>
          <p:cNvPr id="7" name="图片 1"/>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616036" y="0"/>
            <a:ext cx="85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67154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4"/>
          <p:cNvSpPr/>
          <p:nvPr/>
        </p:nvSpPr>
        <p:spPr>
          <a:xfrm>
            <a:off x="0" y="141288"/>
            <a:ext cx="6072188" cy="522287"/>
          </a:xfrm>
          <a:prstGeom prst="rect">
            <a:avLst/>
          </a:prstGeom>
          <a:noFill/>
          <a:ln w="9525">
            <a:noFill/>
          </a:ln>
        </p:spPr>
        <p:txBody>
          <a:bodyPr anchor="t">
            <a:spAutoFit/>
          </a:bodyPr>
          <a:lstStyle/>
          <a:p>
            <a:pPr algn="just"/>
            <a:r>
              <a:rPr lang="en-US" altLang="zh-CN" sz="2800" b="1" dirty="0" smtClean="0">
                <a:latin typeface="微软雅黑" panose="020B0503020204020204" pitchFamily="34" charset="-122"/>
                <a:ea typeface="微软雅黑" panose="020B0503020204020204" pitchFamily="34" charset="-122"/>
              </a:rPr>
              <a:t>2</a:t>
            </a:r>
            <a:r>
              <a:rPr lang="zh-CN" altLang="en-US" sz="2800" b="1" dirty="0" smtClean="0">
                <a:latin typeface="微软雅黑" panose="020B0503020204020204" pitchFamily="34" charset="-122"/>
                <a:ea typeface="微软雅黑" panose="020B0503020204020204" pitchFamily="34" charset="-122"/>
              </a:rPr>
              <a:t>、东南</a:t>
            </a:r>
            <a:r>
              <a:rPr lang="zh-CN" altLang="en-US" sz="2800" b="1" dirty="0">
                <a:latin typeface="微软雅黑" panose="020B0503020204020204" pitchFamily="34" charset="-122"/>
                <a:ea typeface="微软雅黑" panose="020B0503020204020204" pitchFamily="34" charset="-122"/>
              </a:rPr>
              <a:t>丘陵（我国最大的丘陵）</a:t>
            </a:r>
          </a:p>
        </p:txBody>
      </p:sp>
      <p:grpSp>
        <p:nvGrpSpPr>
          <p:cNvPr id="3" name="Group 5"/>
          <p:cNvGrpSpPr/>
          <p:nvPr/>
        </p:nvGrpSpPr>
        <p:grpSpPr>
          <a:xfrm>
            <a:off x="0" y="781050"/>
            <a:ext cx="6272213" cy="5165725"/>
            <a:chOff x="0" y="0"/>
            <a:chExt cx="4173" cy="3810"/>
          </a:xfrm>
        </p:grpSpPr>
        <p:grpSp>
          <p:nvGrpSpPr>
            <p:cNvPr id="4" name="Group 6"/>
            <p:cNvGrpSpPr/>
            <p:nvPr/>
          </p:nvGrpSpPr>
          <p:grpSpPr>
            <a:xfrm>
              <a:off x="0" y="0"/>
              <a:ext cx="3901" cy="3455"/>
              <a:chOff x="0" y="0"/>
              <a:chExt cx="4201" cy="3546"/>
            </a:xfrm>
          </p:grpSpPr>
          <p:pic>
            <p:nvPicPr>
              <p:cNvPr id="18436" name="Picture 7" descr="南方地区地形"/>
              <p:cNvPicPr>
                <a:picLocks noChangeAspect="1"/>
              </p:cNvPicPr>
              <p:nvPr/>
            </p:nvPicPr>
            <p:blipFill>
              <a:blip r:embed="rId2" cstate="print"/>
              <a:srcRect l="40677" t="28328" r="8464" b="13011"/>
              <a:stretch>
                <a:fillRect/>
              </a:stretch>
            </p:blipFill>
            <p:spPr>
              <a:xfrm>
                <a:off x="28" y="0"/>
                <a:ext cx="4173" cy="3546"/>
              </a:xfrm>
              <a:prstGeom prst="rect">
                <a:avLst/>
              </a:prstGeom>
              <a:noFill/>
              <a:ln w="12700" cap="flat" cmpd="sng">
                <a:solidFill>
                  <a:schemeClr val="hlink"/>
                </a:solidFill>
                <a:prstDash val="solid"/>
                <a:miter/>
                <a:headEnd type="none" w="med" len="med"/>
                <a:tailEnd type="none" w="med" len="med"/>
              </a:ln>
            </p:spPr>
          </p:pic>
          <p:sp>
            <p:nvSpPr>
              <p:cNvPr id="18437" name="Line 8"/>
              <p:cNvSpPr/>
              <p:nvPr/>
            </p:nvSpPr>
            <p:spPr>
              <a:xfrm>
                <a:off x="544" y="0"/>
                <a:ext cx="137" cy="3538"/>
              </a:xfrm>
              <a:prstGeom prst="line">
                <a:avLst/>
              </a:prstGeom>
              <a:ln w="38100" cap="flat" cmpd="sng">
                <a:solidFill>
                  <a:srgbClr val="FF3300"/>
                </a:solidFill>
                <a:prstDash val="solid"/>
                <a:round/>
                <a:headEnd type="none" w="med" len="med"/>
                <a:tailEnd type="none" w="med" len="med"/>
              </a:ln>
            </p:spPr>
          </p:sp>
          <p:sp>
            <p:nvSpPr>
              <p:cNvPr id="18438" name="Line 9"/>
              <p:cNvSpPr/>
              <p:nvPr/>
            </p:nvSpPr>
            <p:spPr>
              <a:xfrm>
                <a:off x="3266" y="0"/>
                <a:ext cx="499" cy="3538"/>
              </a:xfrm>
              <a:prstGeom prst="line">
                <a:avLst/>
              </a:prstGeom>
              <a:ln w="38100" cap="flat" cmpd="sng">
                <a:solidFill>
                  <a:srgbClr val="FF3300"/>
                </a:solidFill>
                <a:prstDash val="solid"/>
                <a:round/>
                <a:headEnd type="none" w="med" len="med"/>
                <a:tailEnd type="none" w="med" len="med"/>
              </a:ln>
            </p:spPr>
          </p:sp>
          <p:sp>
            <p:nvSpPr>
              <p:cNvPr id="18439" name="Freeform 10"/>
              <p:cNvSpPr/>
              <p:nvPr/>
            </p:nvSpPr>
            <p:spPr>
              <a:xfrm rot="-314502">
                <a:off x="0" y="245"/>
                <a:ext cx="4201" cy="79"/>
              </a:xfrm>
              <a:custGeom>
                <a:avLst/>
                <a:gdLst/>
                <a:ahLst/>
                <a:cxnLst>
                  <a:cxn ang="0">
                    <a:pos x="0" y="25"/>
                  </a:cxn>
                  <a:cxn ang="0">
                    <a:pos x="1215" y="51"/>
                  </a:cxn>
                  <a:cxn ang="0">
                    <a:pos x="4071" y="51"/>
                  </a:cxn>
                  <a:cxn ang="0">
                    <a:pos x="5805" y="0"/>
                  </a:cxn>
                </a:cxnLst>
                <a:rect l="0" t="0" r="0" b="0"/>
                <a:pathLst>
                  <a:path w="3040" h="106">
                    <a:moveTo>
                      <a:pt x="0" y="46"/>
                    </a:moveTo>
                    <a:cubicBezTo>
                      <a:pt x="140" y="64"/>
                      <a:pt x="281" y="83"/>
                      <a:pt x="636" y="91"/>
                    </a:cubicBezTo>
                    <a:cubicBezTo>
                      <a:pt x="991" y="99"/>
                      <a:pt x="1731" y="106"/>
                      <a:pt x="2132" y="91"/>
                    </a:cubicBezTo>
                    <a:cubicBezTo>
                      <a:pt x="2533" y="76"/>
                      <a:pt x="2786" y="38"/>
                      <a:pt x="3040" y="0"/>
                    </a:cubicBezTo>
                  </a:path>
                </a:pathLst>
              </a:custGeom>
              <a:noFill/>
              <a:ln w="38100" cap="flat" cmpd="sng">
                <a:solidFill>
                  <a:srgbClr val="FF3300"/>
                </a:solidFill>
                <a:prstDash val="solid"/>
                <a:round/>
                <a:headEnd type="none" w="med" len="med"/>
                <a:tailEnd type="none" w="med" len="med"/>
              </a:ln>
            </p:spPr>
            <p:txBody>
              <a:bodyPr/>
              <a:lstStyle/>
              <a:p>
                <a:endParaRPr lang="zh-CN" altLang="en-US"/>
              </a:p>
            </p:txBody>
          </p:sp>
          <p:sp>
            <p:nvSpPr>
              <p:cNvPr id="18440" name="Freeform 11"/>
              <p:cNvSpPr/>
              <p:nvPr/>
            </p:nvSpPr>
            <p:spPr>
              <a:xfrm rot="-327979">
                <a:off x="1873" y="3412"/>
                <a:ext cx="2017" cy="45"/>
              </a:xfrm>
              <a:custGeom>
                <a:avLst/>
                <a:gdLst/>
                <a:ahLst/>
                <a:cxnLst>
                  <a:cxn ang="0">
                    <a:pos x="0" y="8"/>
                  </a:cxn>
                  <a:cxn ang="0">
                    <a:pos x="280" y="17"/>
                  </a:cxn>
                  <a:cxn ang="0">
                    <a:pos x="939" y="17"/>
                  </a:cxn>
                  <a:cxn ang="0">
                    <a:pos x="1338" y="0"/>
                  </a:cxn>
                </a:cxnLst>
                <a:rect l="0" t="0" r="0" b="0"/>
                <a:pathLst>
                  <a:path w="3040" h="106">
                    <a:moveTo>
                      <a:pt x="0" y="46"/>
                    </a:moveTo>
                    <a:cubicBezTo>
                      <a:pt x="140" y="64"/>
                      <a:pt x="281" y="83"/>
                      <a:pt x="636" y="91"/>
                    </a:cubicBezTo>
                    <a:cubicBezTo>
                      <a:pt x="991" y="99"/>
                      <a:pt x="1731" y="106"/>
                      <a:pt x="2132" y="91"/>
                    </a:cubicBezTo>
                    <a:cubicBezTo>
                      <a:pt x="2533" y="76"/>
                      <a:pt x="2786" y="38"/>
                      <a:pt x="3040" y="0"/>
                    </a:cubicBezTo>
                  </a:path>
                </a:pathLst>
              </a:custGeom>
              <a:noFill/>
              <a:ln w="38100" cap="flat" cmpd="sng">
                <a:solidFill>
                  <a:srgbClr val="FF3300"/>
                </a:solidFill>
                <a:prstDash val="solid"/>
                <a:round/>
                <a:headEnd type="none" w="med" len="med"/>
                <a:tailEnd type="none" w="med" len="med"/>
              </a:ln>
            </p:spPr>
            <p:txBody>
              <a:bodyPr/>
              <a:lstStyle/>
              <a:p>
                <a:endParaRPr lang="zh-CN" altLang="en-US"/>
              </a:p>
            </p:txBody>
          </p:sp>
        </p:grpSp>
        <p:sp>
          <p:nvSpPr>
            <p:cNvPr id="18441" name="Text Box 12"/>
            <p:cNvSpPr txBox="1"/>
            <p:nvPr/>
          </p:nvSpPr>
          <p:spPr>
            <a:xfrm>
              <a:off x="363" y="3492"/>
              <a:ext cx="1134" cy="318"/>
            </a:xfrm>
            <a:prstGeom prst="rect">
              <a:avLst/>
            </a:prstGeom>
            <a:noFill/>
            <a:ln w="9525">
              <a:noFill/>
            </a:ln>
          </p:spPr>
          <p:txBody>
            <a:bodyPr anchor="t">
              <a:spAutoFit/>
            </a:bodyPr>
            <a:lstStyle/>
            <a:p>
              <a:r>
                <a:rPr lang="zh-CN" altLang="zh-CN" sz="2200" b="1" dirty="0">
                  <a:latin typeface="微软雅黑" panose="020B0503020204020204" pitchFamily="34" charset="-122"/>
                  <a:ea typeface="微软雅黑" panose="020B0503020204020204" pitchFamily="34" charset="-122"/>
                </a:rPr>
                <a:t>110°E</a:t>
              </a:r>
            </a:p>
          </p:txBody>
        </p:sp>
        <p:sp>
          <p:nvSpPr>
            <p:cNvPr id="18442" name="Text Box 13"/>
            <p:cNvSpPr txBox="1"/>
            <p:nvPr/>
          </p:nvSpPr>
          <p:spPr>
            <a:xfrm>
              <a:off x="3039" y="3492"/>
              <a:ext cx="1134" cy="318"/>
            </a:xfrm>
            <a:prstGeom prst="rect">
              <a:avLst/>
            </a:prstGeom>
            <a:noFill/>
            <a:ln w="9525">
              <a:noFill/>
            </a:ln>
          </p:spPr>
          <p:txBody>
            <a:bodyPr anchor="t">
              <a:spAutoFit/>
            </a:bodyPr>
            <a:lstStyle/>
            <a:p>
              <a:r>
                <a:rPr lang="zh-CN" altLang="zh-CN" sz="2200" b="1" dirty="0">
                  <a:latin typeface="微软雅黑" panose="020B0503020204020204" pitchFamily="34" charset="-122"/>
                  <a:ea typeface="微软雅黑" panose="020B0503020204020204" pitchFamily="34" charset="-122"/>
                </a:rPr>
                <a:t>120°E</a:t>
              </a:r>
            </a:p>
          </p:txBody>
        </p:sp>
        <p:sp>
          <p:nvSpPr>
            <p:cNvPr id="18443" name="Text Box 14"/>
            <p:cNvSpPr txBox="1"/>
            <p:nvPr/>
          </p:nvSpPr>
          <p:spPr>
            <a:xfrm>
              <a:off x="3175" y="0"/>
              <a:ext cx="726" cy="318"/>
            </a:xfrm>
            <a:prstGeom prst="rect">
              <a:avLst/>
            </a:prstGeom>
            <a:solidFill>
              <a:schemeClr val="accent1"/>
            </a:solidFill>
            <a:ln w="9525">
              <a:noFill/>
            </a:ln>
          </p:spPr>
          <p:txBody>
            <a:bodyPr anchor="t">
              <a:spAutoFit/>
            </a:bodyPr>
            <a:lstStyle/>
            <a:p>
              <a:r>
                <a:rPr lang="zh-CN" altLang="zh-CN" sz="2200" b="1" dirty="0">
                  <a:solidFill>
                    <a:srgbClr val="FF0000"/>
                  </a:solidFill>
                  <a:latin typeface="微软雅黑" panose="020B0503020204020204" pitchFamily="34" charset="-122"/>
                  <a:ea typeface="微软雅黑" panose="020B0503020204020204" pitchFamily="34" charset="-122"/>
                </a:rPr>
                <a:t>30°N</a:t>
              </a:r>
            </a:p>
          </p:txBody>
        </p:sp>
        <p:sp>
          <p:nvSpPr>
            <p:cNvPr id="18444" name="Text Box 15"/>
            <p:cNvSpPr txBox="1"/>
            <p:nvPr/>
          </p:nvSpPr>
          <p:spPr>
            <a:xfrm>
              <a:off x="3175" y="3178"/>
              <a:ext cx="726" cy="318"/>
            </a:xfrm>
            <a:prstGeom prst="rect">
              <a:avLst/>
            </a:prstGeom>
            <a:solidFill>
              <a:schemeClr val="accent1"/>
            </a:solidFill>
            <a:ln w="9525">
              <a:noFill/>
            </a:ln>
          </p:spPr>
          <p:txBody>
            <a:bodyPr anchor="t">
              <a:spAutoFit/>
            </a:bodyPr>
            <a:lstStyle/>
            <a:p>
              <a:r>
                <a:rPr lang="zh-CN" altLang="zh-CN" sz="2200" b="1" dirty="0">
                  <a:solidFill>
                    <a:srgbClr val="FF0000"/>
                  </a:solidFill>
                  <a:latin typeface="微软雅黑" panose="020B0503020204020204" pitchFamily="34" charset="-122"/>
                  <a:ea typeface="微软雅黑" panose="020B0503020204020204" pitchFamily="34" charset="-122"/>
                </a:rPr>
                <a:t>20°N</a:t>
              </a:r>
            </a:p>
          </p:txBody>
        </p:sp>
      </p:grpSp>
      <p:sp>
        <p:nvSpPr>
          <p:cNvPr id="17" name="TextBox 16"/>
          <p:cNvSpPr txBox="1"/>
          <p:nvPr/>
        </p:nvSpPr>
        <p:spPr>
          <a:xfrm rot="1881748">
            <a:off x="3881438" y="2324100"/>
            <a:ext cx="554038" cy="1319213"/>
          </a:xfrm>
          <a:prstGeom prst="rect">
            <a:avLst/>
          </a:prstGeom>
          <a:solidFill>
            <a:schemeClr val="bg1"/>
          </a:solidFill>
          <a:effectLst>
            <a:outerShdw blurRad="50800" dist="50800" dir="5400000" algn="ctr" rotWithShape="0">
              <a:srgbClr val="92D050"/>
            </a:outerShdw>
          </a:effectLst>
        </p:spPr>
        <p:txBody>
          <a:bodyPr vert="eaVert">
            <a:spAutoFit/>
          </a:bodyPr>
          <a:lstStyle/>
          <a:p>
            <a:pPr marR="0" defTabSz="914400">
              <a:buClrTx/>
              <a:buSzTx/>
              <a:buFontTx/>
              <a:defRPr/>
            </a:pP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浙闽丘陵</a:t>
            </a:r>
          </a:p>
        </p:txBody>
      </p:sp>
      <p:sp>
        <p:nvSpPr>
          <p:cNvPr id="18" name="TextBox 17"/>
          <p:cNvSpPr txBox="1"/>
          <p:nvPr/>
        </p:nvSpPr>
        <p:spPr>
          <a:xfrm rot="1881748">
            <a:off x="3254375" y="2041525"/>
            <a:ext cx="554038" cy="1319213"/>
          </a:xfrm>
          <a:prstGeom prst="rect">
            <a:avLst/>
          </a:prstGeom>
          <a:solidFill>
            <a:schemeClr val="bg1"/>
          </a:solidFill>
          <a:effectLst>
            <a:outerShdw blurRad="50800" dist="50800" dir="5400000" algn="ctr" rotWithShape="0">
              <a:srgbClr val="92D050"/>
            </a:outerShdw>
          </a:effectLst>
        </p:spPr>
        <p:txBody>
          <a:bodyPr vert="eaVert">
            <a:spAutoFit/>
          </a:bodyPr>
          <a:lstStyle/>
          <a:p>
            <a:pPr marR="0" defTabSz="914400">
              <a:buClrTx/>
              <a:buSzTx/>
              <a:buFontTx/>
              <a:defRPr/>
            </a:pP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武夷山</a:t>
            </a:r>
          </a:p>
        </p:txBody>
      </p:sp>
      <p:sp>
        <p:nvSpPr>
          <p:cNvPr id="23" name="文本框 18"/>
          <p:cNvSpPr txBox="1"/>
          <p:nvPr/>
        </p:nvSpPr>
        <p:spPr>
          <a:xfrm rot="-1223662">
            <a:off x="1500188" y="1908175"/>
            <a:ext cx="2333625" cy="461963"/>
          </a:xfrm>
          <a:prstGeom prst="rect">
            <a:avLst/>
          </a:prstGeom>
          <a:solidFill>
            <a:schemeClr val="bg1"/>
          </a:solidFill>
          <a:ln w="9525">
            <a:noFill/>
          </a:ln>
        </p:spPr>
        <p:txBody>
          <a:bodyPr anchor="t">
            <a:spAutoFit/>
          </a:bodyPr>
          <a:lstStyle/>
          <a:p>
            <a:pP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江   南   丘   陵</a:t>
            </a:r>
          </a:p>
        </p:txBody>
      </p:sp>
      <p:sp>
        <p:nvSpPr>
          <p:cNvPr id="24" name="TextBox 23"/>
          <p:cNvSpPr txBox="1"/>
          <p:nvPr/>
        </p:nvSpPr>
        <p:spPr>
          <a:xfrm rot="1881748">
            <a:off x="1036638" y="1768475"/>
            <a:ext cx="554038" cy="1319213"/>
          </a:xfrm>
          <a:prstGeom prst="rect">
            <a:avLst/>
          </a:prstGeom>
          <a:solidFill>
            <a:schemeClr val="bg1"/>
          </a:solidFill>
          <a:effectLst>
            <a:outerShdw blurRad="50800" dist="50800" dir="5400000" algn="ctr" rotWithShape="0">
              <a:srgbClr val="92D050"/>
            </a:outerShdw>
          </a:effectLst>
        </p:spPr>
        <p:txBody>
          <a:bodyPr vert="eaVert">
            <a:spAutoFit/>
          </a:bodyPr>
          <a:lstStyle/>
          <a:p>
            <a:pPr marR="0" defTabSz="914400">
              <a:buClrTx/>
              <a:buSzTx/>
              <a:buFontTx/>
              <a:defRPr/>
            </a:pP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cs typeface="+mn-cs"/>
              </a:rPr>
              <a:t>雪峰山</a:t>
            </a:r>
          </a:p>
        </p:txBody>
      </p:sp>
      <p:sp>
        <p:nvSpPr>
          <p:cNvPr id="25" name="文本框 18"/>
          <p:cNvSpPr txBox="1"/>
          <p:nvPr/>
        </p:nvSpPr>
        <p:spPr>
          <a:xfrm>
            <a:off x="1084263" y="3746500"/>
            <a:ext cx="2333625" cy="461963"/>
          </a:xfrm>
          <a:prstGeom prst="rect">
            <a:avLst/>
          </a:prstGeom>
          <a:solidFill>
            <a:schemeClr val="bg1"/>
          </a:solidFill>
          <a:ln w="9525">
            <a:noFill/>
          </a:ln>
        </p:spPr>
        <p:txBody>
          <a:bodyPr anchor="t">
            <a:spAutoFit/>
          </a:bodyPr>
          <a:lstStyle/>
          <a:p>
            <a:pP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两    广   丘   陵</a:t>
            </a:r>
          </a:p>
        </p:txBody>
      </p:sp>
      <p:sp>
        <p:nvSpPr>
          <p:cNvPr id="26" name="文本框 18"/>
          <p:cNvSpPr txBox="1"/>
          <p:nvPr/>
        </p:nvSpPr>
        <p:spPr>
          <a:xfrm>
            <a:off x="1400175" y="3198813"/>
            <a:ext cx="1701800" cy="460375"/>
          </a:xfrm>
          <a:prstGeom prst="rect">
            <a:avLst/>
          </a:prstGeom>
          <a:solidFill>
            <a:schemeClr val="bg1"/>
          </a:solidFill>
          <a:ln w="9525">
            <a:noFill/>
          </a:ln>
        </p:spPr>
        <p:txBody>
          <a:bodyPr anchor="t">
            <a:spAutoFit/>
          </a:bodyPr>
          <a:lstStyle/>
          <a:p>
            <a:pP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南     岭</a:t>
            </a:r>
          </a:p>
        </p:txBody>
      </p:sp>
      <p:sp>
        <p:nvSpPr>
          <p:cNvPr id="18451" name="Text Box 2"/>
          <p:cNvSpPr txBox="1"/>
          <p:nvPr/>
        </p:nvSpPr>
        <p:spPr>
          <a:xfrm>
            <a:off x="6454775" y="1890713"/>
            <a:ext cx="2808288" cy="533400"/>
          </a:xfrm>
          <a:prstGeom prst="rect">
            <a:avLst/>
          </a:prstGeom>
          <a:noFill/>
          <a:ln w="9525">
            <a:noFill/>
          </a:ln>
        </p:spPr>
        <p:txBody>
          <a:bodyPr anchor="t">
            <a:spAutoFit/>
          </a:bodyPr>
          <a:lstStyle/>
          <a:p>
            <a:pPr>
              <a:lnSpc>
                <a:spcPct val="110000"/>
              </a:lnSpc>
              <a:spcBef>
                <a:spcPct val="35000"/>
              </a:spcBef>
            </a:pPr>
            <a:r>
              <a:rPr lang="zh-CN" altLang="en-US" sz="2800" b="1" dirty="0">
                <a:latin typeface="微软雅黑" panose="020B0503020204020204" pitchFamily="34" charset="-122"/>
                <a:ea typeface="微软雅黑" panose="020B0503020204020204" pitchFamily="34" charset="-122"/>
              </a:rPr>
              <a:t>包括：</a:t>
            </a:r>
          </a:p>
        </p:txBody>
      </p:sp>
      <p:sp>
        <p:nvSpPr>
          <p:cNvPr id="2" name="文本框 1"/>
          <p:cNvSpPr txBox="1"/>
          <p:nvPr/>
        </p:nvSpPr>
        <p:spPr>
          <a:xfrm>
            <a:off x="6913563" y="2520950"/>
            <a:ext cx="2468562" cy="1814513"/>
          </a:xfrm>
          <a:prstGeom prst="rect">
            <a:avLst/>
          </a:prstGeom>
          <a:noFill/>
          <a:ln w="9525">
            <a:noFill/>
          </a:ln>
        </p:spPr>
        <p:txBody>
          <a:bodyPr anchor="t">
            <a:spAutoFit/>
          </a:bodyPr>
          <a:lstStyle/>
          <a:p>
            <a:pPr>
              <a:lnSpc>
                <a:spcPct val="110000"/>
              </a:lnSpc>
              <a:spcBef>
                <a:spcPct val="35000"/>
              </a:spcBef>
            </a:pPr>
            <a:r>
              <a:rPr lang="zh-CN" altLang="en-US" sz="2800" b="1" dirty="0">
                <a:latin typeface="微软雅黑" panose="020B0503020204020204" pitchFamily="34" charset="-122"/>
                <a:ea typeface="微软雅黑" panose="020B0503020204020204" pitchFamily="34" charset="-122"/>
              </a:rPr>
              <a:t>江南丘陵</a:t>
            </a:r>
          </a:p>
          <a:p>
            <a:pPr>
              <a:lnSpc>
                <a:spcPct val="110000"/>
              </a:lnSpc>
              <a:spcBef>
                <a:spcPct val="35000"/>
              </a:spcBef>
            </a:pPr>
            <a:r>
              <a:rPr lang="zh-CN" altLang="en-US" sz="2800" b="1" dirty="0">
                <a:latin typeface="微软雅黑" panose="020B0503020204020204" pitchFamily="34" charset="-122"/>
                <a:ea typeface="微软雅黑" panose="020B0503020204020204" pitchFamily="34" charset="-122"/>
              </a:rPr>
              <a:t>浙闽丘陵</a:t>
            </a:r>
          </a:p>
          <a:p>
            <a:pPr>
              <a:lnSpc>
                <a:spcPct val="110000"/>
              </a:lnSpc>
              <a:spcBef>
                <a:spcPct val="35000"/>
              </a:spcBef>
            </a:pPr>
            <a:r>
              <a:rPr lang="zh-CN" altLang="en-US" sz="2800" b="1" dirty="0">
                <a:latin typeface="微软雅黑" panose="020B0503020204020204" pitchFamily="34" charset="-122"/>
                <a:ea typeface="微软雅黑" panose="020B0503020204020204" pitchFamily="34" charset="-122"/>
              </a:rPr>
              <a:t>两广丘陵</a:t>
            </a:r>
            <a:endParaRPr lang="zh-CN" altLang="en-US" b="1" dirty="0">
              <a:latin typeface="微软雅黑" panose="020B0503020204020204" pitchFamily="34" charset="-122"/>
              <a:ea typeface="微软雅黑" panose="020B0503020204020204" pitchFamily="34" charset="-122"/>
            </a:endParaRPr>
          </a:p>
        </p:txBody>
      </p:sp>
      <p:sp>
        <p:nvSpPr>
          <p:cNvPr id="22" name="矩形 21"/>
          <p:cNvSpPr/>
          <p:nvPr/>
        </p:nvSpPr>
        <p:spPr>
          <a:xfrm>
            <a:off x="6086850" y="909315"/>
            <a:ext cx="6340197" cy="470257"/>
          </a:xfrm>
          <a:prstGeom prst="rect">
            <a:avLst/>
          </a:prstGeom>
        </p:spPr>
        <p:txBody>
          <a:bodyPr wrap="none">
            <a:spAutoFit/>
          </a:bodyPr>
          <a:lstStyle/>
          <a:p>
            <a:pPr lvl="0">
              <a:lnSpc>
                <a:spcPct val="110000"/>
              </a:lnSpc>
              <a:defRPr/>
            </a:pPr>
            <a:r>
              <a:rPr lang="zh-CN" altLang="en-US" sz="2400" b="1" dirty="0" smtClean="0">
                <a:solidFill>
                  <a:srgbClr val="FF0000"/>
                </a:solidFill>
                <a:latin typeface="微软雅黑"/>
                <a:ea typeface="微软雅黑"/>
              </a:rPr>
              <a:t>由低山、丘陵和小盆地组成，地表比较破碎。</a:t>
            </a:r>
            <a:endParaRPr lang="zh-CN" altLang="en-US" sz="2400" b="1" dirty="0">
              <a:solidFill>
                <a:srgbClr val="FF0000"/>
              </a:solidFill>
              <a:latin typeface="微软雅黑"/>
              <a:ea typeface="微软雅黑"/>
            </a:endParaRPr>
          </a:p>
        </p:txBody>
      </p:sp>
    </p:spTree>
    <p:extLst>
      <p:ext uri="{BB962C8B-B14F-4D97-AF65-F5344CB8AC3E}">
        <p14:creationId xmlns:p14="http://schemas.microsoft.com/office/powerpoint/2010/main" val="405549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linds(horizontal)">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3" grpId="0" bldLvl="0" animBg="1"/>
      <p:bldP spid="24" grpId="0" bldLvl="0" animBg="1"/>
      <p:bldP spid="25" grpId="0" bldLvl="0" animBg="1"/>
      <p:bldP spid="26" grpId="0" bldLvl="0" animBg="1"/>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custDataLst>
              <p:tags r:id="rId1"/>
            </p:custDataLst>
          </p:nvPr>
        </p:nvSpPr>
        <p:spPr>
          <a:xfrm>
            <a:off x="1524001" y="17463"/>
            <a:ext cx="9059863" cy="677862"/>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kumimoji="1" lang="zh-CN" altLang="en-US" sz="3800" b="1" dirty="0">
                <a:solidFill>
                  <a:srgbClr val="0000CC"/>
                </a:solidFill>
                <a:latin typeface="Arial" panose="020B0604020202020204" pitchFamily="34" charset="0"/>
                <a:ea typeface="汉仪书魂体简" pitchFamily="49" charset="-122"/>
              </a:rPr>
              <a:t>四、南方地区</a:t>
            </a:r>
            <a:r>
              <a:rPr kumimoji="1" lang="en-US" altLang="zh-CN" sz="3800" b="1" dirty="0">
                <a:solidFill>
                  <a:srgbClr val="0000CC"/>
                </a:solidFill>
                <a:latin typeface="Arial" panose="020B0604020202020204" pitchFamily="34" charset="0"/>
                <a:ea typeface="汉仪书魂体简" pitchFamily="49" charset="-122"/>
              </a:rPr>
              <a:t>——</a:t>
            </a:r>
            <a:r>
              <a:rPr kumimoji="1" lang="zh-CN" altLang="en-US" sz="3800" b="1" dirty="0">
                <a:solidFill>
                  <a:srgbClr val="0000CC"/>
                </a:solidFill>
                <a:latin typeface="Arial" panose="020B0604020202020204" pitchFamily="34" charset="0"/>
                <a:ea typeface="汉仪书魂体简" pitchFamily="49" charset="-122"/>
              </a:rPr>
              <a:t>国土整治与可持续发展</a:t>
            </a:r>
          </a:p>
        </p:txBody>
      </p:sp>
      <p:sp>
        <p:nvSpPr>
          <p:cNvPr id="5" name="文本框 4"/>
          <p:cNvSpPr txBox="1"/>
          <p:nvPr/>
        </p:nvSpPr>
        <p:spPr>
          <a:xfrm>
            <a:off x="300789" y="830179"/>
            <a:ext cx="5895474" cy="523220"/>
          </a:xfrm>
          <a:prstGeom prst="rect">
            <a:avLst/>
          </a:prstGeom>
          <a:noFill/>
        </p:spPr>
        <p:txBody>
          <a:bodyPr wrap="square" rtlCol="0">
            <a:spAutoFit/>
          </a:bodyPr>
          <a:lstStyle/>
          <a:p>
            <a:r>
              <a:rPr lang="en-US" altLang="zh-CN" sz="2800" b="1" dirty="0" smtClean="0">
                <a:solidFill>
                  <a:srgbClr val="FF0000"/>
                </a:solidFill>
              </a:rPr>
              <a:t>1.</a:t>
            </a:r>
            <a:r>
              <a:rPr lang="zh-CN" altLang="en-US" sz="2800" b="1" dirty="0" smtClean="0">
                <a:solidFill>
                  <a:srgbClr val="FF0000"/>
                </a:solidFill>
              </a:rPr>
              <a:t>南方低山丘陵水土流失</a:t>
            </a:r>
            <a:r>
              <a:rPr lang="en-US" altLang="zh-CN" sz="2800" b="1" dirty="0" smtClean="0">
                <a:solidFill>
                  <a:srgbClr val="FF0000"/>
                </a:solidFill>
              </a:rPr>
              <a:t>——</a:t>
            </a:r>
            <a:r>
              <a:rPr lang="zh-CN" altLang="en-US" sz="2800" b="1" dirty="0" smtClean="0">
                <a:solidFill>
                  <a:srgbClr val="FF0000"/>
                </a:solidFill>
              </a:rPr>
              <a:t>红漠化</a:t>
            </a:r>
            <a:endParaRPr lang="zh-CN" altLang="en-US" sz="2800" b="1" dirty="0">
              <a:solidFill>
                <a:srgbClr val="FF0000"/>
              </a:solidFill>
            </a:endParaRPr>
          </a:p>
        </p:txBody>
      </p:sp>
      <p:sp>
        <p:nvSpPr>
          <p:cNvPr id="6" name="Rectangle 3"/>
          <p:cNvSpPr/>
          <p:nvPr/>
        </p:nvSpPr>
        <p:spPr>
          <a:xfrm>
            <a:off x="802894" y="1273683"/>
            <a:ext cx="10316845" cy="1323439"/>
          </a:xfrm>
          <a:prstGeom prst="rect">
            <a:avLst/>
          </a:prstGeom>
          <a:noFill/>
          <a:ln w="9525">
            <a:noFill/>
          </a:ln>
        </p:spPr>
        <p:txBody>
          <a:bodyPr wrap="square">
            <a:spAutoFit/>
          </a:bodyPr>
          <a:lstStyle/>
          <a:p>
            <a:r>
              <a:rPr lang="zh-CN" altLang="en-US" sz="3200" b="1" dirty="0">
                <a:solidFill>
                  <a:schemeClr val="tx1"/>
                </a:solidFill>
                <a:latin typeface="Arial" panose="020B0604020202020204" pitchFamily="34" charset="0"/>
              </a:rPr>
              <a:t>       </a:t>
            </a:r>
            <a:r>
              <a:rPr lang="zh-CN" altLang="en-US" sz="2400" dirty="0">
                <a:solidFill>
                  <a:schemeClr val="tx1"/>
                </a:solidFill>
                <a:latin typeface="微软雅黑" panose="020B0503020204020204" charset="-122"/>
                <a:ea typeface="微软雅黑" panose="020B0503020204020204" charset="-122"/>
              </a:rPr>
              <a:t>在我国</a:t>
            </a:r>
            <a:r>
              <a:rPr lang="zh-CN" altLang="en-US" sz="2400" dirty="0">
                <a:solidFill>
                  <a:srgbClr val="0000FF"/>
                </a:solidFill>
                <a:latin typeface="微软雅黑" panose="020B0503020204020204" charset="-122"/>
                <a:ea typeface="微软雅黑" panose="020B0503020204020204" charset="-122"/>
              </a:rPr>
              <a:t>南方低山丘陵地区</a:t>
            </a:r>
            <a:r>
              <a:rPr lang="zh-CN" altLang="en-US" sz="2400" dirty="0">
                <a:solidFill>
                  <a:schemeClr val="tx1"/>
                </a:solidFill>
                <a:latin typeface="微软雅黑" panose="020B0503020204020204" charset="-122"/>
                <a:ea typeface="微软雅黑" panose="020B0503020204020204" charset="-122"/>
              </a:rPr>
              <a:t>，由于</a:t>
            </a:r>
            <a:r>
              <a:rPr lang="zh-CN" altLang="en-US" sz="2400" dirty="0">
                <a:solidFill>
                  <a:srgbClr val="0000FF"/>
                </a:solidFill>
                <a:latin typeface="微软雅黑" panose="020B0503020204020204" charset="-122"/>
                <a:ea typeface="微软雅黑" panose="020B0503020204020204" charset="-122"/>
              </a:rPr>
              <a:t>雨水冲蚀作用</a:t>
            </a:r>
            <a:r>
              <a:rPr lang="zh-CN" altLang="en-US" sz="2400" dirty="0">
                <a:solidFill>
                  <a:schemeClr val="tx1"/>
                </a:solidFill>
                <a:latin typeface="微软雅黑" panose="020B0503020204020204" charset="-122"/>
                <a:ea typeface="微软雅黑" panose="020B0503020204020204" charset="-122"/>
              </a:rPr>
              <a:t>，使裸露的红壤丘陵地区的</a:t>
            </a:r>
            <a:r>
              <a:rPr lang="zh-CN" altLang="en-US" sz="2400" dirty="0">
                <a:solidFill>
                  <a:srgbClr val="0000FF"/>
                </a:solidFill>
                <a:latin typeface="微软雅黑" panose="020B0503020204020204" charset="-122"/>
                <a:ea typeface="微软雅黑" panose="020B0503020204020204" charset="-122"/>
              </a:rPr>
              <a:t>土壤</a:t>
            </a:r>
            <a:r>
              <a:rPr lang="zh-CN" altLang="en-US" sz="2400" dirty="0">
                <a:solidFill>
                  <a:schemeClr val="tx1"/>
                </a:solidFill>
                <a:latin typeface="微软雅黑" panose="020B0503020204020204" charset="-122"/>
                <a:ea typeface="微软雅黑" panose="020B0503020204020204" charset="-122"/>
              </a:rPr>
              <a:t>成片、成块地</a:t>
            </a:r>
            <a:r>
              <a:rPr lang="zh-CN" altLang="en-US" sz="2400" dirty="0">
                <a:solidFill>
                  <a:srgbClr val="0000FF"/>
                </a:solidFill>
                <a:latin typeface="微软雅黑" panose="020B0503020204020204" charset="-122"/>
                <a:ea typeface="微软雅黑" panose="020B0503020204020204" charset="-122"/>
              </a:rPr>
              <a:t>流失</a:t>
            </a:r>
            <a:r>
              <a:rPr lang="zh-CN" altLang="en-US" sz="2400" dirty="0">
                <a:solidFill>
                  <a:schemeClr val="tx1"/>
                </a:solidFill>
                <a:latin typeface="微软雅黑" panose="020B0503020204020204" charset="-122"/>
                <a:ea typeface="微软雅黑" panose="020B0503020204020204" charset="-122"/>
              </a:rPr>
              <a:t>，导致</a:t>
            </a:r>
            <a:r>
              <a:rPr lang="zh-CN" altLang="en-US" sz="2400" dirty="0">
                <a:solidFill>
                  <a:srgbClr val="0000FF"/>
                </a:solidFill>
                <a:latin typeface="微软雅黑" panose="020B0503020204020204" charset="-122"/>
                <a:ea typeface="微软雅黑" panose="020B0503020204020204" charset="-122"/>
              </a:rPr>
              <a:t>地层变薄甚至缺失</a:t>
            </a:r>
            <a:r>
              <a:rPr lang="zh-CN" altLang="en-US" sz="2400" dirty="0">
                <a:solidFill>
                  <a:schemeClr val="tx1"/>
                </a:solidFill>
                <a:latin typeface="微软雅黑" panose="020B0503020204020204" charset="-122"/>
                <a:ea typeface="微软雅黑" panose="020B0503020204020204" charset="-122"/>
              </a:rPr>
              <a:t>而不能生长植物，称红色荒漠。</a:t>
            </a:r>
          </a:p>
        </p:txBody>
      </p:sp>
      <p:pic>
        <p:nvPicPr>
          <p:cNvPr id="7" name="图片 20" descr="fff20070811080407_536101302.jpg"/>
          <p:cNvPicPr>
            <a:picLocks noChangeAspect="1"/>
          </p:cNvPicPr>
          <p:nvPr/>
        </p:nvPicPr>
        <p:blipFill>
          <a:blip r:embed="rId3" cstate="print"/>
          <a:srcRect l="2574" t="3261" r="3032" b="3261"/>
          <a:stretch>
            <a:fillRect/>
          </a:stretch>
        </p:blipFill>
        <p:spPr>
          <a:xfrm>
            <a:off x="335026" y="2633472"/>
            <a:ext cx="5478821" cy="3862324"/>
          </a:xfrm>
          <a:prstGeom prst="rect">
            <a:avLst/>
          </a:prstGeom>
          <a:noFill/>
          <a:ln w="9525">
            <a:noFill/>
          </a:ln>
        </p:spPr>
      </p:pic>
      <p:pic>
        <p:nvPicPr>
          <p:cNvPr id="8" name="图片 5" descr="ae22b8f02a8dce6a3cc7c6d884865e98.jpg"/>
          <p:cNvPicPr>
            <a:picLocks noChangeAspect="1"/>
          </p:cNvPicPr>
          <p:nvPr/>
        </p:nvPicPr>
        <p:blipFill>
          <a:blip r:embed="rId4" cstate="print"/>
          <a:stretch>
            <a:fillRect/>
          </a:stretch>
        </p:blipFill>
        <p:spPr>
          <a:xfrm>
            <a:off x="6120898" y="2670048"/>
            <a:ext cx="5053070" cy="3791231"/>
          </a:xfrm>
          <a:prstGeom prst="rect">
            <a:avLst/>
          </a:prstGeom>
          <a:noFill/>
          <a:ln w="9525">
            <a:noFill/>
          </a:ln>
        </p:spPr>
      </p:pic>
    </p:spTree>
    <p:extLst>
      <p:ext uri="{BB962C8B-B14F-4D97-AF65-F5344CB8AC3E}">
        <p14:creationId xmlns:p14="http://schemas.microsoft.com/office/powerpoint/2010/main" val="257067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6420"/>
          <a:stretch>
            <a:fillRect/>
          </a:stretch>
        </p:blipFill>
        <p:spPr>
          <a:xfrm>
            <a:off x="0" y="-1"/>
            <a:ext cx="12267126" cy="6858001"/>
          </a:xfrm>
          <a:prstGeom prst="rect">
            <a:avLst/>
          </a:prstGeom>
        </p:spPr>
      </p:pic>
      <p:sp>
        <p:nvSpPr>
          <p:cNvPr id="6" name="矩形 5"/>
          <p:cNvSpPr/>
          <p:nvPr/>
        </p:nvSpPr>
        <p:spPr>
          <a:xfrm>
            <a:off x="0" y="6019800"/>
            <a:ext cx="12267126" cy="838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矩形 6"/>
          <p:cNvSpPr/>
          <p:nvPr/>
        </p:nvSpPr>
        <p:spPr>
          <a:xfrm>
            <a:off x="914400" y="6019800"/>
            <a:ext cx="10820400"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云南省建水县</a:t>
            </a:r>
            <a:r>
              <a:rPr kumimoji="0" lang="en-US" altLang="zh-CN" sz="24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地表红壤因水土流失，露出光秃秃的红色石山，土地贫瘠，形成荒漠，所以被称为红漠化。</a:t>
            </a:r>
          </a:p>
        </p:txBody>
      </p:sp>
    </p:spTree>
    <p:extLst>
      <p:ext uri="{BB962C8B-B14F-4D97-AF65-F5344CB8AC3E}">
        <p14:creationId xmlns:p14="http://schemas.microsoft.com/office/powerpoint/2010/main" val="30563644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Text Box 8"/>
          <p:cNvSpPr txBox="1">
            <a:spLocks noChangeArrowheads="1"/>
          </p:cNvSpPr>
          <p:nvPr/>
        </p:nvSpPr>
        <p:spPr bwMode="auto">
          <a:xfrm>
            <a:off x="481140" y="1327342"/>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ea typeface="幼圆" panose="02010509060101010101" pitchFamily="49" charset="-122"/>
              </a:rPr>
              <a:t> </a:t>
            </a:r>
            <a:r>
              <a:rPr lang="zh-CN" altLang="en-US" sz="2800" b="1" dirty="0" smtClean="0">
                <a:ea typeface="幼圆" panose="02010509060101010101" pitchFamily="49" charset="-122"/>
              </a:rPr>
              <a:t>成因</a:t>
            </a:r>
            <a:r>
              <a:rPr lang="en-US" altLang="zh-CN" sz="2800" b="1" dirty="0" smtClean="0">
                <a:ea typeface="幼圆" panose="02010509060101010101" pitchFamily="49" charset="-122"/>
              </a:rPr>
              <a:t>:</a:t>
            </a:r>
            <a:endParaRPr lang="zh-CN" altLang="en-US" sz="2800" b="1" dirty="0">
              <a:ea typeface="幼圆" panose="02010509060101010101" pitchFamily="49" charset="-122"/>
            </a:endParaRPr>
          </a:p>
        </p:txBody>
      </p:sp>
      <p:sp>
        <p:nvSpPr>
          <p:cNvPr id="77831" name="Text Box 9"/>
          <p:cNvSpPr txBox="1">
            <a:spLocks noChangeArrowheads="1"/>
          </p:cNvSpPr>
          <p:nvPr/>
        </p:nvSpPr>
        <p:spPr bwMode="auto">
          <a:xfrm>
            <a:off x="0" y="2932177"/>
            <a:ext cx="10668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自然原因</a:t>
            </a:r>
          </a:p>
        </p:txBody>
      </p:sp>
      <p:sp>
        <p:nvSpPr>
          <p:cNvPr id="77832" name="Rectangle 10"/>
          <p:cNvSpPr>
            <a:spLocks noChangeArrowheads="1"/>
          </p:cNvSpPr>
          <p:nvPr/>
        </p:nvSpPr>
        <p:spPr bwMode="auto">
          <a:xfrm>
            <a:off x="1260475" y="2322577"/>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土壤</a:t>
            </a:r>
          </a:p>
        </p:txBody>
      </p:sp>
      <p:sp>
        <p:nvSpPr>
          <p:cNvPr id="77833" name="AutoShape 11"/>
          <p:cNvSpPr>
            <a:spLocks/>
          </p:cNvSpPr>
          <p:nvPr/>
        </p:nvSpPr>
        <p:spPr bwMode="auto">
          <a:xfrm>
            <a:off x="1184275" y="2682939"/>
            <a:ext cx="304800" cy="1447800"/>
          </a:xfrm>
          <a:prstGeom prst="leftBrace">
            <a:avLst>
              <a:gd name="adj1" fmla="val 39539"/>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77834" name="Rectangle 12"/>
          <p:cNvSpPr>
            <a:spLocks noChangeArrowheads="1"/>
          </p:cNvSpPr>
          <p:nvPr/>
        </p:nvSpPr>
        <p:spPr bwMode="auto">
          <a:xfrm>
            <a:off x="1260475" y="3002027"/>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气候</a:t>
            </a:r>
          </a:p>
        </p:txBody>
      </p:sp>
      <p:sp>
        <p:nvSpPr>
          <p:cNvPr id="77835" name="Rectangle 13"/>
          <p:cNvSpPr>
            <a:spLocks noChangeArrowheads="1"/>
          </p:cNvSpPr>
          <p:nvPr/>
        </p:nvSpPr>
        <p:spPr bwMode="auto">
          <a:xfrm>
            <a:off x="1260475" y="3724340"/>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地形</a:t>
            </a:r>
          </a:p>
        </p:txBody>
      </p:sp>
      <p:sp>
        <p:nvSpPr>
          <p:cNvPr id="77836" name="Text Box 14"/>
          <p:cNvSpPr txBox="1">
            <a:spLocks noChangeArrowheads="1"/>
          </p:cNvSpPr>
          <p:nvPr/>
        </p:nvSpPr>
        <p:spPr bwMode="auto">
          <a:xfrm>
            <a:off x="1919287" y="2304289"/>
            <a:ext cx="7162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800" b="1" dirty="0"/>
              <a:t>——</a:t>
            </a:r>
            <a:r>
              <a:rPr lang="zh-CN" altLang="en-US" sz="2800" b="1" dirty="0"/>
              <a:t>红壤</a:t>
            </a:r>
            <a:r>
              <a:rPr lang="zh-CN" altLang="en-US" sz="2800" b="1" dirty="0">
                <a:latin typeface="宋体" panose="02010600030101010101" pitchFamily="2" charset="-122"/>
              </a:rPr>
              <a:t>“</a:t>
            </a:r>
            <a:r>
              <a:rPr lang="zh-CN" altLang="en-US" sz="2800" b="1" dirty="0"/>
              <a:t>酸、瘦、黏</a:t>
            </a:r>
            <a:r>
              <a:rPr lang="zh-CN" altLang="en-US" sz="2800" b="1" dirty="0">
                <a:latin typeface="宋体" panose="02010600030101010101" pitchFamily="2" charset="-122"/>
              </a:rPr>
              <a:t>”</a:t>
            </a:r>
            <a:r>
              <a:rPr lang="zh-CN" altLang="en-US" sz="2800" b="1" dirty="0"/>
              <a:t>，较贫瘠；</a:t>
            </a:r>
          </a:p>
        </p:txBody>
      </p:sp>
      <p:sp>
        <p:nvSpPr>
          <p:cNvPr id="77837" name="Text Box 15"/>
          <p:cNvSpPr txBox="1">
            <a:spLocks noChangeArrowheads="1"/>
          </p:cNvSpPr>
          <p:nvPr/>
        </p:nvSpPr>
        <p:spPr bwMode="auto">
          <a:xfrm>
            <a:off x="1919287" y="2983739"/>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800" b="1" dirty="0"/>
              <a:t>——</a:t>
            </a:r>
            <a:r>
              <a:rPr lang="zh-CN" altLang="en-US" sz="2800" b="1" dirty="0"/>
              <a:t>降水丰沛，集中且多暴雨；</a:t>
            </a:r>
          </a:p>
        </p:txBody>
      </p:sp>
      <p:sp>
        <p:nvSpPr>
          <p:cNvPr id="77838" name="Text Box 16"/>
          <p:cNvSpPr txBox="1">
            <a:spLocks noChangeArrowheads="1"/>
          </p:cNvSpPr>
          <p:nvPr/>
        </p:nvSpPr>
        <p:spPr bwMode="auto">
          <a:xfrm>
            <a:off x="1919287" y="3706052"/>
            <a:ext cx="685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800" b="1"/>
              <a:t>——</a:t>
            </a:r>
            <a:r>
              <a:rPr lang="zh-CN" altLang="en-US" sz="2800" b="1"/>
              <a:t>低山丘陵为主，地表起伏大。</a:t>
            </a:r>
          </a:p>
        </p:txBody>
      </p:sp>
      <p:sp>
        <p:nvSpPr>
          <p:cNvPr id="77839" name="Text Box 17"/>
          <p:cNvSpPr txBox="1">
            <a:spLocks noChangeArrowheads="1"/>
          </p:cNvSpPr>
          <p:nvPr/>
        </p:nvSpPr>
        <p:spPr bwMode="auto">
          <a:xfrm>
            <a:off x="0" y="4678427"/>
            <a:ext cx="10668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人为原因</a:t>
            </a:r>
          </a:p>
        </p:txBody>
      </p:sp>
      <p:sp>
        <p:nvSpPr>
          <p:cNvPr id="77840" name="Rectangle 18"/>
          <p:cNvSpPr>
            <a:spLocks noChangeArrowheads="1"/>
          </p:cNvSpPr>
          <p:nvPr/>
        </p:nvSpPr>
        <p:spPr bwMode="auto">
          <a:xfrm>
            <a:off x="1489075" y="5370577"/>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dirty="0"/>
              <a:t>农村生活能源短缺，伐木取薪。 </a:t>
            </a:r>
            <a:endParaRPr lang="en-US" altLang="zh-CN" sz="2800" b="1" dirty="0"/>
          </a:p>
        </p:txBody>
      </p:sp>
      <p:sp>
        <p:nvSpPr>
          <p:cNvPr id="77841" name="Rectangle 19"/>
          <p:cNvSpPr>
            <a:spLocks noChangeArrowheads="1"/>
          </p:cNvSpPr>
          <p:nvPr/>
        </p:nvSpPr>
        <p:spPr bwMode="auto">
          <a:xfrm>
            <a:off x="1489075" y="4532377"/>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dirty="0" smtClean="0">
                <a:latin typeface="黑体" panose="02010609060101010101" pitchFamily="49" charset="-122"/>
              </a:rPr>
              <a:t>人多地少耕地不足，</a:t>
            </a:r>
            <a:r>
              <a:rPr lang="zh-CN" altLang="en-US" sz="2800" b="1" dirty="0">
                <a:latin typeface="黑体" panose="02010609060101010101" pitchFamily="49" charset="-122"/>
              </a:rPr>
              <a:t>毁林开荒；</a:t>
            </a:r>
            <a:endParaRPr lang="en-US" altLang="zh-CN" sz="2800" b="1" dirty="0"/>
          </a:p>
        </p:txBody>
      </p:sp>
      <p:sp>
        <p:nvSpPr>
          <p:cNvPr id="77842" name="AutoShape 20"/>
          <p:cNvSpPr>
            <a:spLocks/>
          </p:cNvSpPr>
          <p:nvPr/>
        </p:nvSpPr>
        <p:spPr bwMode="auto">
          <a:xfrm>
            <a:off x="1184275" y="4748276"/>
            <a:ext cx="304800" cy="914400"/>
          </a:xfrm>
          <a:prstGeom prst="leftBrace">
            <a:avLst>
              <a:gd name="adj1" fmla="val 25000"/>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pic>
        <p:nvPicPr>
          <p:cNvPr id="21" name="图片 6" descr="andasibe_00999.jpg"/>
          <p:cNvPicPr>
            <a:picLocks noChangeAspect="1"/>
          </p:cNvPicPr>
          <p:nvPr/>
        </p:nvPicPr>
        <p:blipFill>
          <a:blip r:embed="rId2" cstate="print"/>
          <a:srcRect b="3125"/>
          <a:stretch>
            <a:fillRect/>
          </a:stretch>
        </p:blipFill>
        <p:spPr>
          <a:xfrm>
            <a:off x="8249285" y="1165225"/>
            <a:ext cx="3942715" cy="5250815"/>
          </a:xfrm>
          <a:prstGeom prst="rect">
            <a:avLst/>
          </a:prstGeom>
          <a:noFill/>
          <a:ln w="9525">
            <a:noFill/>
          </a:ln>
        </p:spPr>
      </p:pic>
      <p:sp>
        <p:nvSpPr>
          <p:cNvPr id="24" name="文本框 4"/>
          <p:cNvSpPr txBox="1"/>
          <p:nvPr/>
        </p:nvSpPr>
        <p:spPr>
          <a:xfrm>
            <a:off x="300789" y="830179"/>
            <a:ext cx="5895474" cy="523220"/>
          </a:xfrm>
          <a:prstGeom prst="rect">
            <a:avLst/>
          </a:prstGeom>
          <a:noFill/>
        </p:spPr>
        <p:txBody>
          <a:bodyPr wrap="square" rtlCol="0">
            <a:spAutoFit/>
          </a:bodyPr>
          <a:lstStyle/>
          <a:p>
            <a:r>
              <a:rPr lang="en-US" altLang="zh-CN" sz="2800" b="1" dirty="0" smtClean="0">
                <a:solidFill>
                  <a:srgbClr val="FF0000"/>
                </a:solidFill>
              </a:rPr>
              <a:t>1.</a:t>
            </a:r>
            <a:r>
              <a:rPr lang="zh-CN" altLang="en-US" sz="2800" b="1" dirty="0" smtClean="0">
                <a:solidFill>
                  <a:srgbClr val="FF0000"/>
                </a:solidFill>
              </a:rPr>
              <a:t>南方低山丘陵水土流失</a:t>
            </a:r>
            <a:r>
              <a:rPr lang="en-US" altLang="zh-CN" sz="2800" b="1" dirty="0" smtClean="0">
                <a:solidFill>
                  <a:srgbClr val="FF0000"/>
                </a:solidFill>
              </a:rPr>
              <a:t>——</a:t>
            </a:r>
            <a:r>
              <a:rPr lang="zh-CN" altLang="en-US" sz="2800" b="1" dirty="0" smtClean="0">
                <a:solidFill>
                  <a:srgbClr val="FF0000"/>
                </a:solidFill>
              </a:rPr>
              <a:t>红漠化</a:t>
            </a:r>
            <a:endParaRPr lang="zh-CN" altLang="en-US" sz="2800" b="1" dirty="0">
              <a:solidFill>
                <a:srgbClr val="FF0000"/>
              </a:solidFill>
            </a:endParaRPr>
          </a:p>
        </p:txBody>
      </p:sp>
    </p:spTree>
    <p:extLst>
      <p:ext uri="{BB962C8B-B14F-4D97-AF65-F5344CB8AC3E}">
        <p14:creationId xmlns:p14="http://schemas.microsoft.com/office/powerpoint/2010/main" val="2485553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31"/>
                                        </p:tgtEl>
                                        <p:attrNameLst>
                                          <p:attrName>style.visibility</p:attrName>
                                        </p:attrNameLst>
                                      </p:cBhvr>
                                      <p:to>
                                        <p:strVal val="visible"/>
                                      </p:to>
                                    </p:set>
                                    <p:animEffect transition="in" filter="blinds(horizontal)">
                                      <p:cBhvr>
                                        <p:cTn id="7" dur="500"/>
                                        <p:tgtEl>
                                          <p:spTgt spid="778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7839"/>
                                        </p:tgtEl>
                                        <p:attrNameLst>
                                          <p:attrName>style.visibility</p:attrName>
                                        </p:attrNameLst>
                                      </p:cBhvr>
                                      <p:to>
                                        <p:strVal val="visible"/>
                                      </p:to>
                                    </p:set>
                                    <p:animEffect transition="in" filter="blinds(horizontal)">
                                      <p:cBhvr>
                                        <p:cTn id="10" dur="500"/>
                                        <p:tgtEl>
                                          <p:spTgt spid="7783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7832"/>
                                        </p:tgtEl>
                                        <p:attrNameLst>
                                          <p:attrName>style.visibility</p:attrName>
                                        </p:attrNameLst>
                                      </p:cBhvr>
                                      <p:to>
                                        <p:strVal val="visible"/>
                                      </p:to>
                                    </p:set>
                                    <p:animEffect transition="in" filter="blinds(horizontal)">
                                      <p:cBhvr>
                                        <p:cTn id="15" dur="500"/>
                                        <p:tgtEl>
                                          <p:spTgt spid="7783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7833"/>
                                        </p:tgtEl>
                                        <p:attrNameLst>
                                          <p:attrName>style.visibility</p:attrName>
                                        </p:attrNameLst>
                                      </p:cBhvr>
                                      <p:to>
                                        <p:strVal val="visible"/>
                                      </p:to>
                                    </p:set>
                                    <p:animEffect transition="in" filter="blinds(horizontal)">
                                      <p:cBhvr>
                                        <p:cTn id="18" dur="500"/>
                                        <p:tgtEl>
                                          <p:spTgt spid="7783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7834"/>
                                        </p:tgtEl>
                                        <p:attrNameLst>
                                          <p:attrName>style.visibility</p:attrName>
                                        </p:attrNameLst>
                                      </p:cBhvr>
                                      <p:to>
                                        <p:strVal val="visible"/>
                                      </p:to>
                                    </p:set>
                                    <p:animEffect transition="in" filter="blinds(horizontal)">
                                      <p:cBhvr>
                                        <p:cTn id="21" dur="500"/>
                                        <p:tgtEl>
                                          <p:spTgt spid="7783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7835"/>
                                        </p:tgtEl>
                                        <p:attrNameLst>
                                          <p:attrName>style.visibility</p:attrName>
                                        </p:attrNameLst>
                                      </p:cBhvr>
                                      <p:to>
                                        <p:strVal val="visible"/>
                                      </p:to>
                                    </p:set>
                                    <p:animEffect transition="in" filter="blinds(horizontal)">
                                      <p:cBhvr>
                                        <p:cTn id="24" dur="500"/>
                                        <p:tgtEl>
                                          <p:spTgt spid="7783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7842"/>
                                        </p:tgtEl>
                                        <p:attrNameLst>
                                          <p:attrName>style.visibility</p:attrName>
                                        </p:attrNameLst>
                                      </p:cBhvr>
                                      <p:to>
                                        <p:strVal val="visible"/>
                                      </p:to>
                                    </p:set>
                                    <p:animEffect transition="in" filter="blinds(horizontal)">
                                      <p:cBhvr>
                                        <p:cTn id="27" dur="500"/>
                                        <p:tgtEl>
                                          <p:spTgt spid="778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7836"/>
                                        </p:tgtEl>
                                        <p:attrNameLst>
                                          <p:attrName>style.visibility</p:attrName>
                                        </p:attrNameLst>
                                      </p:cBhvr>
                                      <p:to>
                                        <p:strVal val="visible"/>
                                      </p:to>
                                    </p:set>
                                    <p:animEffect transition="in" filter="blinds(horizontal)">
                                      <p:cBhvr>
                                        <p:cTn id="32" dur="500"/>
                                        <p:tgtEl>
                                          <p:spTgt spid="778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837"/>
                                        </p:tgtEl>
                                        <p:attrNameLst>
                                          <p:attrName>style.visibility</p:attrName>
                                        </p:attrNameLst>
                                      </p:cBhvr>
                                      <p:to>
                                        <p:strVal val="visible"/>
                                      </p:to>
                                    </p:set>
                                    <p:animEffect transition="in" filter="blinds(horizontal)">
                                      <p:cBhvr>
                                        <p:cTn id="37" dur="500"/>
                                        <p:tgtEl>
                                          <p:spTgt spid="778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7838"/>
                                        </p:tgtEl>
                                        <p:attrNameLst>
                                          <p:attrName>style.visibility</p:attrName>
                                        </p:attrNameLst>
                                      </p:cBhvr>
                                      <p:to>
                                        <p:strVal val="visible"/>
                                      </p:to>
                                    </p:set>
                                    <p:animEffect transition="in" filter="blinds(horizontal)">
                                      <p:cBhvr>
                                        <p:cTn id="42" dur="500"/>
                                        <p:tgtEl>
                                          <p:spTgt spid="7783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7840"/>
                                        </p:tgtEl>
                                        <p:attrNameLst>
                                          <p:attrName>style.visibility</p:attrName>
                                        </p:attrNameLst>
                                      </p:cBhvr>
                                      <p:to>
                                        <p:strVal val="visible"/>
                                      </p:to>
                                    </p:set>
                                    <p:animEffect transition="in" filter="blinds(horizontal)">
                                      <p:cBhvr>
                                        <p:cTn id="47" dur="500"/>
                                        <p:tgtEl>
                                          <p:spTgt spid="7784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77841"/>
                                        </p:tgtEl>
                                        <p:attrNameLst>
                                          <p:attrName>style.visibility</p:attrName>
                                        </p:attrNameLst>
                                      </p:cBhvr>
                                      <p:to>
                                        <p:strVal val="visible"/>
                                      </p:to>
                                    </p:set>
                                    <p:animEffect transition="in" filter="blinds(horizontal)">
                                      <p:cBhvr>
                                        <p:cTn id="50" dur="500"/>
                                        <p:tgtEl>
                                          <p:spTgt spid="77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1" grpId="0" animBg="1"/>
      <p:bldP spid="77832" grpId="0"/>
      <p:bldP spid="77833" grpId="0" animBg="1"/>
      <p:bldP spid="77834" grpId="0"/>
      <p:bldP spid="77835" grpId="0"/>
      <p:bldP spid="77836" grpId="0"/>
      <p:bldP spid="77837" grpId="0"/>
      <p:bldP spid="77838" grpId="0"/>
      <p:bldP spid="77839" grpId="0" animBg="1"/>
      <p:bldP spid="77840" grpId="0"/>
      <p:bldP spid="77841" grpId="0"/>
      <p:bldP spid="77842"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MH_Other_1"/>
          <p:cNvSpPr/>
          <p:nvPr>
            <p:custDataLst>
              <p:tags r:id="rId1"/>
            </p:custDataLst>
          </p:nvPr>
        </p:nvSpPr>
        <p:spPr>
          <a:xfrm>
            <a:off x="1918389" y="1756230"/>
            <a:ext cx="1782762" cy="1803400"/>
          </a:xfrm>
          <a:custGeom>
            <a:avLst/>
            <a:gdLst>
              <a:gd name="connsiteX0" fmla="*/ 0 w 1781438"/>
              <a:gd name="connsiteY0" fmla="*/ 1024884 h 1803498"/>
              <a:gd name="connsiteX1" fmla="*/ 120806 w 1781438"/>
              <a:gd name="connsiteY1" fmla="*/ 1024884 h 1803498"/>
              <a:gd name="connsiteX2" fmla="*/ 124135 w 1781438"/>
              <a:gd name="connsiteY2" fmla="*/ 1057908 h 1803498"/>
              <a:gd name="connsiteX3" fmla="*/ 890719 w 1781438"/>
              <a:gd name="connsiteY3" fmla="*/ 1682692 h 1803498"/>
              <a:gd name="connsiteX4" fmla="*/ 1657303 w 1781438"/>
              <a:gd name="connsiteY4" fmla="*/ 1057908 h 1803498"/>
              <a:gd name="connsiteX5" fmla="*/ 1660632 w 1781438"/>
              <a:gd name="connsiteY5" fmla="*/ 1024884 h 1803498"/>
              <a:gd name="connsiteX6" fmla="*/ 1781438 w 1781438"/>
              <a:gd name="connsiteY6" fmla="*/ 1024884 h 1803498"/>
              <a:gd name="connsiteX7" fmla="*/ 1775655 w 1781438"/>
              <a:gd name="connsiteY7" fmla="*/ 1082255 h 1803498"/>
              <a:gd name="connsiteX8" fmla="*/ 890719 w 1781438"/>
              <a:gd name="connsiteY8" fmla="*/ 1803498 h 1803498"/>
              <a:gd name="connsiteX9" fmla="*/ 5784 w 1781438"/>
              <a:gd name="connsiteY9" fmla="*/ 1082255 h 1803498"/>
              <a:gd name="connsiteX10" fmla="*/ 1716600 w 1781438"/>
              <a:gd name="connsiteY10" fmla="*/ 825501 h 1803498"/>
              <a:gd name="connsiteX11" fmla="*/ 1780100 w 1781438"/>
              <a:gd name="connsiteY11" fmla="*/ 889001 h 1803498"/>
              <a:gd name="connsiteX12" fmla="*/ 1716600 w 1781438"/>
              <a:gd name="connsiteY12" fmla="*/ 952501 h 1803498"/>
              <a:gd name="connsiteX13" fmla="*/ 1653100 w 1781438"/>
              <a:gd name="connsiteY13" fmla="*/ 889001 h 1803498"/>
              <a:gd name="connsiteX14" fmla="*/ 1716600 w 1781438"/>
              <a:gd name="connsiteY14" fmla="*/ 825501 h 1803498"/>
              <a:gd name="connsiteX15" fmla="*/ 65598 w 1781438"/>
              <a:gd name="connsiteY15" fmla="*/ 825501 h 1803498"/>
              <a:gd name="connsiteX16" fmla="*/ 129098 w 1781438"/>
              <a:gd name="connsiteY16" fmla="*/ 889001 h 1803498"/>
              <a:gd name="connsiteX17" fmla="*/ 65598 w 1781438"/>
              <a:gd name="connsiteY17" fmla="*/ 952501 h 1803498"/>
              <a:gd name="connsiteX18" fmla="*/ 2098 w 1781438"/>
              <a:gd name="connsiteY18" fmla="*/ 889001 h 1803498"/>
              <a:gd name="connsiteX19" fmla="*/ 65598 w 1781438"/>
              <a:gd name="connsiteY19" fmla="*/ 825501 h 1803498"/>
              <a:gd name="connsiteX20" fmla="*/ 1697202 w 1781438"/>
              <a:gd name="connsiteY20" fmla="*/ 612433 h 1803498"/>
              <a:gd name="connsiteX21" fmla="*/ 1749807 w 1781438"/>
              <a:gd name="connsiteY21" fmla="*/ 658911 h 1803498"/>
              <a:gd name="connsiteX22" fmla="*/ 1704906 w 1781438"/>
              <a:gd name="connsiteY22" fmla="*/ 736682 h 1803498"/>
              <a:gd name="connsiteX23" fmla="*/ 1627135 w 1781438"/>
              <a:gd name="connsiteY23" fmla="*/ 691781 h 1803498"/>
              <a:gd name="connsiteX24" fmla="*/ 1672036 w 1781438"/>
              <a:gd name="connsiteY24" fmla="*/ 614010 h 1803498"/>
              <a:gd name="connsiteX25" fmla="*/ 1697202 w 1781438"/>
              <a:gd name="connsiteY25" fmla="*/ 612433 h 1803498"/>
              <a:gd name="connsiteX26" fmla="*/ 84995 w 1781438"/>
              <a:gd name="connsiteY26" fmla="*/ 612432 h 1803498"/>
              <a:gd name="connsiteX27" fmla="*/ 110161 w 1781438"/>
              <a:gd name="connsiteY27" fmla="*/ 614009 h 1803498"/>
              <a:gd name="connsiteX28" fmla="*/ 155063 w 1781438"/>
              <a:gd name="connsiteY28" fmla="*/ 691781 h 1803498"/>
              <a:gd name="connsiteX29" fmla="*/ 77291 w 1781438"/>
              <a:gd name="connsiteY29" fmla="*/ 736682 h 1803498"/>
              <a:gd name="connsiteX30" fmla="*/ 32390 w 1781438"/>
              <a:gd name="connsiteY30" fmla="*/ 658911 h 1803498"/>
              <a:gd name="connsiteX31" fmla="*/ 84995 w 1781438"/>
              <a:gd name="connsiteY31" fmla="*/ 612432 h 1803498"/>
              <a:gd name="connsiteX32" fmla="*/ 1598155 w 1781438"/>
              <a:gd name="connsiteY32" fmla="*/ 413221 h 1803498"/>
              <a:gd name="connsiteX33" fmla="*/ 1622439 w 1781438"/>
              <a:gd name="connsiteY33" fmla="*/ 414915 h 1803498"/>
              <a:gd name="connsiteX34" fmla="*/ 1660996 w 1781438"/>
              <a:gd name="connsiteY34" fmla="*/ 444501 h 1803498"/>
              <a:gd name="connsiteX35" fmla="*/ 1637754 w 1781438"/>
              <a:gd name="connsiteY35" fmla="*/ 531243 h 1803498"/>
              <a:gd name="connsiteX36" fmla="*/ 1551011 w 1781438"/>
              <a:gd name="connsiteY36" fmla="*/ 508001 h 1803498"/>
              <a:gd name="connsiteX37" fmla="*/ 1574254 w 1781438"/>
              <a:gd name="connsiteY37" fmla="*/ 421258 h 1803498"/>
              <a:gd name="connsiteX38" fmla="*/ 1598155 w 1781438"/>
              <a:gd name="connsiteY38" fmla="*/ 413221 h 1803498"/>
              <a:gd name="connsiteX39" fmla="*/ 184044 w 1781438"/>
              <a:gd name="connsiteY39" fmla="*/ 413221 h 1803498"/>
              <a:gd name="connsiteX40" fmla="*/ 207944 w 1781438"/>
              <a:gd name="connsiteY40" fmla="*/ 421258 h 1803498"/>
              <a:gd name="connsiteX41" fmla="*/ 231187 w 1781438"/>
              <a:gd name="connsiteY41" fmla="*/ 508001 h 1803498"/>
              <a:gd name="connsiteX42" fmla="*/ 144444 w 1781438"/>
              <a:gd name="connsiteY42" fmla="*/ 531243 h 1803498"/>
              <a:gd name="connsiteX43" fmla="*/ 121202 w 1781438"/>
              <a:gd name="connsiteY43" fmla="*/ 444501 h 1803498"/>
              <a:gd name="connsiteX44" fmla="*/ 184044 w 1781438"/>
              <a:gd name="connsiteY44" fmla="*/ 413221 h 1803498"/>
              <a:gd name="connsiteX45" fmla="*/ 1474816 w 1781438"/>
              <a:gd name="connsiteY45" fmla="*/ 241784 h 1803498"/>
              <a:gd name="connsiteX46" fmla="*/ 1519717 w 1781438"/>
              <a:gd name="connsiteY46" fmla="*/ 260383 h 1803498"/>
              <a:gd name="connsiteX47" fmla="*/ 1519717 w 1781438"/>
              <a:gd name="connsiteY47" fmla="*/ 350185 h 1803498"/>
              <a:gd name="connsiteX48" fmla="*/ 1429915 w 1781438"/>
              <a:gd name="connsiteY48" fmla="*/ 350185 h 1803498"/>
              <a:gd name="connsiteX49" fmla="*/ 1429915 w 1781438"/>
              <a:gd name="connsiteY49" fmla="*/ 260383 h 1803498"/>
              <a:gd name="connsiteX50" fmla="*/ 1474816 w 1781438"/>
              <a:gd name="connsiteY50" fmla="*/ 241784 h 1803498"/>
              <a:gd name="connsiteX51" fmla="*/ 307382 w 1781438"/>
              <a:gd name="connsiteY51" fmla="*/ 241784 h 1803498"/>
              <a:gd name="connsiteX52" fmla="*/ 352283 w 1781438"/>
              <a:gd name="connsiteY52" fmla="*/ 260383 h 1803498"/>
              <a:gd name="connsiteX53" fmla="*/ 352283 w 1781438"/>
              <a:gd name="connsiteY53" fmla="*/ 350185 h 1803498"/>
              <a:gd name="connsiteX54" fmla="*/ 262481 w 1781438"/>
              <a:gd name="connsiteY54" fmla="*/ 350185 h 1803498"/>
              <a:gd name="connsiteX55" fmla="*/ 262481 w 1781438"/>
              <a:gd name="connsiteY55" fmla="*/ 260383 h 1803498"/>
              <a:gd name="connsiteX56" fmla="*/ 307382 w 1781438"/>
              <a:gd name="connsiteY56" fmla="*/ 241784 h 1803498"/>
              <a:gd name="connsiteX57" fmla="*/ 470500 w 1781438"/>
              <a:gd name="connsiteY57" fmla="*/ 111067 h 1803498"/>
              <a:gd name="connsiteX58" fmla="*/ 533342 w 1781438"/>
              <a:gd name="connsiteY58" fmla="*/ 142346 h 1803498"/>
              <a:gd name="connsiteX59" fmla="*/ 510099 w 1781438"/>
              <a:gd name="connsiteY59" fmla="*/ 229089 h 1803498"/>
              <a:gd name="connsiteX60" fmla="*/ 423356 w 1781438"/>
              <a:gd name="connsiteY60" fmla="*/ 205846 h 1803498"/>
              <a:gd name="connsiteX61" fmla="*/ 446599 w 1781438"/>
              <a:gd name="connsiteY61" fmla="*/ 119104 h 1803498"/>
              <a:gd name="connsiteX62" fmla="*/ 470500 w 1781438"/>
              <a:gd name="connsiteY62" fmla="*/ 111067 h 1803498"/>
              <a:gd name="connsiteX63" fmla="*/ 1311699 w 1781438"/>
              <a:gd name="connsiteY63" fmla="*/ 111066 h 1803498"/>
              <a:gd name="connsiteX64" fmla="*/ 1335600 w 1781438"/>
              <a:gd name="connsiteY64" fmla="*/ 119103 h 1803498"/>
              <a:gd name="connsiteX65" fmla="*/ 1358842 w 1781438"/>
              <a:gd name="connsiteY65" fmla="*/ 205846 h 1803498"/>
              <a:gd name="connsiteX66" fmla="*/ 1272100 w 1781438"/>
              <a:gd name="connsiteY66" fmla="*/ 229088 h 1803498"/>
              <a:gd name="connsiteX67" fmla="*/ 1248857 w 1781438"/>
              <a:gd name="connsiteY67" fmla="*/ 142346 h 1803498"/>
              <a:gd name="connsiteX68" fmla="*/ 1287415 w 1781438"/>
              <a:gd name="connsiteY68" fmla="*/ 112760 h 1803498"/>
              <a:gd name="connsiteX69" fmla="*/ 1311699 w 1781438"/>
              <a:gd name="connsiteY69" fmla="*/ 111066 h 1803498"/>
              <a:gd name="connsiteX70" fmla="*/ 1096024 w 1781438"/>
              <a:gd name="connsiteY70" fmla="*/ 28716 h 1803498"/>
              <a:gd name="connsiteX71" fmla="*/ 1121190 w 1781438"/>
              <a:gd name="connsiteY71" fmla="*/ 30293 h 1803498"/>
              <a:gd name="connsiteX72" fmla="*/ 1166091 w 1781438"/>
              <a:gd name="connsiteY72" fmla="*/ 108064 h 1803498"/>
              <a:gd name="connsiteX73" fmla="*/ 1088320 w 1781438"/>
              <a:gd name="connsiteY73" fmla="*/ 152965 h 1803498"/>
              <a:gd name="connsiteX74" fmla="*/ 1043419 w 1781438"/>
              <a:gd name="connsiteY74" fmla="*/ 75194 h 1803498"/>
              <a:gd name="connsiteX75" fmla="*/ 1096024 w 1781438"/>
              <a:gd name="connsiteY75" fmla="*/ 28716 h 1803498"/>
              <a:gd name="connsiteX76" fmla="*/ 686175 w 1781438"/>
              <a:gd name="connsiteY76" fmla="*/ 28716 h 1803498"/>
              <a:gd name="connsiteX77" fmla="*/ 738780 w 1781438"/>
              <a:gd name="connsiteY77" fmla="*/ 75194 h 1803498"/>
              <a:gd name="connsiteX78" fmla="*/ 693879 w 1781438"/>
              <a:gd name="connsiteY78" fmla="*/ 152965 h 1803498"/>
              <a:gd name="connsiteX79" fmla="*/ 616108 w 1781438"/>
              <a:gd name="connsiteY79" fmla="*/ 108064 h 1803498"/>
              <a:gd name="connsiteX80" fmla="*/ 661009 w 1781438"/>
              <a:gd name="connsiteY80" fmla="*/ 30293 h 1803498"/>
              <a:gd name="connsiteX81" fmla="*/ 686175 w 1781438"/>
              <a:gd name="connsiteY81" fmla="*/ 28716 h 1803498"/>
              <a:gd name="connsiteX82" fmla="*/ 891100 w 1781438"/>
              <a:gd name="connsiteY82" fmla="*/ 0 h 1803498"/>
              <a:gd name="connsiteX83" fmla="*/ 954600 w 1781438"/>
              <a:gd name="connsiteY83" fmla="*/ 63500 h 1803498"/>
              <a:gd name="connsiteX84" fmla="*/ 891100 w 1781438"/>
              <a:gd name="connsiteY84" fmla="*/ 127000 h 1803498"/>
              <a:gd name="connsiteX85" fmla="*/ 827600 w 1781438"/>
              <a:gd name="connsiteY85" fmla="*/ 63500 h 1803498"/>
              <a:gd name="connsiteX86" fmla="*/ 891100 w 1781438"/>
              <a:gd name="connsiteY86" fmla="*/ 0 h 180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781438" h="1803498">
                <a:moveTo>
                  <a:pt x="0" y="1024884"/>
                </a:moveTo>
                <a:lnTo>
                  <a:pt x="120806" y="1024884"/>
                </a:lnTo>
                <a:lnTo>
                  <a:pt x="124135" y="1057908"/>
                </a:lnTo>
                <a:cubicBezTo>
                  <a:pt x="197099" y="1414471"/>
                  <a:pt x="512586" y="1682692"/>
                  <a:pt x="890719" y="1682692"/>
                </a:cubicBezTo>
                <a:cubicBezTo>
                  <a:pt x="1268852" y="1682692"/>
                  <a:pt x="1584340" y="1414471"/>
                  <a:pt x="1657303" y="1057908"/>
                </a:cubicBezTo>
                <a:lnTo>
                  <a:pt x="1660632" y="1024884"/>
                </a:lnTo>
                <a:lnTo>
                  <a:pt x="1781438" y="1024884"/>
                </a:lnTo>
                <a:lnTo>
                  <a:pt x="1775655" y="1082255"/>
                </a:lnTo>
                <a:cubicBezTo>
                  <a:pt x="1691427" y="1493868"/>
                  <a:pt x="1327232" y="1803498"/>
                  <a:pt x="890719" y="1803498"/>
                </a:cubicBezTo>
                <a:cubicBezTo>
                  <a:pt x="454206" y="1803498"/>
                  <a:pt x="90012" y="1493868"/>
                  <a:pt x="5784" y="1082255"/>
                </a:cubicBezTo>
                <a:close/>
                <a:moveTo>
                  <a:pt x="1716600" y="825501"/>
                </a:moveTo>
                <a:cubicBezTo>
                  <a:pt x="1751670" y="825501"/>
                  <a:pt x="1780100" y="853931"/>
                  <a:pt x="1780100" y="889001"/>
                </a:cubicBezTo>
                <a:cubicBezTo>
                  <a:pt x="1780100" y="924071"/>
                  <a:pt x="1751670" y="952501"/>
                  <a:pt x="1716600" y="952501"/>
                </a:cubicBezTo>
                <a:cubicBezTo>
                  <a:pt x="1681530" y="952501"/>
                  <a:pt x="1653100" y="924071"/>
                  <a:pt x="1653100" y="889001"/>
                </a:cubicBezTo>
                <a:cubicBezTo>
                  <a:pt x="1653100" y="853931"/>
                  <a:pt x="1681530" y="825501"/>
                  <a:pt x="1716600" y="825501"/>
                </a:cubicBezTo>
                <a:close/>
                <a:moveTo>
                  <a:pt x="65598" y="825501"/>
                </a:moveTo>
                <a:cubicBezTo>
                  <a:pt x="100668" y="825501"/>
                  <a:pt x="129098" y="853931"/>
                  <a:pt x="129098" y="889001"/>
                </a:cubicBezTo>
                <a:cubicBezTo>
                  <a:pt x="129098" y="924071"/>
                  <a:pt x="100668" y="952501"/>
                  <a:pt x="65598" y="952501"/>
                </a:cubicBezTo>
                <a:cubicBezTo>
                  <a:pt x="30528" y="952501"/>
                  <a:pt x="2098" y="924071"/>
                  <a:pt x="2098" y="889001"/>
                </a:cubicBezTo>
                <a:cubicBezTo>
                  <a:pt x="2098" y="853931"/>
                  <a:pt x="30528" y="825501"/>
                  <a:pt x="65598" y="825501"/>
                </a:cubicBezTo>
                <a:close/>
                <a:moveTo>
                  <a:pt x="1697202" y="612433"/>
                </a:moveTo>
                <a:cubicBezTo>
                  <a:pt x="1721712" y="615845"/>
                  <a:pt x="1743000" y="633505"/>
                  <a:pt x="1749807" y="658911"/>
                </a:cubicBezTo>
                <a:cubicBezTo>
                  <a:pt x="1758884" y="692786"/>
                  <a:pt x="1738781" y="727605"/>
                  <a:pt x="1704906" y="736682"/>
                </a:cubicBezTo>
                <a:cubicBezTo>
                  <a:pt x="1671031" y="745759"/>
                  <a:pt x="1636211" y="725656"/>
                  <a:pt x="1627135" y="691781"/>
                </a:cubicBezTo>
                <a:cubicBezTo>
                  <a:pt x="1618058" y="657906"/>
                  <a:pt x="1638161" y="623086"/>
                  <a:pt x="1672036" y="614010"/>
                </a:cubicBezTo>
                <a:cubicBezTo>
                  <a:pt x="1680505" y="611740"/>
                  <a:pt x="1689032" y="611295"/>
                  <a:pt x="1697202" y="612433"/>
                </a:cubicBezTo>
                <a:close/>
                <a:moveTo>
                  <a:pt x="84995" y="612432"/>
                </a:moveTo>
                <a:cubicBezTo>
                  <a:pt x="93165" y="611295"/>
                  <a:pt x="101693" y="611740"/>
                  <a:pt x="110161" y="614009"/>
                </a:cubicBezTo>
                <a:cubicBezTo>
                  <a:pt x="144036" y="623086"/>
                  <a:pt x="164140" y="657906"/>
                  <a:pt x="155063" y="691781"/>
                </a:cubicBezTo>
                <a:cubicBezTo>
                  <a:pt x="145986" y="725656"/>
                  <a:pt x="111166" y="745759"/>
                  <a:pt x="77291" y="736682"/>
                </a:cubicBezTo>
                <a:cubicBezTo>
                  <a:pt x="43416" y="727605"/>
                  <a:pt x="23313" y="692786"/>
                  <a:pt x="32390" y="658911"/>
                </a:cubicBezTo>
                <a:cubicBezTo>
                  <a:pt x="39198" y="633504"/>
                  <a:pt x="60486" y="615845"/>
                  <a:pt x="84995" y="612432"/>
                </a:cubicBezTo>
                <a:close/>
                <a:moveTo>
                  <a:pt x="1598155" y="413221"/>
                </a:moveTo>
                <a:cubicBezTo>
                  <a:pt x="1606340" y="412206"/>
                  <a:pt x="1614590" y="412812"/>
                  <a:pt x="1622439" y="414915"/>
                </a:cubicBezTo>
                <a:cubicBezTo>
                  <a:pt x="1638136" y="419121"/>
                  <a:pt x="1652229" y="429315"/>
                  <a:pt x="1660996" y="444501"/>
                </a:cubicBezTo>
                <a:cubicBezTo>
                  <a:pt x="1678531" y="474872"/>
                  <a:pt x="1668125" y="513708"/>
                  <a:pt x="1637754" y="531243"/>
                </a:cubicBezTo>
                <a:cubicBezTo>
                  <a:pt x="1607382" y="548778"/>
                  <a:pt x="1568546" y="538372"/>
                  <a:pt x="1551011" y="508001"/>
                </a:cubicBezTo>
                <a:cubicBezTo>
                  <a:pt x="1533476" y="477629"/>
                  <a:pt x="1543882" y="438793"/>
                  <a:pt x="1574254" y="421258"/>
                </a:cubicBezTo>
                <a:cubicBezTo>
                  <a:pt x="1581847" y="416875"/>
                  <a:pt x="1589969" y="414237"/>
                  <a:pt x="1598155" y="413221"/>
                </a:cubicBezTo>
                <a:close/>
                <a:moveTo>
                  <a:pt x="184044" y="413221"/>
                </a:moveTo>
                <a:cubicBezTo>
                  <a:pt x="192230" y="414237"/>
                  <a:pt x="200352" y="416874"/>
                  <a:pt x="207944" y="421258"/>
                </a:cubicBezTo>
                <a:cubicBezTo>
                  <a:pt x="238316" y="438793"/>
                  <a:pt x="248722" y="477629"/>
                  <a:pt x="231187" y="508001"/>
                </a:cubicBezTo>
                <a:cubicBezTo>
                  <a:pt x="213652" y="538372"/>
                  <a:pt x="174816" y="548778"/>
                  <a:pt x="144444" y="531243"/>
                </a:cubicBezTo>
                <a:cubicBezTo>
                  <a:pt x="114073" y="513708"/>
                  <a:pt x="103667" y="474872"/>
                  <a:pt x="121202" y="444501"/>
                </a:cubicBezTo>
                <a:cubicBezTo>
                  <a:pt x="134353" y="421722"/>
                  <a:pt x="159486" y="410174"/>
                  <a:pt x="184044" y="413221"/>
                </a:cubicBezTo>
                <a:close/>
                <a:moveTo>
                  <a:pt x="1474816" y="241784"/>
                </a:moveTo>
                <a:cubicBezTo>
                  <a:pt x="1491067" y="241784"/>
                  <a:pt x="1507318" y="247984"/>
                  <a:pt x="1519717" y="260383"/>
                </a:cubicBezTo>
                <a:cubicBezTo>
                  <a:pt x="1544515" y="285181"/>
                  <a:pt x="1544515" y="325387"/>
                  <a:pt x="1519717" y="350185"/>
                </a:cubicBezTo>
                <a:cubicBezTo>
                  <a:pt x="1494919" y="374983"/>
                  <a:pt x="1454713" y="374983"/>
                  <a:pt x="1429915" y="350185"/>
                </a:cubicBezTo>
                <a:cubicBezTo>
                  <a:pt x="1405116" y="325387"/>
                  <a:pt x="1405116" y="285181"/>
                  <a:pt x="1429915" y="260383"/>
                </a:cubicBezTo>
                <a:cubicBezTo>
                  <a:pt x="1442314" y="247984"/>
                  <a:pt x="1458565" y="241784"/>
                  <a:pt x="1474816" y="241784"/>
                </a:cubicBezTo>
                <a:close/>
                <a:moveTo>
                  <a:pt x="307382" y="241784"/>
                </a:moveTo>
                <a:cubicBezTo>
                  <a:pt x="323633" y="241784"/>
                  <a:pt x="339884" y="247984"/>
                  <a:pt x="352283" y="260383"/>
                </a:cubicBezTo>
                <a:cubicBezTo>
                  <a:pt x="377081" y="285181"/>
                  <a:pt x="377081" y="325387"/>
                  <a:pt x="352283" y="350185"/>
                </a:cubicBezTo>
                <a:cubicBezTo>
                  <a:pt x="327485" y="374984"/>
                  <a:pt x="287279" y="374984"/>
                  <a:pt x="262481" y="350185"/>
                </a:cubicBezTo>
                <a:cubicBezTo>
                  <a:pt x="237682" y="325387"/>
                  <a:pt x="237682" y="285181"/>
                  <a:pt x="262481" y="260383"/>
                </a:cubicBezTo>
                <a:cubicBezTo>
                  <a:pt x="274880" y="247984"/>
                  <a:pt x="291131" y="241784"/>
                  <a:pt x="307382" y="241784"/>
                </a:cubicBezTo>
                <a:close/>
                <a:moveTo>
                  <a:pt x="470500" y="111067"/>
                </a:moveTo>
                <a:cubicBezTo>
                  <a:pt x="495057" y="108019"/>
                  <a:pt x="520190" y="119568"/>
                  <a:pt x="533342" y="142346"/>
                </a:cubicBezTo>
                <a:cubicBezTo>
                  <a:pt x="550877" y="172718"/>
                  <a:pt x="540470" y="211554"/>
                  <a:pt x="510099" y="229089"/>
                </a:cubicBezTo>
                <a:cubicBezTo>
                  <a:pt x="479727" y="246624"/>
                  <a:pt x="440891" y="236218"/>
                  <a:pt x="423356" y="205846"/>
                </a:cubicBezTo>
                <a:cubicBezTo>
                  <a:pt x="405821" y="175475"/>
                  <a:pt x="416227" y="136639"/>
                  <a:pt x="446599" y="119104"/>
                </a:cubicBezTo>
                <a:cubicBezTo>
                  <a:pt x="454192" y="114720"/>
                  <a:pt x="462314" y="112082"/>
                  <a:pt x="470500" y="111067"/>
                </a:cubicBezTo>
                <a:close/>
                <a:moveTo>
                  <a:pt x="1311699" y="111066"/>
                </a:moveTo>
                <a:cubicBezTo>
                  <a:pt x="1319885" y="112082"/>
                  <a:pt x="1328007" y="114720"/>
                  <a:pt x="1335600" y="119103"/>
                </a:cubicBezTo>
                <a:cubicBezTo>
                  <a:pt x="1365971" y="136638"/>
                  <a:pt x="1376377" y="175474"/>
                  <a:pt x="1358842" y="205846"/>
                </a:cubicBezTo>
                <a:cubicBezTo>
                  <a:pt x="1341307" y="236217"/>
                  <a:pt x="1302471" y="246623"/>
                  <a:pt x="1272100" y="229088"/>
                </a:cubicBezTo>
                <a:cubicBezTo>
                  <a:pt x="1241728" y="211553"/>
                  <a:pt x="1231322" y="172717"/>
                  <a:pt x="1248857" y="142346"/>
                </a:cubicBezTo>
                <a:cubicBezTo>
                  <a:pt x="1257625" y="127160"/>
                  <a:pt x="1271718" y="116966"/>
                  <a:pt x="1287415" y="112760"/>
                </a:cubicBezTo>
                <a:cubicBezTo>
                  <a:pt x="1295264" y="110657"/>
                  <a:pt x="1303513" y="110051"/>
                  <a:pt x="1311699" y="111066"/>
                </a:cubicBezTo>
                <a:close/>
                <a:moveTo>
                  <a:pt x="1096024" y="28716"/>
                </a:moveTo>
                <a:cubicBezTo>
                  <a:pt x="1104193" y="27578"/>
                  <a:pt x="1112721" y="28023"/>
                  <a:pt x="1121190" y="30293"/>
                </a:cubicBezTo>
                <a:cubicBezTo>
                  <a:pt x="1155065" y="39369"/>
                  <a:pt x="1175168" y="74189"/>
                  <a:pt x="1166091" y="108064"/>
                </a:cubicBezTo>
                <a:cubicBezTo>
                  <a:pt x="1157014" y="141939"/>
                  <a:pt x="1122195" y="162042"/>
                  <a:pt x="1088320" y="152965"/>
                </a:cubicBezTo>
                <a:cubicBezTo>
                  <a:pt x="1054445" y="143888"/>
                  <a:pt x="1034342" y="109069"/>
                  <a:pt x="1043419" y="75194"/>
                </a:cubicBezTo>
                <a:cubicBezTo>
                  <a:pt x="1050226" y="49788"/>
                  <a:pt x="1071514" y="32128"/>
                  <a:pt x="1096024" y="28716"/>
                </a:cubicBezTo>
                <a:close/>
                <a:moveTo>
                  <a:pt x="686175" y="28716"/>
                </a:moveTo>
                <a:cubicBezTo>
                  <a:pt x="710685" y="32128"/>
                  <a:pt x="731973" y="49788"/>
                  <a:pt x="738780" y="75194"/>
                </a:cubicBezTo>
                <a:cubicBezTo>
                  <a:pt x="747857" y="109069"/>
                  <a:pt x="727754" y="143888"/>
                  <a:pt x="693879" y="152965"/>
                </a:cubicBezTo>
                <a:cubicBezTo>
                  <a:pt x="660004" y="162042"/>
                  <a:pt x="625184" y="141939"/>
                  <a:pt x="616108" y="108064"/>
                </a:cubicBezTo>
                <a:cubicBezTo>
                  <a:pt x="607031" y="74189"/>
                  <a:pt x="627134" y="39369"/>
                  <a:pt x="661009" y="30293"/>
                </a:cubicBezTo>
                <a:cubicBezTo>
                  <a:pt x="669478" y="28023"/>
                  <a:pt x="678005" y="27578"/>
                  <a:pt x="686175" y="28716"/>
                </a:cubicBezTo>
                <a:close/>
                <a:moveTo>
                  <a:pt x="891100" y="0"/>
                </a:moveTo>
                <a:cubicBezTo>
                  <a:pt x="926170" y="0"/>
                  <a:pt x="954600" y="28430"/>
                  <a:pt x="954600" y="63500"/>
                </a:cubicBezTo>
                <a:cubicBezTo>
                  <a:pt x="954600" y="98570"/>
                  <a:pt x="926170" y="127000"/>
                  <a:pt x="891100" y="127000"/>
                </a:cubicBezTo>
                <a:cubicBezTo>
                  <a:pt x="856030" y="127000"/>
                  <a:pt x="827600" y="98570"/>
                  <a:pt x="827600" y="63500"/>
                </a:cubicBezTo>
                <a:cubicBezTo>
                  <a:pt x="827600" y="28430"/>
                  <a:pt x="856030" y="0"/>
                  <a:pt x="891100" y="0"/>
                </a:cubicBezTo>
                <a:close/>
              </a:path>
            </a:pathLst>
          </a:custGeom>
          <a:solidFill>
            <a:srgbClr val="2B6B6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Unicode MS" panose="020B0604020202020204" pitchFamily="34" charset="-122"/>
              <a:ea typeface="微软雅黑" panose="020B0503020204020204" charset="-122"/>
              <a:cs typeface="+mn-cs"/>
            </a:endParaRPr>
          </a:p>
        </p:txBody>
      </p:sp>
      <p:grpSp>
        <p:nvGrpSpPr>
          <p:cNvPr id="2" name="组合 38"/>
          <p:cNvGrpSpPr/>
          <p:nvPr/>
        </p:nvGrpSpPr>
        <p:grpSpPr>
          <a:xfrm>
            <a:off x="2127939" y="1908631"/>
            <a:ext cx="1365250" cy="1438274"/>
            <a:chOff x="2127939" y="2221368"/>
            <a:chExt cx="1365250" cy="1438274"/>
          </a:xfrm>
        </p:grpSpPr>
        <p:sp>
          <p:nvSpPr>
            <p:cNvPr id="40" name="MH_Other_2"/>
            <p:cNvSpPr/>
            <p:nvPr>
              <p:custDataLst>
                <p:tags r:id="rId11"/>
              </p:custDataLst>
            </p:nvPr>
          </p:nvSpPr>
          <p:spPr>
            <a:xfrm>
              <a:off x="2127939" y="3094492"/>
              <a:ext cx="1365250" cy="565150"/>
            </a:xfrm>
            <a:custGeom>
              <a:avLst/>
              <a:gdLst>
                <a:gd name="connsiteX0" fmla="*/ 0 w 1365921"/>
                <a:gd name="connsiteY0" fmla="*/ 0 h 566527"/>
                <a:gd name="connsiteX1" fmla="*/ 1365921 w 1365921"/>
                <a:gd name="connsiteY1" fmla="*/ 0 h 566527"/>
                <a:gd name="connsiteX2" fmla="*/ 1364834 w 1365921"/>
                <a:gd name="connsiteY2" fmla="*/ 10784 h 566527"/>
                <a:gd name="connsiteX3" fmla="*/ 682960 w 1365921"/>
                <a:gd name="connsiteY3" fmla="*/ 566527 h 566527"/>
                <a:gd name="connsiteX4" fmla="*/ 1087 w 1365921"/>
                <a:gd name="connsiteY4" fmla="*/ 10784 h 56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921" h="566527">
                  <a:moveTo>
                    <a:pt x="0" y="0"/>
                  </a:moveTo>
                  <a:lnTo>
                    <a:pt x="1365921" y="0"/>
                  </a:lnTo>
                  <a:lnTo>
                    <a:pt x="1364834" y="10784"/>
                  </a:lnTo>
                  <a:cubicBezTo>
                    <a:pt x="1299933" y="327946"/>
                    <a:pt x="1019308" y="566527"/>
                    <a:pt x="682960" y="566527"/>
                  </a:cubicBezTo>
                  <a:cubicBezTo>
                    <a:pt x="346612" y="566527"/>
                    <a:pt x="65987" y="327946"/>
                    <a:pt x="1087" y="10784"/>
                  </a:cubicBezTo>
                  <a:close/>
                </a:path>
              </a:pathLst>
            </a:custGeom>
            <a:solidFill>
              <a:schemeClr val="accent2"/>
            </a:solidFill>
            <a:ln w="12700" cap="flat" cmpd="sng" algn="ctr">
              <a:noFill/>
              <a:prstDash val="solid"/>
              <a:miter lim="800000"/>
            </a:ln>
            <a:effectLst/>
          </p:spPr>
          <p:txBody>
            <a:bodyPr lIns="0" tIns="0" rIns="0" bIns="10800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EFFFF"/>
                </a:solidFill>
                <a:effectLst/>
                <a:uLnTx/>
                <a:uFillTx/>
                <a:latin typeface="Arial Unicode MS" panose="020B0604020202020204" pitchFamily="34" charset="-122"/>
                <a:ea typeface="微软雅黑" panose="020B0503020204020204" charset="-122"/>
                <a:cs typeface="+mn-cs"/>
              </a:endParaRPr>
            </a:p>
          </p:txBody>
        </p:sp>
        <p:sp>
          <p:nvSpPr>
            <p:cNvPr id="41" name="MH_SubTitle_1"/>
            <p:cNvSpPr/>
            <p:nvPr>
              <p:custDataLst>
                <p:tags r:id="rId12"/>
              </p:custDataLst>
            </p:nvPr>
          </p:nvSpPr>
          <p:spPr>
            <a:xfrm>
              <a:off x="2181914" y="2221368"/>
              <a:ext cx="1255712" cy="873125"/>
            </a:xfrm>
            <a:prstGeom prst="rect">
              <a:avLst/>
            </a:prstGeom>
          </p:spPr>
          <p:txBody>
            <a:bodyPr lIns="0" tIns="0" rIns="0" bIns="0" anchor="ctr">
              <a:norm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9DD9">
                      <a:lumMod val="75000"/>
                    </a:srgbClr>
                  </a:solidFill>
                  <a:effectLst/>
                  <a:uLnTx/>
                  <a:uFillTx/>
                  <a:latin typeface="Arial Unicode MS" panose="020B0604020202020204" pitchFamily="34" charset="-122"/>
                  <a:ea typeface="微软雅黑" panose="020B0503020204020204" charset="-122"/>
                </a:rPr>
                <a:t>1</a:t>
              </a:r>
            </a:p>
          </p:txBody>
        </p:sp>
      </p:grpSp>
      <p:sp>
        <p:nvSpPr>
          <p:cNvPr id="42" name="MH_Other_3"/>
          <p:cNvSpPr/>
          <p:nvPr>
            <p:custDataLst>
              <p:tags r:id="rId2"/>
            </p:custDataLst>
          </p:nvPr>
        </p:nvSpPr>
        <p:spPr>
          <a:xfrm>
            <a:off x="5118328" y="1756230"/>
            <a:ext cx="1781175" cy="1803400"/>
          </a:xfrm>
          <a:custGeom>
            <a:avLst/>
            <a:gdLst>
              <a:gd name="connsiteX0" fmla="*/ 0 w 1781438"/>
              <a:gd name="connsiteY0" fmla="*/ 1024884 h 1803498"/>
              <a:gd name="connsiteX1" fmla="*/ 120806 w 1781438"/>
              <a:gd name="connsiteY1" fmla="*/ 1024884 h 1803498"/>
              <a:gd name="connsiteX2" fmla="*/ 124135 w 1781438"/>
              <a:gd name="connsiteY2" fmla="*/ 1057908 h 1803498"/>
              <a:gd name="connsiteX3" fmla="*/ 890719 w 1781438"/>
              <a:gd name="connsiteY3" fmla="*/ 1682692 h 1803498"/>
              <a:gd name="connsiteX4" fmla="*/ 1657303 w 1781438"/>
              <a:gd name="connsiteY4" fmla="*/ 1057908 h 1803498"/>
              <a:gd name="connsiteX5" fmla="*/ 1660632 w 1781438"/>
              <a:gd name="connsiteY5" fmla="*/ 1024884 h 1803498"/>
              <a:gd name="connsiteX6" fmla="*/ 1781438 w 1781438"/>
              <a:gd name="connsiteY6" fmla="*/ 1024884 h 1803498"/>
              <a:gd name="connsiteX7" fmla="*/ 1775655 w 1781438"/>
              <a:gd name="connsiteY7" fmla="*/ 1082255 h 1803498"/>
              <a:gd name="connsiteX8" fmla="*/ 890719 w 1781438"/>
              <a:gd name="connsiteY8" fmla="*/ 1803498 h 1803498"/>
              <a:gd name="connsiteX9" fmla="*/ 5784 w 1781438"/>
              <a:gd name="connsiteY9" fmla="*/ 1082255 h 1803498"/>
              <a:gd name="connsiteX10" fmla="*/ 1716600 w 1781438"/>
              <a:gd name="connsiteY10" fmla="*/ 825501 h 1803498"/>
              <a:gd name="connsiteX11" fmla="*/ 1780100 w 1781438"/>
              <a:gd name="connsiteY11" fmla="*/ 889001 h 1803498"/>
              <a:gd name="connsiteX12" fmla="*/ 1716600 w 1781438"/>
              <a:gd name="connsiteY12" fmla="*/ 952501 h 1803498"/>
              <a:gd name="connsiteX13" fmla="*/ 1653100 w 1781438"/>
              <a:gd name="connsiteY13" fmla="*/ 889001 h 1803498"/>
              <a:gd name="connsiteX14" fmla="*/ 1716600 w 1781438"/>
              <a:gd name="connsiteY14" fmla="*/ 825501 h 1803498"/>
              <a:gd name="connsiteX15" fmla="*/ 65598 w 1781438"/>
              <a:gd name="connsiteY15" fmla="*/ 825501 h 1803498"/>
              <a:gd name="connsiteX16" fmla="*/ 129098 w 1781438"/>
              <a:gd name="connsiteY16" fmla="*/ 889001 h 1803498"/>
              <a:gd name="connsiteX17" fmla="*/ 65598 w 1781438"/>
              <a:gd name="connsiteY17" fmla="*/ 952501 h 1803498"/>
              <a:gd name="connsiteX18" fmla="*/ 2098 w 1781438"/>
              <a:gd name="connsiteY18" fmla="*/ 889001 h 1803498"/>
              <a:gd name="connsiteX19" fmla="*/ 65598 w 1781438"/>
              <a:gd name="connsiteY19" fmla="*/ 825501 h 1803498"/>
              <a:gd name="connsiteX20" fmla="*/ 1697202 w 1781438"/>
              <a:gd name="connsiteY20" fmla="*/ 612433 h 1803498"/>
              <a:gd name="connsiteX21" fmla="*/ 1749807 w 1781438"/>
              <a:gd name="connsiteY21" fmla="*/ 658911 h 1803498"/>
              <a:gd name="connsiteX22" fmla="*/ 1704906 w 1781438"/>
              <a:gd name="connsiteY22" fmla="*/ 736682 h 1803498"/>
              <a:gd name="connsiteX23" fmla="*/ 1627135 w 1781438"/>
              <a:gd name="connsiteY23" fmla="*/ 691781 h 1803498"/>
              <a:gd name="connsiteX24" fmla="*/ 1672036 w 1781438"/>
              <a:gd name="connsiteY24" fmla="*/ 614010 h 1803498"/>
              <a:gd name="connsiteX25" fmla="*/ 1697202 w 1781438"/>
              <a:gd name="connsiteY25" fmla="*/ 612433 h 1803498"/>
              <a:gd name="connsiteX26" fmla="*/ 84995 w 1781438"/>
              <a:gd name="connsiteY26" fmla="*/ 612432 h 1803498"/>
              <a:gd name="connsiteX27" fmla="*/ 110161 w 1781438"/>
              <a:gd name="connsiteY27" fmla="*/ 614009 h 1803498"/>
              <a:gd name="connsiteX28" fmla="*/ 155063 w 1781438"/>
              <a:gd name="connsiteY28" fmla="*/ 691781 h 1803498"/>
              <a:gd name="connsiteX29" fmla="*/ 77291 w 1781438"/>
              <a:gd name="connsiteY29" fmla="*/ 736682 h 1803498"/>
              <a:gd name="connsiteX30" fmla="*/ 32390 w 1781438"/>
              <a:gd name="connsiteY30" fmla="*/ 658911 h 1803498"/>
              <a:gd name="connsiteX31" fmla="*/ 84995 w 1781438"/>
              <a:gd name="connsiteY31" fmla="*/ 612432 h 1803498"/>
              <a:gd name="connsiteX32" fmla="*/ 1598155 w 1781438"/>
              <a:gd name="connsiteY32" fmla="*/ 413221 h 1803498"/>
              <a:gd name="connsiteX33" fmla="*/ 1622439 w 1781438"/>
              <a:gd name="connsiteY33" fmla="*/ 414915 h 1803498"/>
              <a:gd name="connsiteX34" fmla="*/ 1660996 w 1781438"/>
              <a:gd name="connsiteY34" fmla="*/ 444501 h 1803498"/>
              <a:gd name="connsiteX35" fmla="*/ 1637754 w 1781438"/>
              <a:gd name="connsiteY35" fmla="*/ 531243 h 1803498"/>
              <a:gd name="connsiteX36" fmla="*/ 1551011 w 1781438"/>
              <a:gd name="connsiteY36" fmla="*/ 508001 h 1803498"/>
              <a:gd name="connsiteX37" fmla="*/ 1574254 w 1781438"/>
              <a:gd name="connsiteY37" fmla="*/ 421258 h 1803498"/>
              <a:gd name="connsiteX38" fmla="*/ 1598155 w 1781438"/>
              <a:gd name="connsiteY38" fmla="*/ 413221 h 1803498"/>
              <a:gd name="connsiteX39" fmla="*/ 184044 w 1781438"/>
              <a:gd name="connsiteY39" fmla="*/ 413221 h 1803498"/>
              <a:gd name="connsiteX40" fmla="*/ 207944 w 1781438"/>
              <a:gd name="connsiteY40" fmla="*/ 421258 h 1803498"/>
              <a:gd name="connsiteX41" fmla="*/ 231187 w 1781438"/>
              <a:gd name="connsiteY41" fmla="*/ 508001 h 1803498"/>
              <a:gd name="connsiteX42" fmla="*/ 144444 w 1781438"/>
              <a:gd name="connsiteY42" fmla="*/ 531243 h 1803498"/>
              <a:gd name="connsiteX43" fmla="*/ 121202 w 1781438"/>
              <a:gd name="connsiteY43" fmla="*/ 444501 h 1803498"/>
              <a:gd name="connsiteX44" fmla="*/ 184044 w 1781438"/>
              <a:gd name="connsiteY44" fmla="*/ 413221 h 1803498"/>
              <a:gd name="connsiteX45" fmla="*/ 1474816 w 1781438"/>
              <a:gd name="connsiteY45" fmla="*/ 241784 h 1803498"/>
              <a:gd name="connsiteX46" fmla="*/ 1519717 w 1781438"/>
              <a:gd name="connsiteY46" fmla="*/ 260383 h 1803498"/>
              <a:gd name="connsiteX47" fmla="*/ 1519717 w 1781438"/>
              <a:gd name="connsiteY47" fmla="*/ 350185 h 1803498"/>
              <a:gd name="connsiteX48" fmla="*/ 1429915 w 1781438"/>
              <a:gd name="connsiteY48" fmla="*/ 350185 h 1803498"/>
              <a:gd name="connsiteX49" fmla="*/ 1429915 w 1781438"/>
              <a:gd name="connsiteY49" fmla="*/ 260383 h 1803498"/>
              <a:gd name="connsiteX50" fmla="*/ 1474816 w 1781438"/>
              <a:gd name="connsiteY50" fmla="*/ 241784 h 1803498"/>
              <a:gd name="connsiteX51" fmla="*/ 307382 w 1781438"/>
              <a:gd name="connsiteY51" fmla="*/ 241784 h 1803498"/>
              <a:gd name="connsiteX52" fmla="*/ 352283 w 1781438"/>
              <a:gd name="connsiteY52" fmla="*/ 260383 h 1803498"/>
              <a:gd name="connsiteX53" fmla="*/ 352283 w 1781438"/>
              <a:gd name="connsiteY53" fmla="*/ 350185 h 1803498"/>
              <a:gd name="connsiteX54" fmla="*/ 262481 w 1781438"/>
              <a:gd name="connsiteY54" fmla="*/ 350185 h 1803498"/>
              <a:gd name="connsiteX55" fmla="*/ 262481 w 1781438"/>
              <a:gd name="connsiteY55" fmla="*/ 260383 h 1803498"/>
              <a:gd name="connsiteX56" fmla="*/ 307382 w 1781438"/>
              <a:gd name="connsiteY56" fmla="*/ 241784 h 1803498"/>
              <a:gd name="connsiteX57" fmla="*/ 470500 w 1781438"/>
              <a:gd name="connsiteY57" fmla="*/ 111067 h 1803498"/>
              <a:gd name="connsiteX58" fmla="*/ 533342 w 1781438"/>
              <a:gd name="connsiteY58" fmla="*/ 142346 h 1803498"/>
              <a:gd name="connsiteX59" fmla="*/ 510099 w 1781438"/>
              <a:gd name="connsiteY59" fmla="*/ 229089 h 1803498"/>
              <a:gd name="connsiteX60" fmla="*/ 423356 w 1781438"/>
              <a:gd name="connsiteY60" fmla="*/ 205846 h 1803498"/>
              <a:gd name="connsiteX61" fmla="*/ 446599 w 1781438"/>
              <a:gd name="connsiteY61" fmla="*/ 119104 h 1803498"/>
              <a:gd name="connsiteX62" fmla="*/ 470500 w 1781438"/>
              <a:gd name="connsiteY62" fmla="*/ 111067 h 1803498"/>
              <a:gd name="connsiteX63" fmla="*/ 1311699 w 1781438"/>
              <a:gd name="connsiteY63" fmla="*/ 111066 h 1803498"/>
              <a:gd name="connsiteX64" fmla="*/ 1335600 w 1781438"/>
              <a:gd name="connsiteY64" fmla="*/ 119103 h 1803498"/>
              <a:gd name="connsiteX65" fmla="*/ 1358842 w 1781438"/>
              <a:gd name="connsiteY65" fmla="*/ 205846 h 1803498"/>
              <a:gd name="connsiteX66" fmla="*/ 1272100 w 1781438"/>
              <a:gd name="connsiteY66" fmla="*/ 229088 h 1803498"/>
              <a:gd name="connsiteX67" fmla="*/ 1248857 w 1781438"/>
              <a:gd name="connsiteY67" fmla="*/ 142346 h 1803498"/>
              <a:gd name="connsiteX68" fmla="*/ 1287415 w 1781438"/>
              <a:gd name="connsiteY68" fmla="*/ 112760 h 1803498"/>
              <a:gd name="connsiteX69" fmla="*/ 1311699 w 1781438"/>
              <a:gd name="connsiteY69" fmla="*/ 111066 h 1803498"/>
              <a:gd name="connsiteX70" fmla="*/ 1096024 w 1781438"/>
              <a:gd name="connsiteY70" fmla="*/ 28716 h 1803498"/>
              <a:gd name="connsiteX71" fmla="*/ 1121190 w 1781438"/>
              <a:gd name="connsiteY71" fmla="*/ 30293 h 1803498"/>
              <a:gd name="connsiteX72" fmla="*/ 1166091 w 1781438"/>
              <a:gd name="connsiteY72" fmla="*/ 108064 h 1803498"/>
              <a:gd name="connsiteX73" fmla="*/ 1088320 w 1781438"/>
              <a:gd name="connsiteY73" fmla="*/ 152965 h 1803498"/>
              <a:gd name="connsiteX74" fmla="*/ 1043419 w 1781438"/>
              <a:gd name="connsiteY74" fmla="*/ 75194 h 1803498"/>
              <a:gd name="connsiteX75" fmla="*/ 1096024 w 1781438"/>
              <a:gd name="connsiteY75" fmla="*/ 28716 h 1803498"/>
              <a:gd name="connsiteX76" fmla="*/ 686175 w 1781438"/>
              <a:gd name="connsiteY76" fmla="*/ 28716 h 1803498"/>
              <a:gd name="connsiteX77" fmla="*/ 738780 w 1781438"/>
              <a:gd name="connsiteY77" fmla="*/ 75194 h 1803498"/>
              <a:gd name="connsiteX78" fmla="*/ 693879 w 1781438"/>
              <a:gd name="connsiteY78" fmla="*/ 152965 h 1803498"/>
              <a:gd name="connsiteX79" fmla="*/ 616108 w 1781438"/>
              <a:gd name="connsiteY79" fmla="*/ 108064 h 1803498"/>
              <a:gd name="connsiteX80" fmla="*/ 661009 w 1781438"/>
              <a:gd name="connsiteY80" fmla="*/ 30293 h 1803498"/>
              <a:gd name="connsiteX81" fmla="*/ 686175 w 1781438"/>
              <a:gd name="connsiteY81" fmla="*/ 28716 h 1803498"/>
              <a:gd name="connsiteX82" fmla="*/ 891100 w 1781438"/>
              <a:gd name="connsiteY82" fmla="*/ 0 h 1803498"/>
              <a:gd name="connsiteX83" fmla="*/ 954600 w 1781438"/>
              <a:gd name="connsiteY83" fmla="*/ 63500 h 1803498"/>
              <a:gd name="connsiteX84" fmla="*/ 891100 w 1781438"/>
              <a:gd name="connsiteY84" fmla="*/ 127000 h 1803498"/>
              <a:gd name="connsiteX85" fmla="*/ 827600 w 1781438"/>
              <a:gd name="connsiteY85" fmla="*/ 63500 h 1803498"/>
              <a:gd name="connsiteX86" fmla="*/ 891100 w 1781438"/>
              <a:gd name="connsiteY86" fmla="*/ 0 h 180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781438" h="1803498">
                <a:moveTo>
                  <a:pt x="0" y="1024884"/>
                </a:moveTo>
                <a:lnTo>
                  <a:pt x="120806" y="1024884"/>
                </a:lnTo>
                <a:lnTo>
                  <a:pt x="124135" y="1057908"/>
                </a:lnTo>
                <a:cubicBezTo>
                  <a:pt x="197099" y="1414471"/>
                  <a:pt x="512586" y="1682692"/>
                  <a:pt x="890719" y="1682692"/>
                </a:cubicBezTo>
                <a:cubicBezTo>
                  <a:pt x="1268852" y="1682692"/>
                  <a:pt x="1584340" y="1414471"/>
                  <a:pt x="1657303" y="1057908"/>
                </a:cubicBezTo>
                <a:lnTo>
                  <a:pt x="1660632" y="1024884"/>
                </a:lnTo>
                <a:lnTo>
                  <a:pt x="1781438" y="1024884"/>
                </a:lnTo>
                <a:lnTo>
                  <a:pt x="1775655" y="1082255"/>
                </a:lnTo>
                <a:cubicBezTo>
                  <a:pt x="1691427" y="1493868"/>
                  <a:pt x="1327232" y="1803498"/>
                  <a:pt x="890719" y="1803498"/>
                </a:cubicBezTo>
                <a:cubicBezTo>
                  <a:pt x="454206" y="1803498"/>
                  <a:pt x="90012" y="1493868"/>
                  <a:pt x="5784" y="1082255"/>
                </a:cubicBezTo>
                <a:close/>
                <a:moveTo>
                  <a:pt x="1716600" y="825501"/>
                </a:moveTo>
                <a:cubicBezTo>
                  <a:pt x="1751670" y="825501"/>
                  <a:pt x="1780100" y="853931"/>
                  <a:pt x="1780100" y="889001"/>
                </a:cubicBezTo>
                <a:cubicBezTo>
                  <a:pt x="1780100" y="924071"/>
                  <a:pt x="1751670" y="952501"/>
                  <a:pt x="1716600" y="952501"/>
                </a:cubicBezTo>
                <a:cubicBezTo>
                  <a:pt x="1681530" y="952501"/>
                  <a:pt x="1653100" y="924071"/>
                  <a:pt x="1653100" y="889001"/>
                </a:cubicBezTo>
                <a:cubicBezTo>
                  <a:pt x="1653100" y="853931"/>
                  <a:pt x="1681530" y="825501"/>
                  <a:pt x="1716600" y="825501"/>
                </a:cubicBezTo>
                <a:close/>
                <a:moveTo>
                  <a:pt x="65598" y="825501"/>
                </a:moveTo>
                <a:cubicBezTo>
                  <a:pt x="100668" y="825501"/>
                  <a:pt x="129098" y="853931"/>
                  <a:pt x="129098" y="889001"/>
                </a:cubicBezTo>
                <a:cubicBezTo>
                  <a:pt x="129098" y="924071"/>
                  <a:pt x="100668" y="952501"/>
                  <a:pt x="65598" y="952501"/>
                </a:cubicBezTo>
                <a:cubicBezTo>
                  <a:pt x="30528" y="952501"/>
                  <a:pt x="2098" y="924071"/>
                  <a:pt x="2098" y="889001"/>
                </a:cubicBezTo>
                <a:cubicBezTo>
                  <a:pt x="2098" y="853931"/>
                  <a:pt x="30528" y="825501"/>
                  <a:pt x="65598" y="825501"/>
                </a:cubicBezTo>
                <a:close/>
                <a:moveTo>
                  <a:pt x="1697202" y="612433"/>
                </a:moveTo>
                <a:cubicBezTo>
                  <a:pt x="1721712" y="615845"/>
                  <a:pt x="1743000" y="633505"/>
                  <a:pt x="1749807" y="658911"/>
                </a:cubicBezTo>
                <a:cubicBezTo>
                  <a:pt x="1758884" y="692786"/>
                  <a:pt x="1738781" y="727605"/>
                  <a:pt x="1704906" y="736682"/>
                </a:cubicBezTo>
                <a:cubicBezTo>
                  <a:pt x="1671031" y="745759"/>
                  <a:pt x="1636211" y="725656"/>
                  <a:pt x="1627135" y="691781"/>
                </a:cubicBezTo>
                <a:cubicBezTo>
                  <a:pt x="1618058" y="657906"/>
                  <a:pt x="1638161" y="623086"/>
                  <a:pt x="1672036" y="614010"/>
                </a:cubicBezTo>
                <a:cubicBezTo>
                  <a:pt x="1680505" y="611740"/>
                  <a:pt x="1689032" y="611295"/>
                  <a:pt x="1697202" y="612433"/>
                </a:cubicBezTo>
                <a:close/>
                <a:moveTo>
                  <a:pt x="84995" y="612432"/>
                </a:moveTo>
                <a:cubicBezTo>
                  <a:pt x="93165" y="611295"/>
                  <a:pt x="101693" y="611740"/>
                  <a:pt x="110161" y="614009"/>
                </a:cubicBezTo>
                <a:cubicBezTo>
                  <a:pt x="144036" y="623086"/>
                  <a:pt x="164140" y="657906"/>
                  <a:pt x="155063" y="691781"/>
                </a:cubicBezTo>
                <a:cubicBezTo>
                  <a:pt x="145986" y="725656"/>
                  <a:pt x="111166" y="745759"/>
                  <a:pt x="77291" y="736682"/>
                </a:cubicBezTo>
                <a:cubicBezTo>
                  <a:pt x="43416" y="727605"/>
                  <a:pt x="23313" y="692786"/>
                  <a:pt x="32390" y="658911"/>
                </a:cubicBezTo>
                <a:cubicBezTo>
                  <a:pt x="39198" y="633504"/>
                  <a:pt x="60486" y="615845"/>
                  <a:pt x="84995" y="612432"/>
                </a:cubicBezTo>
                <a:close/>
                <a:moveTo>
                  <a:pt x="1598155" y="413221"/>
                </a:moveTo>
                <a:cubicBezTo>
                  <a:pt x="1606340" y="412206"/>
                  <a:pt x="1614590" y="412812"/>
                  <a:pt x="1622439" y="414915"/>
                </a:cubicBezTo>
                <a:cubicBezTo>
                  <a:pt x="1638136" y="419121"/>
                  <a:pt x="1652229" y="429315"/>
                  <a:pt x="1660996" y="444501"/>
                </a:cubicBezTo>
                <a:cubicBezTo>
                  <a:pt x="1678531" y="474872"/>
                  <a:pt x="1668125" y="513708"/>
                  <a:pt x="1637754" y="531243"/>
                </a:cubicBezTo>
                <a:cubicBezTo>
                  <a:pt x="1607382" y="548778"/>
                  <a:pt x="1568546" y="538372"/>
                  <a:pt x="1551011" y="508001"/>
                </a:cubicBezTo>
                <a:cubicBezTo>
                  <a:pt x="1533476" y="477629"/>
                  <a:pt x="1543882" y="438793"/>
                  <a:pt x="1574254" y="421258"/>
                </a:cubicBezTo>
                <a:cubicBezTo>
                  <a:pt x="1581847" y="416875"/>
                  <a:pt x="1589969" y="414237"/>
                  <a:pt x="1598155" y="413221"/>
                </a:cubicBezTo>
                <a:close/>
                <a:moveTo>
                  <a:pt x="184044" y="413221"/>
                </a:moveTo>
                <a:cubicBezTo>
                  <a:pt x="192230" y="414237"/>
                  <a:pt x="200352" y="416874"/>
                  <a:pt x="207944" y="421258"/>
                </a:cubicBezTo>
                <a:cubicBezTo>
                  <a:pt x="238316" y="438793"/>
                  <a:pt x="248722" y="477629"/>
                  <a:pt x="231187" y="508001"/>
                </a:cubicBezTo>
                <a:cubicBezTo>
                  <a:pt x="213652" y="538372"/>
                  <a:pt x="174816" y="548778"/>
                  <a:pt x="144444" y="531243"/>
                </a:cubicBezTo>
                <a:cubicBezTo>
                  <a:pt x="114073" y="513708"/>
                  <a:pt x="103667" y="474872"/>
                  <a:pt x="121202" y="444501"/>
                </a:cubicBezTo>
                <a:cubicBezTo>
                  <a:pt x="134353" y="421722"/>
                  <a:pt x="159486" y="410174"/>
                  <a:pt x="184044" y="413221"/>
                </a:cubicBezTo>
                <a:close/>
                <a:moveTo>
                  <a:pt x="1474816" y="241784"/>
                </a:moveTo>
                <a:cubicBezTo>
                  <a:pt x="1491067" y="241784"/>
                  <a:pt x="1507318" y="247984"/>
                  <a:pt x="1519717" y="260383"/>
                </a:cubicBezTo>
                <a:cubicBezTo>
                  <a:pt x="1544515" y="285181"/>
                  <a:pt x="1544515" y="325387"/>
                  <a:pt x="1519717" y="350185"/>
                </a:cubicBezTo>
                <a:cubicBezTo>
                  <a:pt x="1494919" y="374983"/>
                  <a:pt x="1454713" y="374983"/>
                  <a:pt x="1429915" y="350185"/>
                </a:cubicBezTo>
                <a:cubicBezTo>
                  <a:pt x="1405116" y="325387"/>
                  <a:pt x="1405116" y="285181"/>
                  <a:pt x="1429915" y="260383"/>
                </a:cubicBezTo>
                <a:cubicBezTo>
                  <a:pt x="1442314" y="247984"/>
                  <a:pt x="1458565" y="241784"/>
                  <a:pt x="1474816" y="241784"/>
                </a:cubicBezTo>
                <a:close/>
                <a:moveTo>
                  <a:pt x="307382" y="241784"/>
                </a:moveTo>
                <a:cubicBezTo>
                  <a:pt x="323633" y="241784"/>
                  <a:pt x="339884" y="247984"/>
                  <a:pt x="352283" y="260383"/>
                </a:cubicBezTo>
                <a:cubicBezTo>
                  <a:pt x="377081" y="285181"/>
                  <a:pt x="377081" y="325387"/>
                  <a:pt x="352283" y="350185"/>
                </a:cubicBezTo>
                <a:cubicBezTo>
                  <a:pt x="327485" y="374984"/>
                  <a:pt x="287279" y="374984"/>
                  <a:pt x="262481" y="350185"/>
                </a:cubicBezTo>
                <a:cubicBezTo>
                  <a:pt x="237682" y="325387"/>
                  <a:pt x="237682" y="285181"/>
                  <a:pt x="262481" y="260383"/>
                </a:cubicBezTo>
                <a:cubicBezTo>
                  <a:pt x="274880" y="247984"/>
                  <a:pt x="291131" y="241784"/>
                  <a:pt x="307382" y="241784"/>
                </a:cubicBezTo>
                <a:close/>
                <a:moveTo>
                  <a:pt x="470500" y="111067"/>
                </a:moveTo>
                <a:cubicBezTo>
                  <a:pt x="495057" y="108019"/>
                  <a:pt x="520190" y="119568"/>
                  <a:pt x="533342" y="142346"/>
                </a:cubicBezTo>
                <a:cubicBezTo>
                  <a:pt x="550877" y="172718"/>
                  <a:pt x="540470" y="211554"/>
                  <a:pt x="510099" y="229089"/>
                </a:cubicBezTo>
                <a:cubicBezTo>
                  <a:pt x="479727" y="246624"/>
                  <a:pt x="440891" y="236218"/>
                  <a:pt x="423356" y="205846"/>
                </a:cubicBezTo>
                <a:cubicBezTo>
                  <a:pt x="405821" y="175475"/>
                  <a:pt x="416227" y="136639"/>
                  <a:pt x="446599" y="119104"/>
                </a:cubicBezTo>
                <a:cubicBezTo>
                  <a:pt x="454192" y="114720"/>
                  <a:pt x="462314" y="112082"/>
                  <a:pt x="470500" y="111067"/>
                </a:cubicBezTo>
                <a:close/>
                <a:moveTo>
                  <a:pt x="1311699" y="111066"/>
                </a:moveTo>
                <a:cubicBezTo>
                  <a:pt x="1319885" y="112082"/>
                  <a:pt x="1328007" y="114720"/>
                  <a:pt x="1335600" y="119103"/>
                </a:cubicBezTo>
                <a:cubicBezTo>
                  <a:pt x="1365971" y="136638"/>
                  <a:pt x="1376377" y="175474"/>
                  <a:pt x="1358842" y="205846"/>
                </a:cubicBezTo>
                <a:cubicBezTo>
                  <a:pt x="1341307" y="236217"/>
                  <a:pt x="1302471" y="246623"/>
                  <a:pt x="1272100" y="229088"/>
                </a:cubicBezTo>
                <a:cubicBezTo>
                  <a:pt x="1241728" y="211553"/>
                  <a:pt x="1231322" y="172717"/>
                  <a:pt x="1248857" y="142346"/>
                </a:cubicBezTo>
                <a:cubicBezTo>
                  <a:pt x="1257625" y="127160"/>
                  <a:pt x="1271718" y="116966"/>
                  <a:pt x="1287415" y="112760"/>
                </a:cubicBezTo>
                <a:cubicBezTo>
                  <a:pt x="1295264" y="110657"/>
                  <a:pt x="1303513" y="110051"/>
                  <a:pt x="1311699" y="111066"/>
                </a:cubicBezTo>
                <a:close/>
                <a:moveTo>
                  <a:pt x="1096024" y="28716"/>
                </a:moveTo>
                <a:cubicBezTo>
                  <a:pt x="1104193" y="27578"/>
                  <a:pt x="1112721" y="28023"/>
                  <a:pt x="1121190" y="30293"/>
                </a:cubicBezTo>
                <a:cubicBezTo>
                  <a:pt x="1155065" y="39369"/>
                  <a:pt x="1175168" y="74189"/>
                  <a:pt x="1166091" y="108064"/>
                </a:cubicBezTo>
                <a:cubicBezTo>
                  <a:pt x="1157014" y="141939"/>
                  <a:pt x="1122195" y="162042"/>
                  <a:pt x="1088320" y="152965"/>
                </a:cubicBezTo>
                <a:cubicBezTo>
                  <a:pt x="1054445" y="143888"/>
                  <a:pt x="1034342" y="109069"/>
                  <a:pt x="1043419" y="75194"/>
                </a:cubicBezTo>
                <a:cubicBezTo>
                  <a:pt x="1050226" y="49788"/>
                  <a:pt x="1071514" y="32128"/>
                  <a:pt x="1096024" y="28716"/>
                </a:cubicBezTo>
                <a:close/>
                <a:moveTo>
                  <a:pt x="686175" y="28716"/>
                </a:moveTo>
                <a:cubicBezTo>
                  <a:pt x="710685" y="32128"/>
                  <a:pt x="731973" y="49788"/>
                  <a:pt x="738780" y="75194"/>
                </a:cubicBezTo>
                <a:cubicBezTo>
                  <a:pt x="747857" y="109069"/>
                  <a:pt x="727754" y="143888"/>
                  <a:pt x="693879" y="152965"/>
                </a:cubicBezTo>
                <a:cubicBezTo>
                  <a:pt x="660004" y="162042"/>
                  <a:pt x="625184" y="141939"/>
                  <a:pt x="616108" y="108064"/>
                </a:cubicBezTo>
                <a:cubicBezTo>
                  <a:pt x="607031" y="74189"/>
                  <a:pt x="627134" y="39369"/>
                  <a:pt x="661009" y="30293"/>
                </a:cubicBezTo>
                <a:cubicBezTo>
                  <a:pt x="669478" y="28023"/>
                  <a:pt x="678005" y="27578"/>
                  <a:pt x="686175" y="28716"/>
                </a:cubicBezTo>
                <a:close/>
                <a:moveTo>
                  <a:pt x="891100" y="0"/>
                </a:moveTo>
                <a:cubicBezTo>
                  <a:pt x="926170" y="0"/>
                  <a:pt x="954600" y="28430"/>
                  <a:pt x="954600" y="63500"/>
                </a:cubicBezTo>
                <a:cubicBezTo>
                  <a:pt x="954600" y="98570"/>
                  <a:pt x="926170" y="127000"/>
                  <a:pt x="891100" y="127000"/>
                </a:cubicBezTo>
                <a:cubicBezTo>
                  <a:pt x="856030" y="127000"/>
                  <a:pt x="827600" y="98570"/>
                  <a:pt x="827600" y="63500"/>
                </a:cubicBezTo>
                <a:cubicBezTo>
                  <a:pt x="827600" y="28430"/>
                  <a:pt x="856030" y="0"/>
                  <a:pt x="891100" y="0"/>
                </a:cubicBezTo>
                <a:close/>
              </a:path>
            </a:pathLst>
          </a:custGeom>
          <a:solidFill>
            <a:srgbClr val="2B6B6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Unicode MS" panose="020B0604020202020204" pitchFamily="34" charset="-122"/>
              <a:ea typeface="微软雅黑" panose="020B0503020204020204" charset="-122"/>
              <a:cs typeface="+mn-cs"/>
            </a:endParaRPr>
          </a:p>
        </p:txBody>
      </p:sp>
      <p:grpSp>
        <p:nvGrpSpPr>
          <p:cNvPr id="3" name="组合 42"/>
          <p:cNvGrpSpPr/>
          <p:nvPr/>
        </p:nvGrpSpPr>
        <p:grpSpPr>
          <a:xfrm>
            <a:off x="5326289" y="1908631"/>
            <a:ext cx="1365250" cy="1438274"/>
            <a:chOff x="5326289" y="2221368"/>
            <a:chExt cx="1365250" cy="1438274"/>
          </a:xfrm>
        </p:grpSpPr>
        <p:sp>
          <p:nvSpPr>
            <p:cNvPr id="44" name="MH_Other_4"/>
            <p:cNvSpPr/>
            <p:nvPr>
              <p:custDataLst>
                <p:tags r:id="rId9"/>
              </p:custDataLst>
            </p:nvPr>
          </p:nvSpPr>
          <p:spPr>
            <a:xfrm>
              <a:off x="5326289" y="3094492"/>
              <a:ext cx="1365250" cy="565150"/>
            </a:xfrm>
            <a:custGeom>
              <a:avLst/>
              <a:gdLst>
                <a:gd name="connsiteX0" fmla="*/ 0 w 1365921"/>
                <a:gd name="connsiteY0" fmla="*/ 0 h 566527"/>
                <a:gd name="connsiteX1" fmla="*/ 1365921 w 1365921"/>
                <a:gd name="connsiteY1" fmla="*/ 0 h 566527"/>
                <a:gd name="connsiteX2" fmla="*/ 1364834 w 1365921"/>
                <a:gd name="connsiteY2" fmla="*/ 10784 h 566527"/>
                <a:gd name="connsiteX3" fmla="*/ 682960 w 1365921"/>
                <a:gd name="connsiteY3" fmla="*/ 566527 h 566527"/>
                <a:gd name="connsiteX4" fmla="*/ 1087 w 1365921"/>
                <a:gd name="connsiteY4" fmla="*/ 10784 h 56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921" h="566527">
                  <a:moveTo>
                    <a:pt x="0" y="0"/>
                  </a:moveTo>
                  <a:lnTo>
                    <a:pt x="1365921" y="0"/>
                  </a:lnTo>
                  <a:lnTo>
                    <a:pt x="1364834" y="10784"/>
                  </a:lnTo>
                  <a:cubicBezTo>
                    <a:pt x="1299933" y="327946"/>
                    <a:pt x="1019308" y="566527"/>
                    <a:pt x="682960" y="566527"/>
                  </a:cubicBezTo>
                  <a:cubicBezTo>
                    <a:pt x="346612" y="566527"/>
                    <a:pt x="65987" y="327946"/>
                    <a:pt x="1087" y="10784"/>
                  </a:cubicBezTo>
                  <a:close/>
                </a:path>
              </a:pathLst>
            </a:custGeom>
            <a:solidFill>
              <a:schemeClr val="accent2"/>
            </a:solidFill>
            <a:ln w="12700" cap="flat" cmpd="sng" algn="ctr">
              <a:noFill/>
              <a:prstDash val="solid"/>
              <a:miter lim="800000"/>
            </a:ln>
            <a:effectLst/>
          </p:spPr>
          <p:txBody>
            <a:bodyPr lIns="0" tIns="0" rIns="0" bIns="10800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EFFFF"/>
                </a:solidFill>
                <a:effectLst/>
                <a:uLnTx/>
                <a:uFillTx/>
                <a:latin typeface="Arial Unicode MS" panose="020B0604020202020204" pitchFamily="34" charset="-122"/>
                <a:ea typeface="微软雅黑" panose="020B0503020204020204" charset="-122"/>
                <a:cs typeface="+mn-cs"/>
              </a:endParaRPr>
            </a:p>
          </p:txBody>
        </p:sp>
        <p:sp>
          <p:nvSpPr>
            <p:cNvPr id="45" name="MH_SubTitle_2"/>
            <p:cNvSpPr/>
            <p:nvPr>
              <p:custDataLst>
                <p:tags r:id="rId10"/>
              </p:custDataLst>
            </p:nvPr>
          </p:nvSpPr>
          <p:spPr>
            <a:xfrm>
              <a:off x="5381852" y="2221368"/>
              <a:ext cx="1255712" cy="873125"/>
            </a:xfrm>
            <a:prstGeom prst="rect">
              <a:avLst/>
            </a:prstGeom>
          </p:spPr>
          <p:txBody>
            <a:bodyPr lIns="0" tIns="0" rIns="0" bIns="0" anchor="ctr">
              <a:norm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9DD9">
                      <a:lumMod val="75000"/>
                    </a:srgbClr>
                  </a:solidFill>
                  <a:effectLst/>
                  <a:uLnTx/>
                  <a:uFillTx/>
                  <a:latin typeface="Arial Unicode MS" panose="020B0604020202020204" pitchFamily="34" charset="-122"/>
                  <a:ea typeface="微软雅黑" panose="020B0503020204020204" charset="-122"/>
                </a:rPr>
                <a:t>2</a:t>
              </a:r>
            </a:p>
          </p:txBody>
        </p:sp>
      </p:grpSp>
      <p:sp>
        <p:nvSpPr>
          <p:cNvPr id="46" name="MH_Other_5"/>
          <p:cNvSpPr/>
          <p:nvPr>
            <p:custDataLst>
              <p:tags r:id="rId3"/>
            </p:custDataLst>
          </p:nvPr>
        </p:nvSpPr>
        <p:spPr>
          <a:xfrm>
            <a:off x="8157017" y="1756230"/>
            <a:ext cx="1782763" cy="1803400"/>
          </a:xfrm>
          <a:custGeom>
            <a:avLst/>
            <a:gdLst>
              <a:gd name="connsiteX0" fmla="*/ 0 w 1781438"/>
              <a:gd name="connsiteY0" fmla="*/ 1024884 h 1803498"/>
              <a:gd name="connsiteX1" fmla="*/ 120806 w 1781438"/>
              <a:gd name="connsiteY1" fmla="*/ 1024884 h 1803498"/>
              <a:gd name="connsiteX2" fmla="*/ 124135 w 1781438"/>
              <a:gd name="connsiteY2" fmla="*/ 1057908 h 1803498"/>
              <a:gd name="connsiteX3" fmla="*/ 890719 w 1781438"/>
              <a:gd name="connsiteY3" fmla="*/ 1682692 h 1803498"/>
              <a:gd name="connsiteX4" fmla="*/ 1657303 w 1781438"/>
              <a:gd name="connsiteY4" fmla="*/ 1057908 h 1803498"/>
              <a:gd name="connsiteX5" fmla="*/ 1660632 w 1781438"/>
              <a:gd name="connsiteY5" fmla="*/ 1024884 h 1803498"/>
              <a:gd name="connsiteX6" fmla="*/ 1781438 w 1781438"/>
              <a:gd name="connsiteY6" fmla="*/ 1024884 h 1803498"/>
              <a:gd name="connsiteX7" fmla="*/ 1775655 w 1781438"/>
              <a:gd name="connsiteY7" fmla="*/ 1082255 h 1803498"/>
              <a:gd name="connsiteX8" fmla="*/ 890719 w 1781438"/>
              <a:gd name="connsiteY8" fmla="*/ 1803498 h 1803498"/>
              <a:gd name="connsiteX9" fmla="*/ 5784 w 1781438"/>
              <a:gd name="connsiteY9" fmla="*/ 1082255 h 1803498"/>
              <a:gd name="connsiteX10" fmla="*/ 1716600 w 1781438"/>
              <a:gd name="connsiteY10" fmla="*/ 825501 h 1803498"/>
              <a:gd name="connsiteX11" fmla="*/ 1780100 w 1781438"/>
              <a:gd name="connsiteY11" fmla="*/ 889001 h 1803498"/>
              <a:gd name="connsiteX12" fmla="*/ 1716600 w 1781438"/>
              <a:gd name="connsiteY12" fmla="*/ 952501 h 1803498"/>
              <a:gd name="connsiteX13" fmla="*/ 1653100 w 1781438"/>
              <a:gd name="connsiteY13" fmla="*/ 889001 h 1803498"/>
              <a:gd name="connsiteX14" fmla="*/ 1716600 w 1781438"/>
              <a:gd name="connsiteY14" fmla="*/ 825501 h 1803498"/>
              <a:gd name="connsiteX15" fmla="*/ 65598 w 1781438"/>
              <a:gd name="connsiteY15" fmla="*/ 825501 h 1803498"/>
              <a:gd name="connsiteX16" fmla="*/ 129098 w 1781438"/>
              <a:gd name="connsiteY16" fmla="*/ 889001 h 1803498"/>
              <a:gd name="connsiteX17" fmla="*/ 65598 w 1781438"/>
              <a:gd name="connsiteY17" fmla="*/ 952501 h 1803498"/>
              <a:gd name="connsiteX18" fmla="*/ 2098 w 1781438"/>
              <a:gd name="connsiteY18" fmla="*/ 889001 h 1803498"/>
              <a:gd name="connsiteX19" fmla="*/ 65598 w 1781438"/>
              <a:gd name="connsiteY19" fmla="*/ 825501 h 1803498"/>
              <a:gd name="connsiteX20" fmla="*/ 1697202 w 1781438"/>
              <a:gd name="connsiteY20" fmla="*/ 612433 h 1803498"/>
              <a:gd name="connsiteX21" fmla="*/ 1749807 w 1781438"/>
              <a:gd name="connsiteY21" fmla="*/ 658911 h 1803498"/>
              <a:gd name="connsiteX22" fmla="*/ 1704906 w 1781438"/>
              <a:gd name="connsiteY22" fmla="*/ 736682 h 1803498"/>
              <a:gd name="connsiteX23" fmla="*/ 1627135 w 1781438"/>
              <a:gd name="connsiteY23" fmla="*/ 691781 h 1803498"/>
              <a:gd name="connsiteX24" fmla="*/ 1672036 w 1781438"/>
              <a:gd name="connsiteY24" fmla="*/ 614010 h 1803498"/>
              <a:gd name="connsiteX25" fmla="*/ 1697202 w 1781438"/>
              <a:gd name="connsiteY25" fmla="*/ 612433 h 1803498"/>
              <a:gd name="connsiteX26" fmla="*/ 84995 w 1781438"/>
              <a:gd name="connsiteY26" fmla="*/ 612432 h 1803498"/>
              <a:gd name="connsiteX27" fmla="*/ 110161 w 1781438"/>
              <a:gd name="connsiteY27" fmla="*/ 614009 h 1803498"/>
              <a:gd name="connsiteX28" fmla="*/ 155063 w 1781438"/>
              <a:gd name="connsiteY28" fmla="*/ 691781 h 1803498"/>
              <a:gd name="connsiteX29" fmla="*/ 77291 w 1781438"/>
              <a:gd name="connsiteY29" fmla="*/ 736682 h 1803498"/>
              <a:gd name="connsiteX30" fmla="*/ 32390 w 1781438"/>
              <a:gd name="connsiteY30" fmla="*/ 658911 h 1803498"/>
              <a:gd name="connsiteX31" fmla="*/ 84995 w 1781438"/>
              <a:gd name="connsiteY31" fmla="*/ 612432 h 1803498"/>
              <a:gd name="connsiteX32" fmla="*/ 1598155 w 1781438"/>
              <a:gd name="connsiteY32" fmla="*/ 413221 h 1803498"/>
              <a:gd name="connsiteX33" fmla="*/ 1622439 w 1781438"/>
              <a:gd name="connsiteY33" fmla="*/ 414915 h 1803498"/>
              <a:gd name="connsiteX34" fmla="*/ 1660996 w 1781438"/>
              <a:gd name="connsiteY34" fmla="*/ 444501 h 1803498"/>
              <a:gd name="connsiteX35" fmla="*/ 1637754 w 1781438"/>
              <a:gd name="connsiteY35" fmla="*/ 531243 h 1803498"/>
              <a:gd name="connsiteX36" fmla="*/ 1551011 w 1781438"/>
              <a:gd name="connsiteY36" fmla="*/ 508001 h 1803498"/>
              <a:gd name="connsiteX37" fmla="*/ 1574254 w 1781438"/>
              <a:gd name="connsiteY37" fmla="*/ 421258 h 1803498"/>
              <a:gd name="connsiteX38" fmla="*/ 1598155 w 1781438"/>
              <a:gd name="connsiteY38" fmla="*/ 413221 h 1803498"/>
              <a:gd name="connsiteX39" fmla="*/ 184044 w 1781438"/>
              <a:gd name="connsiteY39" fmla="*/ 413221 h 1803498"/>
              <a:gd name="connsiteX40" fmla="*/ 207944 w 1781438"/>
              <a:gd name="connsiteY40" fmla="*/ 421258 h 1803498"/>
              <a:gd name="connsiteX41" fmla="*/ 231187 w 1781438"/>
              <a:gd name="connsiteY41" fmla="*/ 508001 h 1803498"/>
              <a:gd name="connsiteX42" fmla="*/ 144444 w 1781438"/>
              <a:gd name="connsiteY42" fmla="*/ 531243 h 1803498"/>
              <a:gd name="connsiteX43" fmla="*/ 121202 w 1781438"/>
              <a:gd name="connsiteY43" fmla="*/ 444501 h 1803498"/>
              <a:gd name="connsiteX44" fmla="*/ 184044 w 1781438"/>
              <a:gd name="connsiteY44" fmla="*/ 413221 h 1803498"/>
              <a:gd name="connsiteX45" fmla="*/ 1474816 w 1781438"/>
              <a:gd name="connsiteY45" fmla="*/ 241784 h 1803498"/>
              <a:gd name="connsiteX46" fmla="*/ 1519717 w 1781438"/>
              <a:gd name="connsiteY46" fmla="*/ 260383 h 1803498"/>
              <a:gd name="connsiteX47" fmla="*/ 1519717 w 1781438"/>
              <a:gd name="connsiteY47" fmla="*/ 350185 h 1803498"/>
              <a:gd name="connsiteX48" fmla="*/ 1429915 w 1781438"/>
              <a:gd name="connsiteY48" fmla="*/ 350185 h 1803498"/>
              <a:gd name="connsiteX49" fmla="*/ 1429915 w 1781438"/>
              <a:gd name="connsiteY49" fmla="*/ 260383 h 1803498"/>
              <a:gd name="connsiteX50" fmla="*/ 1474816 w 1781438"/>
              <a:gd name="connsiteY50" fmla="*/ 241784 h 1803498"/>
              <a:gd name="connsiteX51" fmla="*/ 307382 w 1781438"/>
              <a:gd name="connsiteY51" fmla="*/ 241784 h 1803498"/>
              <a:gd name="connsiteX52" fmla="*/ 352283 w 1781438"/>
              <a:gd name="connsiteY52" fmla="*/ 260383 h 1803498"/>
              <a:gd name="connsiteX53" fmla="*/ 352283 w 1781438"/>
              <a:gd name="connsiteY53" fmla="*/ 350185 h 1803498"/>
              <a:gd name="connsiteX54" fmla="*/ 262481 w 1781438"/>
              <a:gd name="connsiteY54" fmla="*/ 350185 h 1803498"/>
              <a:gd name="connsiteX55" fmla="*/ 262481 w 1781438"/>
              <a:gd name="connsiteY55" fmla="*/ 260383 h 1803498"/>
              <a:gd name="connsiteX56" fmla="*/ 307382 w 1781438"/>
              <a:gd name="connsiteY56" fmla="*/ 241784 h 1803498"/>
              <a:gd name="connsiteX57" fmla="*/ 470500 w 1781438"/>
              <a:gd name="connsiteY57" fmla="*/ 111067 h 1803498"/>
              <a:gd name="connsiteX58" fmla="*/ 533342 w 1781438"/>
              <a:gd name="connsiteY58" fmla="*/ 142346 h 1803498"/>
              <a:gd name="connsiteX59" fmla="*/ 510099 w 1781438"/>
              <a:gd name="connsiteY59" fmla="*/ 229089 h 1803498"/>
              <a:gd name="connsiteX60" fmla="*/ 423356 w 1781438"/>
              <a:gd name="connsiteY60" fmla="*/ 205846 h 1803498"/>
              <a:gd name="connsiteX61" fmla="*/ 446599 w 1781438"/>
              <a:gd name="connsiteY61" fmla="*/ 119104 h 1803498"/>
              <a:gd name="connsiteX62" fmla="*/ 470500 w 1781438"/>
              <a:gd name="connsiteY62" fmla="*/ 111067 h 1803498"/>
              <a:gd name="connsiteX63" fmla="*/ 1311699 w 1781438"/>
              <a:gd name="connsiteY63" fmla="*/ 111066 h 1803498"/>
              <a:gd name="connsiteX64" fmla="*/ 1335600 w 1781438"/>
              <a:gd name="connsiteY64" fmla="*/ 119103 h 1803498"/>
              <a:gd name="connsiteX65" fmla="*/ 1358842 w 1781438"/>
              <a:gd name="connsiteY65" fmla="*/ 205846 h 1803498"/>
              <a:gd name="connsiteX66" fmla="*/ 1272100 w 1781438"/>
              <a:gd name="connsiteY66" fmla="*/ 229088 h 1803498"/>
              <a:gd name="connsiteX67" fmla="*/ 1248857 w 1781438"/>
              <a:gd name="connsiteY67" fmla="*/ 142346 h 1803498"/>
              <a:gd name="connsiteX68" fmla="*/ 1287415 w 1781438"/>
              <a:gd name="connsiteY68" fmla="*/ 112760 h 1803498"/>
              <a:gd name="connsiteX69" fmla="*/ 1311699 w 1781438"/>
              <a:gd name="connsiteY69" fmla="*/ 111066 h 1803498"/>
              <a:gd name="connsiteX70" fmla="*/ 1096024 w 1781438"/>
              <a:gd name="connsiteY70" fmla="*/ 28716 h 1803498"/>
              <a:gd name="connsiteX71" fmla="*/ 1121190 w 1781438"/>
              <a:gd name="connsiteY71" fmla="*/ 30293 h 1803498"/>
              <a:gd name="connsiteX72" fmla="*/ 1166091 w 1781438"/>
              <a:gd name="connsiteY72" fmla="*/ 108064 h 1803498"/>
              <a:gd name="connsiteX73" fmla="*/ 1088320 w 1781438"/>
              <a:gd name="connsiteY73" fmla="*/ 152965 h 1803498"/>
              <a:gd name="connsiteX74" fmla="*/ 1043419 w 1781438"/>
              <a:gd name="connsiteY74" fmla="*/ 75194 h 1803498"/>
              <a:gd name="connsiteX75" fmla="*/ 1096024 w 1781438"/>
              <a:gd name="connsiteY75" fmla="*/ 28716 h 1803498"/>
              <a:gd name="connsiteX76" fmla="*/ 686175 w 1781438"/>
              <a:gd name="connsiteY76" fmla="*/ 28716 h 1803498"/>
              <a:gd name="connsiteX77" fmla="*/ 738780 w 1781438"/>
              <a:gd name="connsiteY77" fmla="*/ 75194 h 1803498"/>
              <a:gd name="connsiteX78" fmla="*/ 693879 w 1781438"/>
              <a:gd name="connsiteY78" fmla="*/ 152965 h 1803498"/>
              <a:gd name="connsiteX79" fmla="*/ 616108 w 1781438"/>
              <a:gd name="connsiteY79" fmla="*/ 108064 h 1803498"/>
              <a:gd name="connsiteX80" fmla="*/ 661009 w 1781438"/>
              <a:gd name="connsiteY80" fmla="*/ 30293 h 1803498"/>
              <a:gd name="connsiteX81" fmla="*/ 686175 w 1781438"/>
              <a:gd name="connsiteY81" fmla="*/ 28716 h 1803498"/>
              <a:gd name="connsiteX82" fmla="*/ 891100 w 1781438"/>
              <a:gd name="connsiteY82" fmla="*/ 0 h 1803498"/>
              <a:gd name="connsiteX83" fmla="*/ 954600 w 1781438"/>
              <a:gd name="connsiteY83" fmla="*/ 63500 h 1803498"/>
              <a:gd name="connsiteX84" fmla="*/ 891100 w 1781438"/>
              <a:gd name="connsiteY84" fmla="*/ 127000 h 1803498"/>
              <a:gd name="connsiteX85" fmla="*/ 827600 w 1781438"/>
              <a:gd name="connsiteY85" fmla="*/ 63500 h 1803498"/>
              <a:gd name="connsiteX86" fmla="*/ 891100 w 1781438"/>
              <a:gd name="connsiteY86" fmla="*/ 0 h 180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781438" h="1803498">
                <a:moveTo>
                  <a:pt x="0" y="1024884"/>
                </a:moveTo>
                <a:lnTo>
                  <a:pt x="120806" y="1024884"/>
                </a:lnTo>
                <a:lnTo>
                  <a:pt x="124135" y="1057908"/>
                </a:lnTo>
                <a:cubicBezTo>
                  <a:pt x="197099" y="1414471"/>
                  <a:pt x="512586" y="1682692"/>
                  <a:pt x="890719" y="1682692"/>
                </a:cubicBezTo>
                <a:cubicBezTo>
                  <a:pt x="1268852" y="1682692"/>
                  <a:pt x="1584340" y="1414471"/>
                  <a:pt x="1657303" y="1057908"/>
                </a:cubicBezTo>
                <a:lnTo>
                  <a:pt x="1660632" y="1024884"/>
                </a:lnTo>
                <a:lnTo>
                  <a:pt x="1781438" y="1024884"/>
                </a:lnTo>
                <a:lnTo>
                  <a:pt x="1775655" y="1082255"/>
                </a:lnTo>
                <a:cubicBezTo>
                  <a:pt x="1691427" y="1493868"/>
                  <a:pt x="1327232" y="1803498"/>
                  <a:pt x="890719" y="1803498"/>
                </a:cubicBezTo>
                <a:cubicBezTo>
                  <a:pt x="454206" y="1803498"/>
                  <a:pt x="90012" y="1493868"/>
                  <a:pt x="5784" y="1082255"/>
                </a:cubicBezTo>
                <a:close/>
                <a:moveTo>
                  <a:pt x="1716600" y="825501"/>
                </a:moveTo>
                <a:cubicBezTo>
                  <a:pt x="1751670" y="825501"/>
                  <a:pt x="1780100" y="853931"/>
                  <a:pt x="1780100" y="889001"/>
                </a:cubicBezTo>
                <a:cubicBezTo>
                  <a:pt x="1780100" y="924071"/>
                  <a:pt x="1751670" y="952501"/>
                  <a:pt x="1716600" y="952501"/>
                </a:cubicBezTo>
                <a:cubicBezTo>
                  <a:pt x="1681530" y="952501"/>
                  <a:pt x="1653100" y="924071"/>
                  <a:pt x="1653100" y="889001"/>
                </a:cubicBezTo>
                <a:cubicBezTo>
                  <a:pt x="1653100" y="853931"/>
                  <a:pt x="1681530" y="825501"/>
                  <a:pt x="1716600" y="825501"/>
                </a:cubicBezTo>
                <a:close/>
                <a:moveTo>
                  <a:pt x="65598" y="825501"/>
                </a:moveTo>
                <a:cubicBezTo>
                  <a:pt x="100668" y="825501"/>
                  <a:pt x="129098" y="853931"/>
                  <a:pt x="129098" y="889001"/>
                </a:cubicBezTo>
                <a:cubicBezTo>
                  <a:pt x="129098" y="924071"/>
                  <a:pt x="100668" y="952501"/>
                  <a:pt x="65598" y="952501"/>
                </a:cubicBezTo>
                <a:cubicBezTo>
                  <a:pt x="30528" y="952501"/>
                  <a:pt x="2098" y="924071"/>
                  <a:pt x="2098" y="889001"/>
                </a:cubicBezTo>
                <a:cubicBezTo>
                  <a:pt x="2098" y="853931"/>
                  <a:pt x="30528" y="825501"/>
                  <a:pt x="65598" y="825501"/>
                </a:cubicBezTo>
                <a:close/>
                <a:moveTo>
                  <a:pt x="1697202" y="612433"/>
                </a:moveTo>
                <a:cubicBezTo>
                  <a:pt x="1721712" y="615845"/>
                  <a:pt x="1743000" y="633505"/>
                  <a:pt x="1749807" y="658911"/>
                </a:cubicBezTo>
                <a:cubicBezTo>
                  <a:pt x="1758884" y="692786"/>
                  <a:pt x="1738781" y="727605"/>
                  <a:pt x="1704906" y="736682"/>
                </a:cubicBezTo>
                <a:cubicBezTo>
                  <a:pt x="1671031" y="745759"/>
                  <a:pt x="1636211" y="725656"/>
                  <a:pt x="1627135" y="691781"/>
                </a:cubicBezTo>
                <a:cubicBezTo>
                  <a:pt x="1618058" y="657906"/>
                  <a:pt x="1638161" y="623086"/>
                  <a:pt x="1672036" y="614010"/>
                </a:cubicBezTo>
                <a:cubicBezTo>
                  <a:pt x="1680505" y="611740"/>
                  <a:pt x="1689032" y="611295"/>
                  <a:pt x="1697202" y="612433"/>
                </a:cubicBezTo>
                <a:close/>
                <a:moveTo>
                  <a:pt x="84995" y="612432"/>
                </a:moveTo>
                <a:cubicBezTo>
                  <a:pt x="93165" y="611295"/>
                  <a:pt x="101693" y="611740"/>
                  <a:pt x="110161" y="614009"/>
                </a:cubicBezTo>
                <a:cubicBezTo>
                  <a:pt x="144036" y="623086"/>
                  <a:pt x="164140" y="657906"/>
                  <a:pt x="155063" y="691781"/>
                </a:cubicBezTo>
                <a:cubicBezTo>
                  <a:pt x="145986" y="725656"/>
                  <a:pt x="111166" y="745759"/>
                  <a:pt x="77291" y="736682"/>
                </a:cubicBezTo>
                <a:cubicBezTo>
                  <a:pt x="43416" y="727605"/>
                  <a:pt x="23313" y="692786"/>
                  <a:pt x="32390" y="658911"/>
                </a:cubicBezTo>
                <a:cubicBezTo>
                  <a:pt x="39198" y="633504"/>
                  <a:pt x="60486" y="615845"/>
                  <a:pt x="84995" y="612432"/>
                </a:cubicBezTo>
                <a:close/>
                <a:moveTo>
                  <a:pt x="1598155" y="413221"/>
                </a:moveTo>
                <a:cubicBezTo>
                  <a:pt x="1606340" y="412206"/>
                  <a:pt x="1614590" y="412812"/>
                  <a:pt x="1622439" y="414915"/>
                </a:cubicBezTo>
                <a:cubicBezTo>
                  <a:pt x="1638136" y="419121"/>
                  <a:pt x="1652229" y="429315"/>
                  <a:pt x="1660996" y="444501"/>
                </a:cubicBezTo>
                <a:cubicBezTo>
                  <a:pt x="1678531" y="474872"/>
                  <a:pt x="1668125" y="513708"/>
                  <a:pt x="1637754" y="531243"/>
                </a:cubicBezTo>
                <a:cubicBezTo>
                  <a:pt x="1607382" y="548778"/>
                  <a:pt x="1568546" y="538372"/>
                  <a:pt x="1551011" y="508001"/>
                </a:cubicBezTo>
                <a:cubicBezTo>
                  <a:pt x="1533476" y="477629"/>
                  <a:pt x="1543882" y="438793"/>
                  <a:pt x="1574254" y="421258"/>
                </a:cubicBezTo>
                <a:cubicBezTo>
                  <a:pt x="1581847" y="416875"/>
                  <a:pt x="1589969" y="414237"/>
                  <a:pt x="1598155" y="413221"/>
                </a:cubicBezTo>
                <a:close/>
                <a:moveTo>
                  <a:pt x="184044" y="413221"/>
                </a:moveTo>
                <a:cubicBezTo>
                  <a:pt x="192230" y="414237"/>
                  <a:pt x="200352" y="416874"/>
                  <a:pt x="207944" y="421258"/>
                </a:cubicBezTo>
                <a:cubicBezTo>
                  <a:pt x="238316" y="438793"/>
                  <a:pt x="248722" y="477629"/>
                  <a:pt x="231187" y="508001"/>
                </a:cubicBezTo>
                <a:cubicBezTo>
                  <a:pt x="213652" y="538372"/>
                  <a:pt x="174816" y="548778"/>
                  <a:pt x="144444" y="531243"/>
                </a:cubicBezTo>
                <a:cubicBezTo>
                  <a:pt x="114073" y="513708"/>
                  <a:pt x="103667" y="474872"/>
                  <a:pt x="121202" y="444501"/>
                </a:cubicBezTo>
                <a:cubicBezTo>
                  <a:pt x="134353" y="421722"/>
                  <a:pt x="159486" y="410174"/>
                  <a:pt x="184044" y="413221"/>
                </a:cubicBezTo>
                <a:close/>
                <a:moveTo>
                  <a:pt x="1474816" y="241784"/>
                </a:moveTo>
                <a:cubicBezTo>
                  <a:pt x="1491067" y="241784"/>
                  <a:pt x="1507318" y="247984"/>
                  <a:pt x="1519717" y="260383"/>
                </a:cubicBezTo>
                <a:cubicBezTo>
                  <a:pt x="1544515" y="285181"/>
                  <a:pt x="1544515" y="325387"/>
                  <a:pt x="1519717" y="350185"/>
                </a:cubicBezTo>
                <a:cubicBezTo>
                  <a:pt x="1494919" y="374983"/>
                  <a:pt x="1454713" y="374983"/>
                  <a:pt x="1429915" y="350185"/>
                </a:cubicBezTo>
                <a:cubicBezTo>
                  <a:pt x="1405116" y="325387"/>
                  <a:pt x="1405116" y="285181"/>
                  <a:pt x="1429915" y="260383"/>
                </a:cubicBezTo>
                <a:cubicBezTo>
                  <a:pt x="1442314" y="247984"/>
                  <a:pt x="1458565" y="241784"/>
                  <a:pt x="1474816" y="241784"/>
                </a:cubicBezTo>
                <a:close/>
                <a:moveTo>
                  <a:pt x="307382" y="241784"/>
                </a:moveTo>
                <a:cubicBezTo>
                  <a:pt x="323633" y="241784"/>
                  <a:pt x="339884" y="247984"/>
                  <a:pt x="352283" y="260383"/>
                </a:cubicBezTo>
                <a:cubicBezTo>
                  <a:pt x="377081" y="285181"/>
                  <a:pt x="377081" y="325387"/>
                  <a:pt x="352283" y="350185"/>
                </a:cubicBezTo>
                <a:cubicBezTo>
                  <a:pt x="327485" y="374984"/>
                  <a:pt x="287279" y="374984"/>
                  <a:pt x="262481" y="350185"/>
                </a:cubicBezTo>
                <a:cubicBezTo>
                  <a:pt x="237682" y="325387"/>
                  <a:pt x="237682" y="285181"/>
                  <a:pt x="262481" y="260383"/>
                </a:cubicBezTo>
                <a:cubicBezTo>
                  <a:pt x="274880" y="247984"/>
                  <a:pt x="291131" y="241784"/>
                  <a:pt x="307382" y="241784"/>
                </a:cubicBezTo>
                <a:close/>
                <a:moveTo>
                  <a:pt x="470500" y="111067"/>
                </a:moveTo>
                <a:cubicBezTo>
                  <a:pt x="495057" y="108019"/>
                  <a:pt x="520190" y="119568"/>
                  <a:pt x="533342" y="142346"/>
                </a:cubicBezTo>
                <a:cubicBezTo>
                  <a:pt x="550877" y="172718"/>
                  <a:pt x="540470" y="211554"/>
                  <a:pt x="510099" y="229089"/>
                </a:cubicBezTo>
                <a:cubicBezTo>
                  <a:pt x="479727" y="246624"/>
                  <a:pt x="440891" y="236218"/>
                  <a:pt x="423356" y="205846"/>
                </a:cubicBezTo>
                <a:cubicBezTo>
                  <a:pt x="405821" y="175475"/>
                  <a:pt x="416227" y="136639"/>
                  <a:pt x="446599" y="119104"/>
                </a:cubicBezTo>
                <a:cubicBezTo>
                  <a:pt x="454192" y="114720"/>
                  <a:pt x="462314" y="112082"/>
                  <a:pt x="470500" y="111067"/>
                </a:cubicBezTo>
                <a:close/>
                <a:moveTo>
                  <a:pt x="1311699" y="111066"/>
                </a:moveTo>
                <a:cubicBezTo>
                  <a:pt x="1319885" y="112082"/>
                  <a:pt x="1328007" y="114720"/>
                  <a:pt x="1335600" y="119103"/>
                </a:cubicBezTo>
                <a:cubicBezTo>
                  <a:pt x="1365971" y="136638"/>
                  <a:pt x="1376377" y="175474"/>
                  <a:pt x="1358842" y="205846"/>
                </a:cubicBezTo>
                <a:cubicBezTo>
                  <a:pt x="1341307" y="236217"/>
                  <a:pt x="1302471" y="246623"/>
                  <a:pt x="1272100" y="229088"/>
                </a:cubicBezTo>
                <a:cubicBezTo>
                  <a:pt x="1241728" y="211553"/>
                  <a:pt x="1231322" y="172717"/>
                  <a:pt x="1248857" y="142346"/>
                </a:cubicBezTo>
                <a:cubicBezTo>
                  <a:pt x="1257625" y="127160"/>
                  <a:pt x="1271718" y="116966"/>
                  <a:pt x="1287415" y="112760"/>
                </a:cubicBezTo>
                <a:cubicBezTo>
                  <a:pt x="1295264" y="110657"/>
                  <a:pt x="1303513" y="110051"/>
                  <a:pt x="1311699" y="111066"/>
                </a:cubicBezTo>
                <a:close/>
                <a:moveTo>
                  <a:pt x="1096024" y="28716"/>
                </a:moveTo>
                <a:cubicBezTo>
                  <a:pt x="1104193" y="27578"/>
                  <a:pt x="1112721" y="28023"/>
                  <a:pt x="1121190" y="30293"/>
                </a:cubicBezTo>
                <a:cubicBezTo>
                  <a:pt x="1155065" y="39369"/>
                  <a:pt x="1175168" y="74189"/>
                  <a:pt x="1166091" y="108064"/>
                </a:cubicBezTo>
                <a:cubicBezTo>
                  <a:pt x="1157014" y="141939"/>
                  <a:pt x="1122195" y="162042"/>
                  <a:pt x="1088320" y="152965"/>
                </a:cubicBezTo>
                <a:cubicBezTo>
                  <a:pt x="1054445" y="143888"/>
                  <a:pt x="1034342" y="109069"/>
                  <a:pt x="1043419" y="75194"/>
                </a:cubicBezTo>
                <a:cubicBezTo>
                  <a:pt x="1050226" y="49788"/>
                  <a:pt x="1071514" y="32128"/>
                  <a:pt x="1096024" y="28716"/>
                </a:cubicBezTo>
                <a:close/>
                <a:moveTo>
                  <a:pt x="686175" y="28716"/>
                </a:moveTo>
                <a:cubicBezTo>
                  <a:pt x="710685" y="32128"/>
                  <a:pt x="731973" y="49788"/>
                  <a:pt x="738780" y="75194"/>
                </a:cubicBezTo>
                <a:cubicBezTo>
                  <a:pt x="747857" y="109069"/>
                  <a:pt x="727754" y="143888"/>
                  <a:pt x="693879" y="152965"/>
                </a:cubicBezTo>
                <a:cubicBezTo>
                  <a:pt x="660004" y="162042"/>
                  <a:pt x="625184" y="141939"/>
                  <a:pt x="616108" y="108064"/>
                </a:cubicBezTo>
                <a:cubicBezTo>
                  <a:pt x="607031" y="74189"/>
                  <a:pt x="627134" y="39369"/>
                  <a:pt x="661009" y="30293"/>
                </a:cubicBezTo>
                <a:cubicBezTo>
                  <a:pt x="669478" y="28023"/>
                  <a:pt x="678005" y="27578"/>
                  <a:pt x="686175" y="28716"/>
                </a:cubicBezTo>
                <a:close/>
                <a:moveTo>
                  <a:pt x="891100" y="0"/>
                </a:moveTo>
                <a:cubicBezTo>
                  <a:pt x="926170" y="0"/>
                  <a:pt x="954600" y="28430"/>
                  <a:pt x="954600" y="63500"/>
                </a:cubicBezTo>
                <a:cubicBezTo>
                  <a:pt x="954600" y="98570"/>
                  <a:pt x="926170" y="127000"/>
                  <a:pt x="891100" y="127000"/>
                </a:cubicBezTo>
                <a:cubicBezTo>
                  <a:pt x="856030" y="127000"/>
                  <a:pt x="827600" y="98570"/>
                  <a:pt x="827600" y="63500"/>
                </a:cubicBezTo>
                <a:cubicBezTo>
                  <a:pt x="827600" y="28430"/>
                  <a:pt x="856030" y="0"/>
                  <a:pt x="891100" y="0"/>
                </a:cubicBezTo>
                <a:close/>
              </a:path>
            </a:pathLst>
          </a:custGeom>
          <a:solidFill>
            <a:srgbClr val="2B6B6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Unicode MS" panose="020B0604020202020204" pitchFamily="34" charset="-122"/>
              <a:ea typeface="微软雅黑" panose="020B0503020204020204" charset="-122"/>
              <a:cs typeface="+mn-cs"/>
            </a:endParaRPr>
          </a:p>
        </p:txBody>
      </p:sp>
      <p:grpSp>
        <p:nvGrpSpPr>
          <p:cNvPr id="4" name="组合 46"/>
          <p:cNvGrpSpPr/>
          <p:nvPr/>
        </p:nvGrpSpPr>
        <p:grpSpPr>
          <a:xfrm>
            <a:off x="8366566" y="1908631"/>
            <a:ext cx="1365250" cy="1438274"/>
            <a:chOff x="8366566" y="2221368"/>
            <a:chExt cx="1365250" cy="1438274"/>
          </a:xfrm>
        </p:grpSpPr>
        <p:sp>
          <p:nvSpPr>
            <p:cNvPr id="48" name="MH_Other_6"/>
            <p:cNvSpPr/>
            <p:nvPr>
              <p:custDataLst>
                <p:tags r:id="rId7"/>
              </p:custDataLst>
            </p:nvPr>
          </p:nvSpPr>
          <p:spPr>
            <a:xfrm>
              <a:off x="8366566" y="3094492"/>
              <a:ext cx="1365250" cy="565150"/>
            </a:xfrm>
            <a:custGeom>
              <a:avLst/>
              <a:gdLst>
                <a:gd name="connsiteX0" fmla="*/ 0 w 1365921"/>
                <a:gd name="connsiteY0" fmla="*/ 0 h 566527"/>
                <a:gd name="connsiteX1" fmla="*/ 1365921 w 1365921"/>
                <a:gd name="connsiteY1" fmla="*/ 0 h 566527"/>
                <a:gd name="connsiteX2" fmla="*/ 1364834 w 1365921"/>
                <a:gd name="connsiteY2" fmla="*/ 10784 h 566527"/>
                <a:gd name="connsiteX3" fmla="*/ 682960 w 1365921"/>
                <a:gd name="connsiteY3" fmla="*/ 566527 h 566527"/>
                <a:gd name="connsiteX4" fmla="*/ 1087 w 1365921"/>
                <a:gd name="connsiteY4" fmla="*/ 10784 h 56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921" h="566527">
                  <a:moveTo>
                    <a:pt x="0" y="0"/>
                  </a:moveTo>
                  <a:lnTo>
                    <a:pt x="1365921" y="0"/>
                  </a:lnTo>
                  <a:lnTo>
                    <a:pt x="1364834" y="10784"/>
                  </a:lnTo>
                  <a:cubicBezTo>
                    <a:pt x="1299933" y="327946"/>
                    <a:pt x="1019308" y="566527"/>
                    <a:pt x="682960" y="566527"/>
                  </a:cubicBezTo>
                  <a:cubicBezTo>
                    <a:pt x="346612" y="566527"/>
                    <a:pt x="65987" y="327946"/>
                    <a:pt x="1087" y="10784"/>
                  </a:cubicBezTo>
                  <a:close/>
                </a:path>
              </a:pathLst>
            </a:custGeom>
            <a:solidFill>
              <a:schemeClr val="accent2"/>
            </a:solidFill>
            <a:ln w="12700" cap="flat" cmpd="sng" algn="ctr">
              <a:noFill/>
              <a:prstDash val="solid"/>
              <a:miter lim="800000"/>
            </a:ln>
            <a:effectLst/>
          </p:spPr>
          <p:txBody>
            <a:bodyPr lIns="0" tIns="0" rIns="0" bIns="10800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EFFFF"/>
                </a:solidFill>
                <a:effectLst/>
                <a:uLnTx/>
                <a:uFillTx/>
                <a:latin typeface="Arial Unicode MS" panose="020B0604020202020204" pitchFamily="34" charset="-122"/>
                <a:ea typeface="微软雅黑" panose="020B0503020204020204" charset="-122"/>
                <a:cs typeface="+mn-cs"/>
              </a:endParaRPr>
            </a:p>
          </p:txBody>
        </p:sp>
        <p:sp>
          <p:nvSpPr>
            <p:cNvPr id="49" name="MH_SubTitle_3"/>
            <p:cNvSpPr/>
            <p:nvPr>
              <p:custDataLst>
                <p:tags r:id="rId8"/>
              </p:custDataLst>
            </p:nvPr>
          </p:nvSpPr>
          <p:spPr>
            <a:xfrm>
              <a:off x="8420542" y="2221368"/>
              <a:ext cx="1255713" cy="873125"/>
            </a:xfrm>
            <a:prstGeom prst="rect">
              <a:avLst/>
            </a:prstGeom>
          </p:spPr>
          <p:txBody>
            <a:bodyPr lIns="0" tIns="0" rIns="0" bIns="0" anchor="ctr">
              <a:norm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9DD9">
                      <a:lumMod val="75000"/>
                    </a:srgbClr>
                  </a:solidFill>
                  <a:effectLst/>
                  <a:uLnTx/>
                  <a:uFillTx/>
                  <a:latin typeface="Arial Unicode MS" panose="020B0604020202020204" pitchFamily="34" charset="-122"/>
                  <a:ea typeface="微软雅黑" panose="020B0503020204020204" charset="-122"/>
                </a:rPr>
                <a:t>3</a:t>
              </a:r>
            </a:p>
          </p:txBody>
        </p:sp>
      </p:grpSp>
      <p:sp>
        <p:nvSpPr>
          <p:cNvPr id="51" name="MH_SubTitle_2"/>
          <p:cNvSpPr txBox="1">
            <a:spLocks noChangeArrowheads="1"/>
          </p:cNvSpPr>
          <p:nvPr>
            <p:custDataLst>
              <p:tags r:id="rId4"/>
            </p:custDataLst>
          </p:nvPr>
        </p:nvSpPr>
        <p:spPr bwMode="auto">
          <a:xfrm>
            <a:off x="1742328" y="3858057"/>
            <a:ext cx="2182608" cy="51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130000"/>
              </a:lnSpc>
              <a:defRPr/>
            </a:pPr>
            <a:r>
              <a:rPr lang="zh-CN" altLang="en-US" b="1" dirty="0">
                <a:solidFill>
                  <a:prstClr val="black">
                    <a:lumMod val="65000"/>
                    <a:lumOff val="35000"/>
                  </a:prstClr>
                </a:solidFill>
                <a:latin typeface="微软雅黑" panose="020B0503020204020204" charset="-122"/>
                <a:ea typeface="微软雅黑" panose="020B0503020204020204" charset="-122"/>
              </a:rPr>
              <a:t>单位土地生物生长量和产值较高</a:t>
            </a:r>
          </a:p>
        </p:txBody>
      </p:sp>
      <p:sp>
        <p:nvSpPr>
          <p:cNvPr id="53" name="MH_SubTitle_2"/>
          <p:cNvSpPr txBox="1">
            <a:spLocks noChangeArrowheads="1"/>
          </p:cNvSpPr>
          <p:nvPr>
            <p:custDataLst>
              <p:tags r:id="rId5"/>
            </p:custDataLst>
          </p:nvPr>
        </p:nvSpPr>
        <p:spPr bwMode="auto">
          <a:xfrm>
            <a:off x="4964499" y="3858057"/>
            <a:ext cx="2182608" cy="51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130000"/>
              </a:lnSpc>
              <a:defRPr/>
            </a:pPr>
            <a:r>
              <a:rPr lang="zh-CN" altLang="en-US" b="1" dirty="0">
                <a:solidFill>
                  <a:prstClr val="black">
                    <a:lumMod val="65000"/>
                    <a:lumOff val="35000"/>
                  </a:prstClr>
                </a:solidFill>
                <a:latin typeface="微软雅黑" panose="020B0503020204020204" charset="-122"/>
                <a:ea typeface="微软雅黑" panose="020B0503020204020204" charset="-122"/>
              </a:rPr>
              <a:t>多石质山地，土层薄，破坏后很难恢复</a:t>
            </a:r>
          </a:p>
        </p:txBody>
      </p:sp>
      <p:sp>
        <p:nvSpPr>
          <p:cNvPr id="55" name="MH_SubTitle_2"/>
          <p:cNvSpPr txBox="1">
            <a:spLocks noChangeArrowheads="1"/>
          </p:cNvSpPr>
          <p:nvPr>
            <p:custDataLst>
              <p:tags r:id="rId6"/>
            </p:custDataLst>
          </p:nvPr>
        </p:nvSpPr>
        <p:spPr bwMode="auto">
          <a:xfrm>
            <a:off x="8186670" y="3858057"/>
            <a:ext cx="2182608" cy="51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130000"/>
              </a:lnSpc>
              <a:defRPr/>
            </a:pPr>
            <a:r>
              <a:rPr lang="zh-CN" altLang="en-US" b="1" dirty="0">
                <a:solidFill>
                  <a:prstClr val="black">
                    <a:lumMod val="65000"/>
                    <a:lumOff val="35000"/>
                  </a:prstClr>
                </a:solidFill>
                <a:latin typeface="微软雅黑" panose="020B0503020204020204" charset="-122"/>
                <a:ea typeface="微软雅黑" panose="020B0503020204020204" charset="-122"/>
              </a:rPr>
              <a:t>本区江河下游多为重要的工农业生产基地和经济中心</a:t>
            </a:r>
          </a:p>
        </p:txBody>
      </p:sp>
      <p:sp>
        <p:nvSpPr>
          <p:cNvPr id="149518" name="Text Box 14"/>
          <p:cNvSpPr txBox="1"/>
          <p:nvPr/>
        </p:nvSpPr>
        <p:spPr>
          <a:xfrm>
            <a:off x="720090" y="610235"/>
            <a:ext cx="6586220" cy="460375"/>
          </a:xfrm>
          <a:prstGeom prst="rect">
            <a:avLst/>
          </a:prstGeom>
          <a:noFill/>
          <a:ln w="9525">
            <a:noFill/>
          </a:ln>
        </p:spPr>
        <p:txBody>
          <a:bodyPr wrap="square">
            <a:spAutoFit/>
          </a:bodyPr>
          <a:lstStyle/>
          <a:p>
            <a:pPr algn="ctr">
              <a:spcBef>
                <a:spcPct val="0"/>
              </a:spcBef>
            </a:pPr>
            <a:r>
              <a:rPr lang="zh-CN" altLang="en-US" sz="2400" b="1" dirty="0">
                <a:solidFill>
                  <a:schemeClr val="tx1"/>
                </a:solidFill>
                <a:latin typeface="微软雅黑" panose="020B0503020204020204" charset="-122"/>
                <a:ea typeface="微软雅黑" panose="020B0503020204020204" charset="-122"/>
              </a:rPr>
              <a:t>本区水土流失经济损失比黄土高原大</a:t>
            </a:r>
          </a:p>
        </p:txBody>
      </p:sp>
    </p:spTree>
    <p:extLst>
      <p:ext uri="{BB962C8B-B14F-4D97-AF65-F5344CB8AC3E}">
        <p14:creationId xmlns:p14="http://schemas.microsoft.com/office/powerpoint/2010/main" val="3829733162"/>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750"/>
                                        <p:tgtEl>
                                          <p:spTgt spid="38"/>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750"/>
                                        <p:tgtEl>
                                          <p:spTgt spid="2"/>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heel(1)">
                                      <p:cBhvr>
                                        <p:cTn id="14" dur="750"/>
                                        <p:tgtEl>
                                          <p:spTgt spid="42"/>
                                        </p:tgtEl>
                                      </p:cBhvr>
                                    </p:animEffect>
                                  </p:childTnLst>
                                </p:cTn>
                              </p:par>
                            </p:childTnLst>
                          </p:cTn>
                        </p:par>
                        <p:par>
                          <p:cTn id="15" fill="hold">
                            <p:stCondLst>
                              <p:cond delay="2000"/>
                            </p:stCondLst>
                            <p:childTnLst>
                              <p:par>
                                <p:cTn id="16" presetID="21" presetClass="entr" presetSubtype="1"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heel(1)">
                                      <p:cBhvr>
                                        <p:cTn id="18" dur="750"/>
                                        <p:tgtEl>
                                          <p:spTgt spid="46"/>
                                        </p:tgtEl>
                                      </p:cBhvr>
                                    </p:animEffect>
                                  </p:childTnLst>
                                </p:cTn>
                              </p:par>
                              <p:par>
                                <p:cTn id="19" presetID="2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750"/>
                                        <p:tgtEl>
                                          <p:spTgt spid="3"/>
                                        </p:tgtEl>
                                      </p:cBhvr>
                                    </p:animEffect>
                                  </p:childTnLst>
                                </p:cTn>
                              </p:par>
                              <p:par>
                                <p:cTn id="22" presetID="22" presetClass="entr" presetSubtype="4"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750"/>
                                        <p:tgtEl>
                                          <p:spTgt spid="4"/>
                                        </p:tgtEl>
                                      </p:cBhvr>
                                    </p:animEffect>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750"/>
                                        <p:tgtEl>
                                          <p:spTgt spid="51"/>
                                        </p:tgtEl>
                                      </p:cBhvr>
                                    </p:animEffect>
                                    <p:anim calcmode="lin" valueType="num">
                                      <p:cBhvr>
                                        <p:cTn id="29" dur="750" fill="hold"/>
                                        <p:tgtEl>
                                          <p:spTgt spid="51"/>
                                        </p:tgtEl>
                                        <p:attrNameLst>
                                          <p:attrName>ppt_x</p:attrName>
                                        </p:attrNameLst>
                                      </p:cBhvr>
                                      <p:tavLst>
                                        <p:tav tm="0">
                                          <p:val>
                                            <p:strVal val="#ppt_x"/>
                                          </p:val>
                                        </p:tav>
                                        <p:tav tm="100000">
                                          <p:val>
                                            <p:strVal val="#ppt_x"/>
                                          </p:val>
                                        </p:tav>
                                      </p:tavLst>
                                    </p:anim>
                                    <p:anim calcmode="lin" valueType="num">
                                      <p:cBhvr>
                                        <p:cTn id="30" dur="750" fill="hold"/>
                                        <p:tgtEl>
                                          <p:spTgt spid="51"/>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750"/>
                                        <p:tgtEl>
                                          <p:spTgt spid="53"/>
                                        </p:tgtEl>
                                      </p:cBhvr>
                                    </p:animEffect>
                                    <p:anim calcmode="lin" valueType="num">
                                      <p:cBhvr>
                                        <p:cTn id="35" dur="750" fill="hold"/>
                                        <p:tgtEl>
                                          <p:spTgt spid="53"/>
                                        </p:tgtEl>
                                        <p:attrNameLst>
                                          <p:attrName>ppt_x</p:attrName>
                                        </p:attrNameLst>
                                      </p:cBhvr>
                                      <p:tavLst>
                                        <p:tav tm="0">
                                          <p:val>
                                            <p:strVal val="#ppt_x"/>
                                          </p:val>
                                        </p:tav>
                                        <p:tav tm="100000">
                                          <p:val>
                                            <p:strVal val="#ppt_x"/>
                                          </p:val>
                                        </p:tav>
                                      </p:tavLst>
                                    </p:anim>
                                    <p:anim calcmode="lin" valueType="num">
                                      <p:cBhvr>
                                        <p:cTn id="36" dur="750" fill="hold"/>
                                        <p:tgtEl>
                                          <p:spTgt spid="53"/>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750"/>
                                        <p:tgtEl>
                                          <p:spTgt spid="55"/>
                                        </p:tgtEl>
                                      </p:cBhvr>
                                    </p:animEffect>
                                    <p:anim calcmode="lin" valueType="num">
                                      <p:cBhvr>
                                        <p:cTn id="41" dur="750" fill="hold"/>
                                        <p:tgtEl>
                                          <p:spTgt spid="55"/>
                                        </p:tgtEl>
                                        <p:attrNameLst>
                                          <p:attrName>ppt_x</p:attrName>
                                        </p:attrNameLst>
                                      </p:cBhvr>
                                      <p:tavLst>
                                        <p:tav tm="0">
                                          <p:val>
                                            <p:strVal val="#ppt_x"/>
                                          </p:val>
                                        </p:tav>
                                        <p:tav tm="100000">
                                          <p:val>
                                            <p:strVal val="#ppt_x"/>
                                          </p:val>
                                        </p:tav>
                                      </p:tavLst>
                                    </p:anim>
                                    <p:anim calcmode="lin" valueType="num">
                                      <p:cBhvr>
                                        <p:cTn id="42" dur="7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42" grpId="0" bldLvl="0" animBg="1"/>
      <p:bldP spid="46" grpId="0" bldLvl="0" animBg="1"/>
      <p:bldP spid="51" grpId="0"/>
      <p:bldP spid="53" grpId="0"/>
      <p:bldP spid="5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Text Box 8"/>
          <p:cNvSpPr txBox="1">
            <a:spLocks noChangeArrowheads="1"/>
          </p:cNvSpPr>
          <p:nvPr/>
        </p:nvSpPr>
        <p:spPr bwMode="auto">
          <a:xfrm>
            <a:off x="656151" y="1821118"/>
            <a:ext cx="518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ea typeface="幼圆" panose="02010509060101010101" pitchFamily="49" charset="-122"/>
              </a:rPr>
              <a:t>开发与</a:t>
            </a:r>
            <a:r>
              <a:rPr lang="zh-CN" altLang="en-US" sz="2800" b="1" dirty="0" smtClean="0">
                <a:ea typeface="幼圆" panose="02010509060101010101" pitchFamily="49" charset="-122"/>
              </a:rPr>
              <a:t>治理</a:t>
            </a:r>
            <a:r>
              <a:rPr lang="en-US" altLang="zh-CN" sz="2800" b="1" dirty="0" smtClean="0">
                <a:ea typeface="幼圆" panose="02010509060101010101" pitchFamily="49" charset="-122"/>
              </a:rPr>
              <a:t>:</a:t>
            </a:r>
            <a:r>
              <a:rPr lang="zh-CN" altLang="en-US" sz="2800" b="1" dirty="0" smtClean="0">
                <a:ea typeface="幼圆" panose="02010509060101010101" pitchFamily="49" charset="-122"/>
              </a:rPr>
              <a:t> </a:t>
            </a:r>
            <a:endParaRPr lang="zh-CN" altLang="en-US" sz="2800" b="1" dirty="0">
              <a:ea typeface="幼圆" panose="02010509060101010101" pitchFamily="49" charset="-122"/>
            </a:endParaRPr>
          </a:p>
        </p:txBody>
      </p:sp>
      <p:sp>
        <p:nvSpPr>
          <p:cNvPr id="100359" name="Text Box 9"/>
          <p:cNvSpPr txBox="1">
            <a:spLocks noChangeArrowheads="1"/>
          </p:cNvSpPr>
          <p:nvPr/>
        </p:nvSpPr>
        <p:spPr bwMode="auto">
          <a:xfrm>
            <a:off x="356616" y="3230488"/>
            <a:ext cx="19812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农业资源综合开发</a:t>
            </a:r>
          </a:p>
        </p:txBody>
      </p:sp>
      <p:sp>
        <p:nvSpPr>
          <p:cNvPr id="100360" name="Text Box 10">
            <a:hlinkClick r:id="rId2" action="ppaction://hlinkpres?slideindex=50&amp;slidetitle=幻灯片 50"/>
          </p:cNvPr>
          <p:cNvSpPr txBox="1">
            <a:spLocks noChangeArrowheads="1"/>
          </p:cNvSpPr>
          <p:nvPr/>
        </p:nvSpPr>
        <p:spPr bwMode="auto">
          <a:xfrm>
            <a:off x="2316480" y="3151240"/>
            <a:ext cx="53096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None/>
            </a:pPr>
            <a:r>
              <a:rPr lang="zh-CN" altLang="en-US" sz="2800" b="1" dirty="0"/>
              <a:t>发展</a:t>
            </a:r>
            <a:r>
              <a:rPr lang="zh-CN" altLang="en-US" sz="2800" b="1" dirty="0" smtClean="0"/>
              <a:t>立体农业，多种经营</a:t>
            </a:r>
            <a:endParaRPr lang="zh-CN" altLang="en-US" sz="2800" b="1" dirty="0"/>
          </a:p>
        </p:txBody>
      </p:sp>
      <p:sp>
        <p:nvSpPr>
          <p:cNvPr id="100361" name="Text Box 11">
            <a:hlinkClick r:id="rId3" action="ppaction://hlinkpres?slideindex=51&amp;slidetitle=幻灯片 51"/>
          </p:cNvPr>
          <p:cNvSpPr txBox="1">
            <a:spLocks noChangeArrowheads="1"/>
          </p:cNvSpPr>
          <p:nvPr/>
        </p:nvSpPr>
        <p:spPr bwMode="auto">
          <a:xfrm>
            <a:off x="2737104" y="3775826"/>
            <a:ext cx="499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None/>
            </a:pPr>
            <a:r>
              <a:rPr lang="zh-CN" altLang="en-US" sz="2800" b="1" dirty="0" smtClean="0"/>
              <a:t>调整农业结构，开发优势资源</a:t>
            </a:r>
            <a:endParaRPr lang="zh-CN" altLang="en-US" sz="2800" b="1" dirty="0"/>
          </a:p>
        </p:txBody>
      </p:sp>
      <p:sp>
        <p:nvSpPr>
          <p:cNvPr id="100362" name="AutoShape 12"/>
          <p:cNvSpPr>
            <a:spLocks/>
          </p:cNvSpPr>
          <p:nvPr/>
        </p:nvSpPr>
        <p:spPr bwMode="auto">
          <a:xfrm>
            <a:off x="2490216" y="3306687"/>
            <a:ext cx="228600" cy="838200"/>
          </a:xfrm>
          <a:prstGeom prst="leftBrace">
            <a:avLst>
              <a:gd name="adj1" fmla="val 30522"/>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100363" name="Text Box 13"/>
          <p:cNvSpPr txBox="1">
            <a:spLocks noChangeArrowheads="1"/>
          </p:cNvSpPr>
          <p:nvPr/>
        </p:nvSpPr>
        <p:spPr bwMode="auto">
          <a:xfrm>
            <a:off x="356616" y="4525888"/>
            <a:ext cx="19812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加强   生态建设 </a:t>
            </a:r>
          </a:p>
        </p:txBody>
      </p:sp>
      <p:sp>
        <p:nvSpPr>
          <p:cNvPr id="100364" name="Text Box 14"/>
          <p:cNvSpPr txBox="1">
            <a:spLocks noChangeArrowheads="1"/>
          </p:cNvSpPr>
          <p:nvPr/>
        </p:nvSpPr>
        <p:spPr bwMode="auto">
          <a:xfrm>
            <a:off x="2865120" y="4431400"/>
            <a:ext cx="426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封山育林，保持水土 </a:t>
            </a:r>
          </a:p>
        </p:txBody>
      </p:sp>
      <p:sp>
        <p:nvSpPr>
          <p:cNvPr id="100365" name="Text Box 15"/>
          <p:cNvSpPr txBox="1">
            <a:spLocks noChangeArrowheads="1"/>
          </p:cNvSpPr>
          <p:nvPr/>
        </p:nvSpPr>
        <p:spPr bwMode="auto">
          <a:xfrm>
            <a:off x="2572512" y="5336656"/>
            <a:ext cx="480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dirty="0"/>
              <a:t>解决农民的生活能源问题 </a:t>
            </a:r>
          </a:p>
        </p:txBody>
      </p:sp>
      <p:sp>
        <p:nvSpPr>
          <p:cNvPr id="100366" name="AutoShape 16"/>
          <p:cNvSpPr>
            <a:spLocks/>
          </p:cNvSpPr>
          <p:nvPr/>
        </p:nvSpPr>
        <p:spPr bwMode="auto">
          <a:xfrm>
            <a:off x="2490216" y="4678287"/>
            <a:ext cx="228600" cy="838200"/>
          </a:xfrm>
          <a:prstGeom prst="leftBrace">
            <a:avLst>
              <a:gd name="adj1" fmla="val 30522"/>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100367" name="Text Box 17"/>
          <p:cNvSpPr txBox="1">
            <a:spLocks noChangeArrowheads="1"/>
          </p:cNvSpPr>
          <p:nvPr/>
        </p:nvSpPr>
        <p:spPr bwMode="auto">
          <a:xfrm>
            <a:off x="7498080" y="4611231"/>
            <a:ext cx="338328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0"/>
              </a:spcBef>
              <a:buFontTx/>
              <a:buNone/>
            </a:pPr>
            <a:r>
              <a:rPr lang="zh-CN" altLang="en-US" sz="2800" b="1" dirty="0" smtClean="0"/>
              <a:t>推广</a:t>
            </a:r>
            <a:r>
              <a:rPr lang="zh-CN" altLang="en-US" sz="2800" b="1" dirty="0"/>
              <a:t>生活用煤</a:t>
            </a:r>
            <a:r>
              <a:rPr lang="zh-CN" altLang="en-US" sz="2800" b="1" dirty="0" smtClean="0"/>
              <a:t>；</a:t>
            </a:r>
            <a:endParaRPr lang="en-US" altLang="zh-CN" sz="2800" b="1" dirty="0" smtClean="0"/>
          </a:p>
          <a:p>
            <a:pPr eaLnBrk="1" hangingPunct="1">
              <a:spcBef>
                <a:spcPts val="0"/>
              </a:spcBef>
              <a:buFontTx/>
              <a:buNone/>
            </a:pPr>
            <a:r>
              <a:rPr lang="zh-CN" altLang="en-US" sz="2800" b="1" dirty="0" smtClean="0"/>
              <a:t>推广</a:t>
            </a:r>
            <a:r>
              <a:rPr lang="zh-CN" altLang="en-US" sz="2800" b="1" dirty="0"/>
              <a:t>节能灶</a:t>
            </a:r>
            <a:r>
              <a:rPr lang="zh-CN" altLang="en-US" sz="2800" b="1" dirty="0" smtClean="0"/>
              <a:t>；</a:t>
            </a:r>
            <a:endParaRPr lang="en-US" altLang="zh-CN" sz="2800" b="1" dirty="0" smtClean="0"/>
          </a:p>
          <a:p>
            <a:pPr eaLnBrk="1" hangingPunct="1">
              <a:spcBef>
                <a:spcPts val="0"/>
              </a:spcBef>
              <a:buFontTx/>
              <a:buNone/>
            </a:pPr>
            <a:r>
              <a:rPr lang="zh-CN" altLang="en-US" sz="2800" b="1" dirty="0" smtClean="0"/>
              <a:t>沼气池；</a:t>
            </a:r>
            <a:endParaRPr lang="en-US" altLang="zh-CN" sz="2800" b="1" dirty="0" smtClean="0"/>
          </a:p>
          <a:p>
            <a:pPr eaLnBrk="1" hangingPunct="1">
              <a:spcBef>
                <a:spcPts val="0"/>
              </a:spcBef>
              <a:buFontTx/>
              <a:buNone/>
            </a:pPr>
            <a:r>
              <a:rPr lang="zh-CN" altLang="en-US" sz="2800" b="1" dirty="0" smtClean="0"/>
              <a:t>营造</a:t>
            </a:r>
            <a:r>
              <a:rPr lang="zh-CN" altLang="en-US" sz="2800" b="1" dirty="0"/>
              <a:t>速生薪炭林</a:t>
            </a:r>
            <a:r>
              <a:rPr lang="zh-CN" altLang="en-US" sz="2800" b="1" dirty="0" smtClean="0"/>
              <a:t>，</a:t>
            </a:r>
            <a:endParaRPr lang="en-US" altLang="zh-CN" sz="2800" b="1" dirty="0" smtClean="0"/>
          </a:p>
          <a:p>
            <a:pPr eaLnBrk="1" hangingPunct="1">
              <a:spcBef>
                <a:spcPts val="0"/>
              </a:spcBef>
              <a:buFontTx/>
              <a:buNone/>
            </a:pPr>
            <a:r>
              <a:rPr lang="zh-CN" altLang="en-US" sz="2800" b="1" dirty="0" smtClean="0"/>
              <a:t>发展小水电 </a:t>
            </a:r>
            <a:endParaRPr lang="zh-CN" altLang="en-US" sz="2800" b="1" dirty="0"/>
          </a:p>
        </p:txBody>
      </p:sp>
      <p:sp>
        <p:nvSpPr>
          <p:cNvPr id="20" name="AutoShape 16"/>
          <p:cNvSpPr>
            <a:spLocks/>
          </p:cNvSpPr>
          <p:nvPr/>
        </p:nvSpPr>
        <p:spPr bwMode="auto">
          <a:xfrm>
            <a:off x="7196328" y="4794111"/>
            <a:ext cx="228600" cy="1847088"/>
          </a:xfrm>
          <a:prstGeom prst="leftBrace">
            <a:avLst>
              <a:gd name="adj1" fmla="val 30522"/>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22" name="文本框 4"/>
          <p:cNvSpPr txBox="1"/>
          <p:nvPr/>
        </p:nvSpPr>
        <p:spPr>
          <a:xfrm>
            <a:off x="300789" y="830179"/>
            <a:ext cx="5895474" cy="523220"/>
          </a:xfrm>
          <a:prstGeom prst="rect">
            <a:avLst/>
          </a:prstGeom>
          <a:noFill/>
        </p:spPr>
        <p:txBody>
          <a:bodyPr wrap="square" rtlCol="0">
            <a:spAutoFit/>
          </a:bodyPr>
          <a:lstStyle/>
          <a:p>
            <a:r>
              <a:rPr lang="en-US" altLang="zh-CN" sz="2800" b="1" dirty="0" smtClean="0">
                <a:solidFill>
                  <a:srgbClr val="FF0000"/>
                </a:solidFill>
              </a:rPr>
              <a:t>1.</a:t>
            </a:r>
            <a:r>
              <a:rPr lang="zh-CN" altLang="en-US" sz="2800" b="1" dirty="0" smtClean="0">
                <a:solidFill>
                  <a:srgbClr val="FF0000"/>
                </a:solidFill>
              </a:rPr>
              <a:t>南方低山丘陵水土流失</a:t>
            </a:r>
            <a:r>
              <a:rPr lang="en-US" altLang="zh-CN" sz="2800" b="1" dirty="0" smtClean="0">
                <a:solidFill>
                  <a:srgbClr val="FF0000"/>
                </a:solidFill>
              </a:rPr>
              <a:t>——</a:t>
            </a:r>
            <a:r>
              <a:rPr lang="zh-CN" altLang="en-US" sz="2800" b="1" dirty="0" smtClean="0">
                <a:solidFill>
                  <a:srgbClr val="FF0000"/>
                </a:solidFill>
              </a:rPr>
              <a:t>红漠化</a:t>
            </a:r>
            <a:endParaRPr lang="zh-CN" altLang="en-US" sz="2800" b="1" dirty="0">
              <a:solidFill>
                <a:srgbClr val="FF0000"/>
              </a:solidFill>
            </a:endParaRPr>
          </a:p>
        </p:txBody>
      </p:sp>
    </p:spTree>
    <p:extLst>
      <p:ext uri="{BB962C8B-B14F-4D97-AF65-F5344CB8AC3E}">
        <p14:creationId xmlns:p14="http://schemas.microsoft.com/office/powerpoint/2010/main" val="33593019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a:grpSpLocks/>
          </p:cNvGrpSpPr>
          <p:nvPr/>
        </p:nvGrpSpPr>
        <p:grpSpPr bwMode="auto">
          <a:xfrm>
            <a:off x="1488018" y="4311651"/>
            <a:ext cx="9323916" cy="2546349"/>
            <a:chOff x="0" y="2716"/>
            <a:chExt cx="5874" cy="1604"/>
          </a:xfrm>
        </p:grpSpPr>
        <p:sp>
          <p:nvSpPr>
            <p:cNvPr id="47113" name="Rectangle 9"/>
            <p:cNvSpPr>
              <a:spLocks noChangeArrowheads="1"/>
            </p:cNvSpPr>
            <p:nvPr/>
          </p:nvSpPr>
          <p:spPr bwMode="auto">
            <a:xfrm>
              <a:off x="2598" y="3431"/>
              <a:ext cx="1471" cy="476"/>
            </a:xfrm>
            <a:prstGeom prst="rect">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300"/>
            </a:p>
          </p:txBody>
        </p:sp>
        <p:sp>
          <p:nvSpPr>
            <p:cNvPr id="47114" name="Freeform 10"/>
            <p:cNvSpPr/>
            <p:nvPr/>
          </p:nvSpPr>
          <p:spPr bwMode="auto">
            <a:xfrm>
              <a:off x="0" y="2716"/>
              <a:ext cx="5874" cy="1604"/>
            </a:xfrm>
            <a:custGeom>
              <a:avLst/>
              <a:gdLst>
                <a:gd name="T0" fmla="*/ 0 w 5754"/>
                <a:gd name="T1" fmla="*/ 771 h 1299"/>
                <a:gd name="T2" fmla="*/ 0 w 5754"/>
                <a:gd name="T3" fmla="*/ 1299 h 1299"/>
                <a:gd name="T4" fmla="*/ 5664 w 5754"/>
                <a:gd name="T5" fmla="*/ 1299 h 1299"/>
                <a:gd name="T6" fmla="*/ 5664 w 5754"/>
                <a:gd name="T7" fmla="*/ 627 h 1299"/>
                <a:gd name="T8" fmla="*/ 5376 w 5754"/>
                <a:gd name="T9" fmla="*/ 483 h 1299"/>
                <a:gd name="T10" fmla="*/ 4608 w 5754"/>
                <a:gd name="T11" fmla="*/ 243 h 1299"/>
                <a:gd name="T12" fmla="*/ 3312 w 5754"/>
                <a:gd name="T13" fmla="*/ 723 h 1299"/>
                <a:gd name="T14" fmla="*/ 2112 w 5754"/>
                <a:gd name="T15" fmla="*/ 339 h 1299"/>
                <a:gd name="T16" fmla="*/ 1632 w 5754"/>
                <a:gd name="T17" fmla="*/ 3 h 1299"/>
                <a:gd name="T18" fmla="*/ 576 w 5754"/>
                <a:gd name="T19" fmla="*/ 675 h 1299"/>
                <a:gd name="T20" fmla="*/ 336 w 5754"/>
                <a:gd name="T21" fmla="*/ 819 h 1299"/>
                <a:gd name="T22" fmla="*/ 48 w 5754"/>
                <a:gd name="T23" fmla="*/ 819 h 1299"/>
                <a:gd name="T24" fmla="*/ 0 w 5754"/>
                <a:gd name="T25" fmla="*/ 771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4" h="1299">
                  <a:moveTo>
                    <a:pt x="0" y="771"/>
                  </a:moveTo>
                  <a:lnTo>
                    <a:pt x="0" y="1299"/>
                  </a:lnTo>
                  <a:lnTo>
                    <a:pt x="5664" y="1299"/>
                  </a:lnTo>
                  <a:lnTo>
                    <a:pt x="5664" y="627"/>
                  </a:lnTo>
                  <a:cubicBezTo>
                    <a:pt x="5664" y="627"/>
                    <a:pt x="5754" y="585"/>
                    <a:pt x="5376" y="483"/>
                  </a:cubicBezTo>
                  <a:cubicBezTo>
                    <a:pt x="4998" y="381"/>
                    <a:pt x="4915" y="232"/>
                    <a:pt x="4608" y="243"/>
                  </a:cubicBezTo>
                  <a:cubicBezTo>
                    <a:pt x="4301" y="254"/>
                    <a:pt x="4097" y="725"/>
                    <a:pt x="3312" y="723"/>
                  </a:cubicBezTo>
                  <a:cubicBezTo>
                    <a:pt x="2527" y="721"/>
                    <a:pt x="2392" y="459"/>
                    <a:pt x="2112" y="339"/>
                  </a:cubicBezTo>
                  <a:cubicBezTo>
                    <a:pt x="2112" y="339"/>
                    <a:pt x="1926" y="6"/>
                    <a:pt x="1632" y="3"/>
                  </a:cubicBezTo>
                  <a:cubicBezTo>
                    <a:pt x="1338" y="0"/>
                    <a:pt x="792" y="539"/>
                    <a:pt x="576" y="675"/>
                  </a:cubicBezTo>
                  <a:cubicBezTo>
                    <a:pt x="360" y="811"/>
                    <a:pt x="424" y="795"/>
                    <a:pt x="336" y="819"/>
                  </a:cubicBezTo>
                  <a:cubicBezTo>
                    <a:pt x="248" y="843"/>
                    <a:pt x="104" y="827"/>
                    <a:pt x="48" y="819"/>
                  </a:cubicBezTo>
                  <a:lnTo>
                    <a:pt x="0" y="771"/>
                  </a:lnTo>
                  <a:close/>
                </a:path>
              </a:pathLst>
            </a:custGeom>
            <a:solidFill>
              <a:srgbClr val="99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sp>
          <p:nvSpPr>
            <p:cNvPr id="47125" name="Line 21"/>
            <p:cNvSpPr>
              <a:spLocks noChangeShapeType="1"/>
            </p:cNvSpPr>
            <p:nvPr/>
          </p:nvSpPr>
          <p:spPr bwMode="auto">
            <a:xfrm>
              <a:off x="1383" y="2840"/>
              <a:ext cx="5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sp>
          <p:nvSpPr>
            <p:cNvPr id="47127" name="Line 23"/>
            <p:cNvSpPr>
              <a:spLocks noChangeShapeType="1"/>
            </p:cNvSpPr>
            <p:nvPr/>
          </p:nvSpPr>
          <p:spPr bwMode="auto">
            <a:xfrm>
              <a:off x="1065" y="3113"/>
              <a:ext cx="10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sp>
          <p:nvSpPr>
            <p:cNvPr id="47128" name="Line 24"/>
            <p:cNvSpPr>
              <a:spLocks noChangeShapeType="1"/>
            </p:cNvSpPr>
            <p:nvPr/>
          </p:nvSpPr>
          <p:spPr bwMode="auto">
            <a:xfrm>
              <a:off x="793" y="3385"/>
              <a:ext cx="17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grpSp>
      <p:sp>
        <p:nvSpPr>
          <p:cNvPr id="60423" name="WordArt 26"/>
          <p:cNvSpPr>
            <a:spLocks noChangeArrowheads="1" noChangeShapeType="1" noTextEdit="1"/>
          </p:cNvSpPr>
          <p:nvPr/>
        </p:nvSpPr>
        <p:spPr bwMode="auto">
          <a:xfrm>
            <a:off x="514352" y="357718"/>
            <a:ext cx="3636433" cy="1246716"/>
          </a:xfrm>
          <a:prstGeom prst="rect">
            <a:avLst/>
          </a:prstGeom>
          <a:extLst>
            <a:ext uri="{91240B29-F687-4F45-9708-019B960494DF}">
              <a14:hiddenLine xmlns:a14="http://schemas.microsoft.com/office/drawing/2010/main"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b="1">
                <a:gradFill rotWithShape="1">
                  <a:gsLst>
                    <a:gs pos="0">
                      <a:srgbClr val="FFE701"/>
                    </a:gs>
                    <a:gs pos="100000">
                      <a:srgbClr val="FE3E02"/>
                    </a:gs>
                  </a:gsLst>
                  <a:lin ang="5400000" scaled="1"/>
                </a:gradFill>
                <a:latin typeface="微软雅黑" panose="020B0503020204020204" pitchFamily="34" charset="-122"/>
              </a:rPr>
              <a:t>立体农业  </a:t>
            </a:r>
          </a:p>
        </p:txBody>
      </p:sp>
      <p:sp>
        <p:nvSpPr>
          <p:cNvPr id="60424" name="Text Box 27"/>
          <p:cNvSpPr txBox="1">
            <a:spLocks noChangeArrowheads="1"/>
          </p:cNvSpPr>
          <p:nvPr/>
        </p:nvSpPr>
        <p:spPr bwMode="auto">
          <a:xfrm>
            <a:off x="2448984" y="1521884"/>
            <a:ext cx="8244416"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b="1"/>
              <a:t>为如下作物寻找适宜的地带：</a:t>
            </a:r>
          </a:p>
          <a:p>
            <a:pPr>
              <a:lnSpc>
                <a:spcPct val="120000"/>
              </a:lnSpc>
            </a:pPr>
            <a:r>
              <a:rPr lang="zh-CN" altLang="en-US" sz="2400" b="1"/>
              <a:t>         </a:t>
            </a:r>
            <a:r>
              <a:rPr lang="en-US" altLang="zh-CN" sz="2400" b="1"/>
              <a:t>A </a:t>
            </a:r>
            <a:r>
              <a:rPr lang="zh-CN" altLang="en-US" sz="2400" b="1"/>
              <a:t>用材林（阔叶林 针阔混交林）         </a:t>
            </a:r>
            <a:r>
              <a:rPr lang="en-US" altLang="zh-CN" sz="2400" b="1"/>
              <a:t>B </a:t>
            </a:r>
            <a:r>
              <a:rPr lang="zh-CN" altLang="en-US" sz="2400" b="1"/>
              <a:t>农田               </a:t>
            </a:r>
          </a:p>
          <a:p>
            <a:pPr>
              <a:lnSpc>
                <a:spcPct val="120000"/>
              </a:lnSpc>
            </a:pPr>
            <a:r>
              <a:rPr lang="zh-CN" altLang="en-US" sz="2400" b="1"/>
              <a:t>         </a:t>
            </a:r>
            <a:r>
              <a:rPr lang="en-US" altLang="zh-CN" sz="2400" b="1"/>
              <a:t>C </a:t>
            </a:r>
            <a:r>
              <a:rPr lang="zh-CN" altLang="en-US" sz="2400" b="1"/>
              <a:t>经济用林和毛竹（幼林地可间种人工牧草）</a:t>
            </a:r>
          </a:p>
          <a:p>
            <a:pPr>
              <a:lnSpc>
                <a:spcPct val="120000"/>
              </a:lnSpc>
            </a:pPr>
            <a:r>
              <a:rPr lang="zh-CN" altLang="en-US" sz="2400" b="1"/>
              <a:t>         </a:t>
            </a:r>
            <a:r>
              <a:rPr lang="en-US" altLang="zh-CN" sz="2400" b="1"/>
              <a:t>D </a:t>
            </a:r>
            <a:r>
              <a:rPr lang="zh-CN" altLang="en-US" sz="2400" b="1"/>
              <a:t>果园或人工草地</a:t>
            </a:r>
          </a:p>
        </p:txBody>
      </p:sp>
      <p:sp>
        <p:nvSpPr>
          <p:cNvPr id="47132" name="Rectangle 28"/>
          <p:cNvSpPr>
            <a:spLocks noChangeArrowheads="1"/>
          </p:cNvSpPr>
          <p:nvPr/>
        </p:nvSpPr>
        <p:spPr bwMode="auto">
          <a:xfrm>
            <a:off x="6455834" y="5374218"/>
            <a:ext cx="7937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dirty="0"/>
              <a:t>鱼塘</a:t>
            </a:r>
          </a:p>
        </p:txBody>
      </p:sp>
      <p:sp>
        <p:nvSpPr>
          <p:cNvPr id="47134" name="Rectangle 30"/>
          <p:cNvSpPr>
            <a:spLocks noChangeArrowheads="1"/>
          </p:cNvSpPr>
          <p:nvPr/>
        </p:nvSpPr>
        <p:spPr bwMode="auto">
          <a:xfrm>
            <a:off x="4656667" y="5374217"/>
            <a:ext cx="935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t>农田</a:t>
            </a:r>
          </a:p>
        </p:txBody>
      </p:sp>
      <p:grpSp>
        <p:nvGrpSpPr>
          <p:cNvPr id="3" name="Group 34"/>
          <p:cNvGrpSpPr>
            <a:grpSpLocks/>
          </p:cNvGrpSpPr>
          <p:nvPr/>
        </p:nvGrpSpPr>
        <p:grpSpPr bwMode="auto">
          <a:xfrm>
            <a:off x="3575052" y="4582586"/>
            <a:ext cx="5149849" cy="708552"/>
            <a:chOff x="1292" y="2886"/>
            <a:chExt cx="3244" cy="447"/>
          </a:xfrm>
        </p:grpSpPr>
        <p:sp>
          <p:nvSpPr>
            <p:cNvPr id="47133" name="Text Box 29"/>
            <p:cNvSpPr txBox="1">
              <a:spLocks noChangeArrowheads="1"/>
            </p:cNvSpPr>
            <p:nvPr/>
          </p:nvSpPr>
          <p:spPr bwMode="auto">
            <a:xfrm>
              <a:off x="1292" y="3158"/>
              <a:ext cx="1225"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lang="zh-CN" altLang="en-US" b="1"/>
                <a:t>果园或人工草地</a:t>
              </a:r>
            </a:p>
          </p:txBody>
        </p:sp>
        <p:sp>
          <p:nvSpPr>
            <p:cNvPr id="47135" name="Text Box 31"/>
            <p:cNvSpPr txBox="1">
              <a:spLocks noChangeArrowheads="1"/>
            </p:cNvSpPr>
            <p:nvPr/>
          </p:nvSpPr>
          <p:spPr bwMode="auto">
            <a:xfrm>
              <a:off x="1292" y="2886"/>
              <a:ext cx="3244"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lang="zh-CN" altLang="en-US" b="1"/>
                <a:t>经济用林和毛竹（幼林地可间种人工牧草）</a:t>
              </a:r>
            </a:p>
          </p:txBody>
        </p:sp>
      </p:grpSp>
      <p:sp>
        <p:nvSpPr>
          <p:cNvPr id="47136" name="Text Box 32"/>
          <p:cNvSpPr txBox="1">
            <a:spLocks noChangeArrowheads="1"/>
          </p:cNvSpPr>
          <p:nvPr/>
        </p:nvSpPr>
        <p:spPr bwMode="auto">
          <a:xfrm>
            <a:off x="4440767" y="4150785"/>
            <a:ext cx="42629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lang="en-US" altLang="zh-CN" b="1"/>
              <a:t> </a:t>
            </a:r>
            <a:r>
              <a:rPr lang="zh-CN" altLang="en-US" b="1"/>
              <a:t>用材林（阔叶林或针阔混交林）</a:t>
            </a:r>
          </a:p>
        </p:txBody>
      </p:sp>
      <p:sp>
        <p:nvSpPr>
          <p:cNvPr id="19" name="Text Box 4"/>
          <p:cNvSpPr txBox="1">
            <a:spLocks noChangeArrowheads="1"/>
          </p:cNvSpPr>
          <p:nvPr/>
        </p:nvSpPr>
        <p:spPr bwMode="auto">
          <a:xfrm>
            <a:off x="4366685" y="404284"/>
            <a:ext cx="6049433" cy="717119"/>
          </a:xfrm>
          <a:prstGeom prst="rect">
            <a:avLst/>
          </a:prstGeom>
          <a:solidFill>
            <a:srgbClr val="FFCCCC"/>
          </a:solidFill>
          <a:ln w="9525">
            <a:solidFill>
              <a:srgbClr val="FF3300"/>
            </a:solidFill>
            <a:miter lim="800000"/>
            <a:headEnd/>
            <a:tailEnd/>
          </a:ln>
        </p:spPr>
        <p:txBody>
          <a:bodyPr>
            <a:spAutoFit/>
          </a:bodyPr>
          <a:lstStyle/>
          <a:p>
            <a:pPr>
              <a:lnSpc>
                <a:spcPct val="145000"/>
              </a:lnSpc>
              <a:spcBef>
                <a:spcPct val="50000"/>
              </a:spcBef>
            </a:pPr>
            <a:r>
              <a:rPr lang="en-US" altLang="zh-CN" sz="2800" b="1"/>
              <a:t>“</a:t>
            </a:r>
            <a:r>
              <a:rPr lang="zh-CN" altLang="en-US" sz="2800" b="1"/>
              <a:t>丘上林草丘间塘，缓坡沟谷果鱼粮”</a:t>
            </a:r>
          </a:p>
        </p:txBody>
      </p:sp>
    </p:spTree>
    <p:extLst>
      <p:ext uri="{BB962C8B-B14F-4D97-AF65-F5344CB8AC3E}">
        <p14:creationId xmlns:p14="http://schemas.microsoft.com/office/powerpoint/2010/main" val="926912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34"/>
                                        </p:tgtEl>
                                        <p:attrNameLst>
                                          <p:attrName>style.visibility</p:attrName>
                                        </p:attrNameLst>
                                      </p:cBhvr>
                                      <p:to>
                                        <p:strVal val="visible"/>
                                      </p:to>
                                    </p:set>
                                    <p:animEffect transition="in" filter="dissolve">
                                      <p:cBhvr>
                                        <p:cTn id="7" dur="500"/>
                                        <p:tgtEl>
                                          <p:spTgt spid="471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136"/>
                                        </p:tgtEl>
                                        <p:attrNameLst>
                                          <p:attrName>style.visibility</p:attrName>
                                        </p:attrNameLst>
                                      </p:cBhvr>
                                      <p:to>
                                        <p:strVal val="visible"/>
                                      </p:to>
                                    </p:set>
                                    <p:animEffect transition="in" filter="dissolve">
                                      <p:cBhvr>
                                        <p:cTn id="12" dur="500"/>
                                        <p:tgtEl>
                                          <p:spTgt spid="471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34" grpId="0"/>
      <p:bldP spid="47136" grpId="0"/>
      <p:bldP spid="1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 Box 4"/>
          <p:cNvSpPr txBox="1">
            <a:spLocks noChangeArrowheads="1"/>
          </p:cNvSpPr>
          <p:nvPr/>
        </p:nvSpPr>
        <p:spPr bwMode="auto">
          <a:xfrm>
            <a:off x="4366685" y="404284"/>
            <a:ext cx="6049433" cy="717119"/>
          </a:xfrm>
          <a:prstGeom prst="rect">
            <a:avLst/>
          </a:prstGeom>
          <a:solidFill>
            <a:srgbClr val="FFCCCC"/>
          </a:solidFill>
          <a:ln w="9525">
            <a:solidFill>
              <a:srgbClr val="FF3300"/>
            </a:solidFill>
            <a:miter lim="800000"/>
            <a:headEnd/>
            <a:tailEnd/>
          </a:ln>
        </p:spPr>
        <p:txBody>
          <a:bodyPr>
            <a:spAutoFit/>
          </a:bodyPr>
          <a:lstStyle/>
          <a:p>
            <a:pPr>
              <a:lnSpc>
                <a:spcPct val="145000"/>
              </a:lnSpc>
              <a:spcBef>
                <a:spcPct val="50000"/>
              </a:spcBef>
            </a:pPr>
            <a:r>
              <a:rPr lang="en-US" altLang="zh-CN" sz="2800" b="1"/>
              <a:t>“</a:t>
            </a:r>
            <a:r>
              <a:rPr lang="zh-CN" altLang="en-US" sz="2800" b="1"/>
              <a:t>丘上林草丘间塘，缓坡沟谷果鱼粮”</a:t>
            </a:r>
          </a:p>
        </p:txBody>
      </p:sp>
      <p:grpSp>
        <p:nvGrpSpPr>
          <p:cNvPr id="2" name="Group 33"/>
          <p:cNvGrpSpPr>
            <a:grpSpLocks/>
          </p:cNvGrpSpPr>
          <p:nvPr/>
        </p:nvGrpSpPr>
        <p:grpSpPr bwMode="auto">
          <a:xfrm>
            <a:off x="1524001" y="4311651"/>
            <a:ext cx="9326033" cy="2546349"/>
            <a:chOff x="0" y="2716"/>
            <a:chExt cx="5874" cy="1604"/>
          </a:xfrm>
        </p:grpSpPr>
        <p:sp>
          <p:nvSpPr>
            <p:cNvPr id="47113" name="Rectangle 9"/>
            <p:cNvSpPr>
              <a:spLocks noChangeArrowheads="1"/>
            </p:cNvSpPr>
            <p:nvPr/>
          </p:nvSpPr>
          <p:spPr bwMode="auto">
            <a:xfrm>
              <a:off x="2597" y="3431"/>
              <a:ext cx="1471" cy="476"/>
            </a:xfrm>
            <a:prstGeom prst="rect">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300"/>
            </a:p>
          </p:txBody>
        </p:sp>
        <p:sp>
          <p:nvSpPr>
            <p:cNvPr id="47114" name="Freeform 10"/>
            <p:cNvSpPr/>
            <p:nvPr/>
          </p:nvSpPr>
          <p:spPr bwMode="auto">
            <a:xfrm>
              <a:off x="0" y="2716"/>
              <a:ext cx="5874" cy="1604"/>
            </a:xfrm>
            <a:custGeom>
              <a:avLst/>
              <a:gdLst>
                <a:gd name="T0" fmla="*/ 0 w 5754"/>
                <a:gd name="T1" fmla="*/ 771 h 1299"/>
                <a:gd name="T2" fmla="*/ 0 w 5754"/>
                <a:gd name="T3" fmla="*/ 1299 h 1299"/>
                <a:gd name="T4" fmla="*/ 5664 w 5754"/>
                <a:gd name="T5" fmla="*/ 1299 h 1299"/>
                <a:gd name="T6" fmla="*/ 5664 w 5754"/>
                <a:gd name="T7" fmla="*/ 627 h 1299"/>
                <a:gd name="T8" fmla="*/ 5376 w 5754"/>
                <a:gd name="T9" fmla="*/ 483 h 1299"/>
                <a:gd name="T10" fmla="*/ 4608 w 5754"/>
                <a:gd name="T11" fmla="*/ 243 h 1299"/>
                <a:gd name="T12" fmla="*/ 3312 w 5754"/>
                <a:gd name="T13" fmla="*/ 723 h 1299"/>
                <a:gd name="T14" fmla="*/ 2112 w 5754"/>
                <a:gd name="T15" fmla="*/ 339 h 1299"/>
                <a:gd name="T16" fmla="*/ 1632 w 5754"/>
                <a:gd name="T17" fmla="*/ 3 h 1299"/>
                <a:gd name="T18" fmla="*/ 576 w 5754"/>
                <a:gd name="T19" fmla="*/ 675 h 1299"/>
                <a:gd name="T20" fmla="*/ 336 w 5754"/>
                <a:gd name="T21" fmla="*/ 819 h 1299"/>
                <a:gd name="T22" fmla="*/ 48 w 5754"/>
                <a:gd name="T23" fmla="*/ 819 h 1299"/>
                <a:gd name="T24" fmla="*/ 0 w 5754"/>
                <a:gd name="T25" fmla="*/ 771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4" h="1299">
                  <a:moveTo>
                    <a:pt x="0" y="771"/>
                  </a:moveTo>
                  <a:lnTo>
                    <a:pt x="0" y="1299"/>
                  </a:lnTo>
                  <a:lnTo>
                    <a:pt x="5664" y="1299"/>
                  </a:lnTo>
                  <a:lnTo>
                    <a:pt x="5664" y="627"/>
                  </a:lnTo>
                  <a:cubicBezTo>
                    <a:pt x="5664" y="627"/>
                    <a:pt x="5754" y="585"/>
                    <a:pt x="5376" y="483"/>
                  </a:cubicBezTo>
                  <a:cubicBezTo>
                    <a:pt x="4998" y="381"/>
                    <a:pt x="4915" y="232"/>
                    <a:pt x="4608" y="243"/>
                  </a:cubicBezTo>
                  <a:cubicBezTo>
                    <a:pt x="4301" y="254"/>
                    <a:pt x="4097" y="725"/>
                    <a:pt x="3312" y="723"/>
                  </a:cubicBezTo>
                  <a:cubicBezTo>
                    <a:pt x="2527" y="721"/>
                    <a:pt x="2392" y="459"/>
                    <a:pt x="2112" y="339"/>
                  </a:cubicBezTo>
                  <a:cubicBezTo>
                    <a:pt x="2112" y="339"/>
                    <a:pt x="1926" y="6"/>
                    <a:pt x="1632" y="3"/>
                  </a:cubicBezTo>
                  <a:cubicBezTo>
                    <a:pt x="1338" y="0"/>
                    <a:pt x="792" y="539"/>
                    <a:pt x="576" y="675"/>
                  </a:cubicBezTo>
                  <a:cubicBezTo>
                    <a:pt x="360" y="811"/>
                    <a:pt x="424" y="795"/>
                    <a:pt x="336" y="819"/>
                  </a:cubicBezTo>
                  <a:cubicBezTo>
                    <a:pt x="248" y="843"/>
                    <a:pt x="104" y="827"/>
                    <a:pt x="48" y="819"/>
                  </a:cubicBezTo>
                  <a:lnTo>
                    <a:pt x="0" y="771"/>
                  </a:lnTo>
                  <a:close/>
                </a:path>
              </a:pathLst>
            </a:custGeom>
            <a:solidFill>
              <a:srgbClr val="99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sp>
          <p:nvSpPr>
            <p:cNvPr id="47125" name="Line 21"/>
            <p:cNvSpPr>
              <a:spLocks noChangeShapeType="1"/>
            </p:cNvSpPr>
            <p:nvPr/>
          </p:nvSpPr>
          <p:spPr bwMode="auto">
            <a:xfrm>
              <a:off x="1383" y="2840"/>
              <a:ext cx="5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sp>
          <p:nvSpPr>
            <p:cNvPr id="47127" name="Line 23"/>
            <p:cNvSpPr>
              <a:spLocks noChangeShapeType="1"/>
            </p:cNvSpPr>
            <p:nvPr/>
          </p:nvSpPr>
          <p:spPr bwMode="auto">
            <a:xfrm>
              <a:off x="1067" y="3113"/>
              <a:ext cx="10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sp>
          <p:nvSpPr>
            <p:cNvPr id="47128" name="Line 24"/>
            <p:cNvSpPr>
              <a:spLocks noChangeShapeType="1"/>
            </p:cNvSpPr>
            <p:nvPr/>
          </p:nvSpPr>
          <p:spPr bwMode="auto">
            <a:xfrm>
              <a:off x="793" y="3385"/>
              <a:ext cx="17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grpSp>
      <p:sp>
        <p:nvSpPr>
          <p:cNvPr id="61448" name="WordArt 26"/>
          <p:cNvSpPr>
            <a:spLocks noChangeArrowheads="1" noChangeShapeType="1" noTextEdit="1"/>
          </p:cNvSpPr>
          <p:nvPr/>
        </p:nvSpPr>
        <p:spPr bwMode="auto">
          <a:xfrm>
            <a:off x="512233" y="436034"/>
            <a:ext cx="3352800" cy="1007533"/>
          </a:xfrm>
          <a:prstGeom prst="rect">
            <a:avLst/>
          </a:prstGeom>
          <a:extLst>
            <a:ext uri="{91240B29-F687-4F45-9708-019B960494DF}">
              <a14:hiddenLine xmlns:a14="http://schemas.microsoft.com/office/drawing/2010/main"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b="1">
                <a:gradFill rotWithShape="1">
                  <a:gsLst>
                    <a:gs pos="0">
                      <a:srgbClr val="FFE701"/>
                    </a:gs>
                    <a:gs pos="100000">
                      <a:srgbClr val="FE3E02"/>
                    </a:gs>
                  </a:gsLst>
                  <a:lin ang="5400000" scaled="1"/>
                </a:gradFill>
                <a:latin typeface="微软雅黑" panose="020B0503020204020204" pitchFamily="34" charset="-122"/>
              </a:rPr>
              <a:t>立体农业  </a:t>
            </a:r>
          </a:p>
        </p:txBody>
      </p:sp>
      <p:sp>
        <p:nvSpPr>
          <p:cNvPr id="61449" name="Text Box 27"/>
          <p:cNvSpPr txBox="1">
            <a:spLocks noChangeArrowheads="1"/>
          </p:cNvSpPr>
          <p:nvPr/>
        </p:nvSpPr>
        <p:spPr bwMode="auto">
          <a:xfrm>
            <a:off x="1540625" y="1620791"/>
            <a:ext cx="984781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667" b="1" dirty="0"/>
              <a:t>林的环境效益是</a:t>
            </a:r>
            <a:r>
              <a:rPr lang="en-US" altLang="zh-CN" sz="2667" b="1" dirty="0"/>
              <a:t>____________________________________ </a:t>
            </a:r>
            <a:r>
              <a:rPr lang="zh-CN" altLang="en-US" sz="2800" b="1" dirty="0"/>
              <a:t>。</a:t>
            </a:r>
          </a:p>
        </p:txBody>
      </p:sp>
      <p:sp>
        <p:nvSpPr>
          <p:cNvPr id="47132" name="Rectangle 28"/>
          <p:cNvSpPr>
            <a:spLocks noChangeArrowheads="1"/>
          </p:cNvSpPr>
          <p:nvPr/>
        </p:nvSpPr>
        <p:spPr bwMode="auto">
          <a:xfrm>
            <a:off x="6455834" y="5374218"/>
            <a:ext cx="7937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t>鱼塘</a:t>
            </a:r>
          </a:p>
        </p:txBody>
      </p:sp>
      <p:sp>
        <p:nvSpPr>
          <p:cNvPr id="47134" name="Rectangle 30"/>
          <p:cNvSpPr>
            <a:spLocks noChangeArrowheads="1"/>
          </p:cNvSpPr>
          <p:nvPr/>
        </p:nvSpPr>
        <p:spPr bwMode="auto">
          <a:xfrm>
            <a:off x="4656667" y="5374217"/>
            <a:ext cx="935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t>农田</a:t>
            </a:r>
          </a:p>
        </p:txBody>
      </p:sp>
      <p:grpSp>
        <p:nvGrpSpPr>
          <p:cNvPr id="3" name="Group 34"/>
          <p:cNvGrpSpPr>
            <a:grpSpLocks/>
          </p:cNvGrpSpPr>
          <p:nvPr/>
        </p:nvGrpSpPr>
        <p:grpSpPr bwMode="auto">
          <a:xfrm>
            <a:off x="3575052" y="4582586"/>
            <a:ext cx="5149849" cy="708552"/>
            <a:chOff x="1292" y="2886"/>
            <a:chExt cx="3244" cy="447"/>
          </a:xfrm>
        </p:grpSpPr>
        <p:sp>
          <p:nvSpPr>
            <p:cNvPr id="47133" name="Text Box 29"/>
            <p:cNvSpPr txBox="1">
              <a:spLocks noChangeArrowheads="1"/>
            </p:cNvSpPr>
            <p:nvPr/>
          </p:nvSpPr>
          <p:spPr bwMode="auto">
            <a:xfrm>
              <a:off x="1292" y="3158"/>
              <a:ext cx="1225"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lang="zh-CN" altLang="en-US" b="1"/>
                <a:t>果园或人工草地</a:t>
              </a:r>
            </a:p>
          </p:txBody>
        </p:sp>
        <p:sp>
          <p:nvSpPr>
            <p:cNvPr id="47135" name="Text Box 31"/>
            <p:cNvSpPr txBox="1">
              <a:spLocks noChangeArrowheads="1"/>
            </p:cNvSpPr>
            <p:nvPr/>
          </p:nvSpPr>
          <p:spPr bwMode="auto">
            <a:xfrm>
              <a:off x="1292" y="2886"/>
              <a:ext cx="3244"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lang="zh-CN" altLang="en-US" b="1"/>
                <a:t>经济用林和毛竹（幼林地可间种人工牧草）</a:t>
              </a:r>
            </a:p>
          </p:txBody>
        </p:sp>
      </p:grpSp>
      <p:sp>
        <p:nvSpPr>
          <p:cNvPr id="47136" name="Text Box 32"/>
          <p:cNvSpPr txBox="1">
            <a:spLocks noChangeArrowheads="1"/>
          </p:cNvSpPr>
          <p:nvPr/>
        </p:nvSpPr>
        <p:spPr bwMode="auto">
          <a:xfrm>
            <a:off x="4440767" y="4150785"/>
            <a:ext cx="42629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lang="en-US" altLang="zh-CN" b="1"/>
              <a:t> </a:t>
            </a:r>
            <a:r>
              <a:rPr lang="zh-CN" altLang="en-US" b="1"/>
              <a:t>用材林（阔叶林或针阔混交林）</a:t>
            </a:r>
          </a:p>
        </p:txBody>
      </p:sp>
      <p:sp>
        <p:nvSpPr>
          <p:cNvPr id="19" name="Text Box 27"/>
          <p:cNvSpPr txBox="1">
            <a:spLocks noChangeArrowheads="1"/>
          </p:cNvSpPr>
          <p:nvPr/>
        </p:nvSpPr>
        <p:spPr bwMode="auto">
          <a:xfrm>
            <a:off x="4080934" y="1587500"/>
            <a:ext cx="8244417" cy="5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667" b="1">
                <a:solidFill>
                  <a:srgbClr val="FF0000"/>
                </a:solidFill>
              </a:rPr>
              <a:t>保持水土，涵养水源，改善生态</a:t>
            </a:r>
          </a:p>
        </p:txBody>
      </p:sp>
      <p:sp>
        <p:nvSpPr>
          <p:cNvPr id="61457" name="Text Box 27"/>
          <p:cNvSpPr txBox="1">
            <a:spLocks noChangeArrowheads="1"/>
          </p:cNvSpPr>
          <p:nvPr/>
        </p:nvSpPr>
        <p:spPr bwMode="auto">
          <a:xfrm>
            <a:off x="1823260" y="2269723"/>
            <a:ext cx="8244417" cy="5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667" b="1" dirty="0"/>
              <a:t>鱼塘除水产养殖外，还发挥什么作用呢</a:t>
            </a:r>
            <a:r>
              <a:rPr lang="en-US" altLang="zh-CN" sz="2667" b="1" dirty="0"/>
              <a:t>?</a:t>
            </a:r>
            <a:endParaRPr lang="zh-CN" altLang="en-US" sz="2667" b="1" dirty="0"/>
          </a:p>
        </p:txBody>
      </p:sp>
      <p:sp>
        <p:nvSpPr>
          <p:cNvPr id="21" name="Text Box 27"/>
          <p:cNvSpPr txBox="1">
            <a:spLocks noChangeArrowheads="1"/>
          </p:cNvSpPr>
          <p:nvPr/>
        </p:nvSpPr>
        <p:spPr bwMode="auto">
          <a:xfrm>
            <a:off x="1582267" y="2972455"/>
            <a:ext cx="10354733" cy="5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667" b="1" dirty="0">
                <a:solidFill>
                  <a:srgbClr val="FF0000"/>
                </a:solidFill>
              </a:rPr>
              <a:t>蓄水和泥沙，雨季使农田免受涝灾；旱季提供水源； 塘泥培肥；</a:t>
            </a:r>
          </a:p>
        </p:txBody>
      </p:sp>
    </p:spTree>
    <p:extLst>
      <p:ext uri="{BB962C8B-B14F-4D97-AF65-F5344CB8AC3E}">
        <p14:creationId xmlns:p14="http://schemas.microsoft.com/office/powerpoint/2010/main" val="312021793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Text Box 4"/>
          <p:cNvSpPr txBox="1">
            <a:spLocks noChangeArrowheads="1"/>
          </p:cNvSpPr>
          <p:nvPr/>
        </p:nvSpPr>
        <p:spPr bwMode="auto">
          <a:xfrm>
            <a:off x="4366685" y="404284"/>
            <a:ext cx="6049433" cy="717119"/>
          </a:xfrm>
          <a:prstGeom prst="rect">
            <a:avLst/>
          </a:prstGeom>
          <a:solidFill>
            <a:srgbClr val="FFCCCC"/>
          </a:solidFill>
          <a:ln w="9525">
            <a:solidFill>
              <a:srgbClr val="FF3300"/>
            </a:solidFill>
            <a:miter lim="800000"/>
            <a:headEnd/>
            <a:tailEnd/>
          </a:ln>
        </p:spPr>
        <p:txBody>
          <a:bodyPr>
            <a:spAutoFit/>
          </a:bodyPr>
          <a:lstStyle/>
          <a:p>
            <a:pPr>
              <a:lnSpc>
                <a:spcPct val="145000"/>
              </a:lnSpc>
              <a:spcBef>
                <a:spcPct val="50000"/>
              </a:spcBef>
            </a:pPr>
            <a:r>
              <a:rPr lang="en-US" altLang="zh-CN" sz="2800" b="1"/>
              <a:t>“</a:t>
            </a:r>
            <a:r>
              <a:rPr lang="zh-CN" altLang="en-US" sz="2800" b="1"/>
              <a:t>丘上林草丘间塘，缓坡沟谷果鱼粮”</a:t>
            </a:r>
          </a:p>
        </p:txBody>
      </p:sp>
      <p:grpSp>
        <p:nvGrpSpPr>
          <p:cNvPr id="2" name="Group 33"/>
          <p:cNvGrpSpPr>
            <a:grpSpLocks/>
          </p:cNvGrpSpPr>
          <p:nvPr/>
        </p:nvGrpSpPr>
        <p:grpSpPr bwMode="auto">
          <a:xfrm>
            <a:off x="1524001" y="4311651"/>
            <a:ext cx="9326033" cy="2546349"/>
            <a:chOff x="0" y="2716"/>
            <a:chExt cx="5874" cy="1604"/>
          </a:xfrm>
        </p:grpSpPr>
        <p:sp>
          <p:nvSpPr>
            <p:cNvPr id="47113" name="Rectangle 9"/>
            <p:cNvSpPr>
              <a:spLocks noChangeArrowheads="1"/>
            </p:cNvSpPr>
            <p:nvPr/>
          </p:nvSpPr>
          <p:spPr bwMode="auto">
            <a:xfrm>
              <a:off x="2597" y="3431"/>
              <a:ext cx="1471" cy="476"/>
            </a:xfrm>
            <a:prstGeom prst="rect">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300"/>
            </a:p>
          </p:txBody>
        </p:sp>
        <p:sp>
          <p:nvSpPr>
            <p:cNvPr id="47114" name="Freeform 10"/>
            <p:cNvSpPr/>
            <p:nvPr/>
          </p:nvSpPr>
          <p:spPr bwMode="auto">
            <a:xfrm>
              <a:off x="0" y="2716"/>
              <a:ext cx="5874" cy="1604"/>
            </a:xfrm>
            <a:custGeom>
              <a:avLst/>
              <a:gdLst>
                <a:gd name="T0" fmla="*/ 0 w 5754"/>
                <a:gd name="T1" fmla="*/ 771 h 1299"/>
                <a:gd name="T2" fmla="*/ 0 w 5754"/>
                <a:gd name="T3" fmla="*/ 1299 h 1299"/>
                <a:gd name="T4" fmla="*/ 5664 w 5754"/>
                <a:gd name="T5" fmla="*/ 1299 h 1299"/>
                <a:gd name="T6" fmla="*/ 5664 w 5754"/>
                <a:gd name="T7" fmla="*/ 627 h 1299"/>
                <a:gd name="T8" fmla="*/ 5376 w 5754"/>
                <a:gd name="T9" fmla="*/ 483 h 1299"/>
                <a:gd name="T10" fmla="*/ 4608 w 5754"/>
                <a:gd name="T11" fmla="*/ 243 h 1299"/>
                <a:gd name="T12" fmla="*/ 3312 w 5754"/>
                <a:gd name="T13" fmla="*/ 723 h 1299"/>
                <a:gd name="T14" fmla="*/ 2112 w 5754"/>
                <a:gd name="T15" fmla="*/ 339 h 1299"/>
                <a:gd name="T16" fmla="*/ 1632 w 5754"/>
                <a:gd name="T17" fmla="*/ 3 h 1299"/>
                <a:gd name="T18" fmla="*/ 576 w 5754"/>
                <a:gd name="T19" fmla="*/ 675 h 1299"/>
                <a:gd name="T20" fmla="*/ 336 w 5754"/>
                <a:gd name="T21" fmla="*/ 819 h 1299"/>
                <a:gd name="T22" fmla="*/ 48 w 5754"/>
                <a:gd name="T23" fmla="*/ 819 h 1299"/>
                <a:gd name="T24" fmla="*/ 0 w 5754"/>
                <a:gd name="T25" fmla="*/ 771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4" h="1299">
                  <a:moveTo>
                    <a:pt x="0" y="771"/>
                  </a:moveTo>
                  <a:lnTo>
                    <a:pt x="0" y="1299"/>
                  </a:lnTo>
                  <a:lnTo>
                    <a:pt x="5664" y="1299"/>
                  </a:lnTo>
                  <a:lnTo>
                    <a:pt x="5664" y="627"/>
                  </a:lnTo>
                  <a:cubicBezTo>
                    <a:pt x="5664" y="627"/>
                    <a:pt x="5754" y="585"/>
                    <a:pt x="5376" y="483"/>
                  </a:cubicBezTo>
                  <a:cubicBezTo>
                    <a:pt x="4998" y="381"/>
                    <a:pt x="4915" y="232"/>
                    <a:pt x="4608" y="243"/>
                  </a:cubicBezTo>
                  <a:cubicBezTo>
                    <a:pt x="4301" y="254"/>
                    <a:pt x="4097" y="725"/>
                    <a:pt x="3312" y="723"/>
                  </a:cubicBezTo>
                  <a:cubicBezTo>
                    <a:pt x="2527" y="721"/>
                    <a:pt x="2392" y="459"/>
                    <a:pt x="2112" y="339"/>
                  </a:cubicBezTo>
                  <a:cubicBezTo>
                    <a:pt x="2112" y="339"/>
                    <a:pt x="1926" y="6"/>
                    <a:pt x="1632" y="3"/>
                  </a:cubicBezTo>
                  <a:cubicBezTo>
                    <a:pt x="1338" y="0"/>
                    <a:pt x="792" y="539"/>
                    <a:pt x="576" y="675"/>
                  </a:cubicBezTo>
                  <a:cubicBezTo>
                    <a:pt x="360" y="811"/>
                    <a:pt x="424" y="795"/>
                    <a:pt x="336" y="819"/>
                  </a:cubicBezTo>
                  <a:cubicBezTo>
                    <a:pt x="248" y="843"/>
                    <a:pt x="104" y="827"/>
                    <a:pt x="48" y="819"/>
                  </a:cubicBezTo>
                  <a:lnTo>
                    <a:pt x="0" y="771"/>
                  </a:lnTo>
                  <a:close/>
                </a:path>
              </a:pathLst>
            </a:custGeom>
            <a:solidFill>
              <a:srgbClr val="99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sp>
          <p:nvSpPr>
            <p:cNvPr id="47125" name="Line 21"/>
            <p:cNvSpPr>
              <a:spLocks noChangeShapeType="1"/>
            </p:cNvSpPr>
            <p:nvPr/>
          </p:nvSpPr>
          <p:spPr bwMode="auto">
            <a:xfrm>
              <a:off x="1383" y="2840"/>
              <a:ext cx="5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sp>
          <p:nvSpPr>
            <p:cNvPr id="47127" name="Line 23"/>
            <p:cNvSpPr>
              <a:spLocks noChangeShapeType="1"/>
            </p:cNvSpPr>
            <p:nvPr/>
          </p:nvSpPr>
          <p:spPr bwMode="auto">
            <a:xfrm>
              <a:off x="1067" y="3113"/>
              <a:ext cx="10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sp>
          <p:nvSpPr>
            <p:cNvPr id="47128" name="Line 24"/>
            <p:cNvSpPr>
              <a:spLocks noChangeShapeType="1"/>
            </p:cNvSpPr>
            <p:nvPr/>
          </p:nvSpPr>
          <p:spPr bwMode="auto">
            <a:xfrm>
              <a:off x="793" y="3385"/>
              <a:ext cx="17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00"/>
            </a:p>
          </p:txBody>
        </p:sp>
      </p:grpSp>
      <p:sp>
        <p:nvSpPr>
          <p:cNvPr id="62472" name="WordArt 26"/>
          <p:cNvSpPr>
            <a:spLocks noChangeArrowheads="1" noChangeShapeType="1" noTextEdit="1"/>
          </p:cNvSpPr>
          <p:nvPr/>
        </p:nvSpPr>
        <p:spPr bwMode="auto">
          <a:xfrm>
            <a:off x="503767" y="323851"/>
            <a:ext cx="3517900" cy="1066800"/>
          </a:xfrm>
          <a:prstGeom prst="rect">
            <a:avLst/>
          </a:prstGeom>
          <a:extLst>
            <a:ext uri="{91240B29-F687-4F45-9708-019B960494DF}">
              <a14:hiddenLine xmlns:a14="http://schemas.microsoft.com/office/drawing/2010/main"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b="1">
                <a:gradFill rotWithShape="1">
                  <a:gsLst>
                    <a:gs pos="0">
                      <a:srgbClr val="FFE701"/>
                    </a:gs>
                    <a:gs pos="100000">
                      <a:srgbClr val="FE3E02"/>
                    </a:gs>
                  </a:gsLst>
                  <a:lin ang="5400000" scaled="1"/>
                </a:gradFill>
                <a:latin typeface="微软雅黑" panose="020B0503020204020204" pitchFamily="34" charset="-122"/>
              </a:rPr>
              <a:t>立体农业  </a:t>
            </a:r>
          </a:p>
        </p:txBody>
      </p:sp>
      <p:sp>
        <p:nvSpPr>
          <p:cNvPr id="47132" name="Rectangle 28"/>
          <p:cNvSpPr>
            <a:spLocks noChangeArrowheads="1"/>
          </p:cNvSpPr>
          <p:nvPr/>
        </p:nvSpPr>
        <p:spPr bwMode="auto">
          <a:xfrm>
            <a:off x="6455834" y="5374218"/>
            <a:ext cx="7937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t>鱼塘</a:t>
            </a:r>
          </a:p>
        </p:txBody>
      </p:sp>
      <p:sp>
        <p:nvSpPr>
          <p:cNvPr id="47134" name="Rectangle 30"/>
          <p:cNvSpPr>
            <a:spLocks noChangeArrowheads="1"/>
          </p:cNvSpPr>
          <p:nvPr/>
        </p:nvSpPr>
        <p:spPr bwMode="auto">
          <a:xfrm>
            <a:off x="4656667" y="5374217"/>
            <a:ext cx="935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b="1"/>
              <a:t>农田</a:t>
            </a:r>
          </a:p>
        </p:txBody>
      </p:sp>
      <p:grpSp>
        <p:nvGrpSpPr>
          <p:cNvPr id="3" name="Group 34"/>
          <p:cNvGrpSpPr>
            <a:grpSpLocks/>
          </p:cNvGrpSpPr>
          <p:nvPr/>
        </p:nvGrpSpPr>
        <p:grpSpPr bwMode="auto">
          <a:xfrm>
            <a:off x="3575052" y="4582586"/>
            <a:ext cx="5149849" cy="708552"/>
            <a:chOff x="1292" y="2886"/>
            <a:chExt cx="3244" cy="447"/>
          </a:xfrm>
        </p:grpSpPr>
        <p:sp>
          <p:nvSpPr>
            <p:cNvPr id="47133" name="Text Box 29"/>
            <p:cNvSpPr txBox="1">
              <a:spLocks noChangeArrowheads="1"/>
            </p:cNvSpPr>
            <p:nvPr/>
          </p:nvSpPr>
          <p:spPr bwMode="auto">
            <a:xfrm>
              <a:off x="1292" y="3158"/>
              <a:ext cx="1225"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lang="zh-CN" altLang="en-US" b="1"/>
                <a:t>果园或人工草地</a:t>
              </a:r>
            </a:p>
          </p:txBody>
        </p:sp>
        <p:sp>
          <p:nvSpPr>
            <p:cNvPr id="47135" name="Text Box 31"/>
            <p:cNvSpPr txBox="1">
              <a:spLocks noChangeArrowheads="1"/>
            </p:cNvSpPr>
            <p:nvPr/>
          </p:nvSpPr>
          <p:spPr bwMode="auto">
            <a:xfrm>
              <a:off x="1292" y="2886"/>
              <a:ext cx="3244"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lang="zh-CN" altLang="en-US" b="1"/>
                <a:t>经济用林和毛竹（幼林地可间种人工牧草）</a:t>
              </a:r>
            </a:p>
          </p:txBody>
        </p:sp>
      </p:grpSp>
      <p:sp>
        <p:nvSpPr>
          <p:cNvPr id="47136" name="Text Box 32"/>
          <p:cNvSpPr txBox="1">
            <a:spLocks noChangeArrowheads="1"/>
          </p:cNvSpPr>
          <p:nvPr/>
        </p:nvSpPr>
        <p:spPr bwMode="auto">
          <a:xfrm>
            <a:off x="4440767" y="4150785"/>
            <a:ext cx="42629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defRPr/>
            </a:pPr>
            <a:r>
              <a:rPr lang="en-US" altLang="zh-CN" b="1"/>
              <a:t> </a:t>
            </a:r>
            <a:r>
              <a:rPr lang="zh-CN" altLang="en-US" b="1"/>
              <a:t>用材林（阔叶林或针阔混交林）</a:t>
            </a:r>
          </a:p>
        </p:txBody>
      </p:sp>
      <p:sp>
        <p:nvSpPr>
          <p:cNvPr id="62479" name="Text Box 35"/>
          <p:cNvSpPr txBox="1">
            <a:spLocks noChangeArrowheads="1"/>
          </p:cNvSpPr>
          <p:nvPr/>
        </p:nvSpPr>
        <p:spPr bwMode="auto">
          <a:xfrm>
            <a:off x="2673351" y="1822451"/>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solidFill>
                  <a:srgbClr val="003300"/>
                </a:solidFill>
              </a:rPr>
              <a:t>意义：</a:t>
            </a:r>
          </a:p>
        </p:txBody>
      </p:sp>
      <p:sp>
        <p:nvSpPr>
          <p:cNvPr id="37898" name="Text Box 36"/>
          <p:cNvSpPr txBox="1">
            <a:spLocks noChangeArrowheads="1"/>
          </p:cNvSpPr>
          <p:nvPr/>
        </p:nvSpPr>
        <p:spPr bwMode="auto">
          <a:xfrm>
            <a:off x="4080934" y="1758951"/>
            <a:ext cx="8388351"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2800" b="1">
                <a:solidFill>
                  <a:srgbClr val="FF0000"/>
                </a:solidFill>
              </a:rPr>
              <a:t>有效利用土地空间；</a:t>
            </a:r>
            <a:endParaRPr lang="en-US" altLang="zh-CN" sz="2800" b="1">
              <a:solidFill>
                <a:srgbClr val="FF0000"/>
              </a:solidFill>
            </a:endParaRPr>
          </a:p>
          <a:p>
            <a:pPr>
              <a:lnSpc>
                <a:spcPct val="130000"/>
              </a:lnSpc>
            </a:pPr>
            <a:r>
              <a:rPr lang="zh-CN" altLang="en-US" sz="2800" b="1">
                <a:solidFill>
                  <a:srgbClr val="FF0000"/>
                </a:solidFill>
              </a:rPr>
              <a:t>开展多种经营使农民增收；</a:t>
            </a:r>
            <a:endParaRPr lang="en-US" altLang="zh-CN" sz="2800" b="1">
              <a:solidFill>
                <a:srgbClr val="FF0000"/>
              </a:solidFill>
            </a:endParaRPr>
          </a:p>
          <a:p>
            <a:pPr>
              <a:lnSpc>
                <a:spcPct val="130000"/>
              </a:lnSpc>
            </a:pPr>
            <a:r>
              <a:rPr lang="zh-CN" altLang="en-US" sz="2800" b="1">
                <a:solidFill>
                  <a:srgbClr val="FF0000"/>
                </a:solidFill>
              </a:rPr>
              <a:t>形成良性生态循环；</a:t>
            </a:r>
          </a:p>
        </p:txBody>
      </p:sp>
    </p:spTree>
    <p:extLst>
      <p:ext uri="{BB962C8B-B14F-4D97-AF65-F5344CB8AC3E}">
        <p14:creationId xmlns:p14="http://schemas.microsoft.com/office/powerpoint/2010/main" val="96215289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898"/>
                                        </p:tgtEl>
                                        <p:attrNameLst>
                                          <p:attrName>style.visibility</p:attrName>
                                        </p:attrNameLst>
                                      </p:cBhvr>
                                      <p:to>
                                        <p:strVal val="visible"/>
                                      </p:to>
                                    </p:set>
                                    <p:animEffect transition="in" filter="wipe(up)">
                                      <p:cBhvr>
                                        <p:cTn id="7" dur="500"/>
                                        <p:tgtEl>
                                          <p:spTgt spid="37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5883" y="4399577"/>
            <a:ext cx="7514705" cy="707886"/>
          </a:xfrm>
          <a:prstGeom prst="rect">
            <a:avLst/>
          </a:prstGeom>
        </p:spPr>
        <p:txBody>
          <a:bodyPr wrap="square">
            <a:spAutoFit/>
          </a:bodyPr>
          <a:lstStyle/>
          <a:p>
            <a:pPr algn="just"/>
            <a:r>
              <a:rPr lang="en-US" altLang="zh-CN" sz="2000" b="1" kern="100" dirty="0">
                <a:latin typeface="微软雅黑" panose="020B0503020204020204" pitchFamily="34" charset="-122"/>
                <a:ea typeface="微软雅黑" panose="020B0503020204020204" pitchFamily="34" charset="-122"/>
                <a:cs typeface="Calibri" panose="020F0502020204030204" pitchFamily="34" charset="0"/>
              </a:rPr>
              <a:t>1.</a:t>
            </a:r>
            <a:r>
              <a:rPr lang="zh-CN" altLang="en-US" sz="2000" b="1" kern="100" dirty="0">
                <a:latin typeface="微软雅黑" panose="020B0503020204020204" pitchFamily="34" charset="-122"/>
                <a:ea typeface="微软雅黑" panose="020B0503020204020204" pitchFamily="34" charset="-122"/>
                <a:cs typeface="Calibri" panose="020F0502020204030204" pitchFamily="34" charset="0"/>
              </a:rPr>
              <a:t>说出浙江省因地制宜发展农业</a:t>
            </a:r>
            <a:r>
              <a:rPr lang="zh-CN" altLang="en-US" sz="2000" b="1" kern="100" dirty="0" smtClean="0">
                <a:latin typeface="微软雅黑" panose="020B0503020204020204" pitchFamily="34" charset="-122"/>
                <a:ea typeface="微软雅黑" panose="020B0503020204020204" pitchFamily="34" charset="-122"/>
                <a:cs typeface="Calibri" panose="020F0502020204030204" pitchFamily="34" charset="0"/>
              </a:rPr>
              <a:t>的具体</a:t>
            </a:r>
            <a:r>
              <a:rPr lang="zh-CN" altLang="en-US" sz="2000" b="1" kern="100" dirty="0">
                <a:latin typeface="微软雅黑" panose="020B0503020204020204" pitchFamily="34" charset="-122"/>
                <a:ea typeface="微软雅黑" panose="020B0503020204020204" pitchFamily="34" charset="-122"/>
                <a:cs typeface="Calibri" panose="020F0502020204030204" pitchFamily="34" charset="0"/>
              </a:rPr>
              <a:t>措施及主要出发点。（</a:t>
            </a:r>
            <a:r>
              <a:rPr lang="en-US" altLang="zh-CN" sz="2000" b="1" kern="100" dirty="0">
                <a:latin typeface="微软雅黑" panose="020B0503020204020204" pitchFamily="34" charset="-122"/>
                <a:ea typeface="微软雅黑" panose="020B0503020204020204" pitchFamily="34" charset="-122"/>
                <a:cs typeface="Calibri" panose="020F0502020204030204" pitchFamily="34" charset="0"/>
              </a:rPr>
              <a:t>4</a:t>
            </a:r>
            <a:r>
              <a:rPr lang="zh-CN" altLang="en-US" sz="2000" b="1" kern="100" dirty="0">
                <a:latin typeface="微软雅黑" panose="020B0503020204020204" pitchFamily="34" charset="-122"/>
                <a:ea typeface="微软雅黑" panose="020B0503020204020204" pitchFamily="34" charset="-122"/>
                <a:cs typeface="Calibri" panose="020F0502020204030204" pitchFamily="34" charset="0"/>
              </a:rPr>
              <a:t>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hlinkClick r:id="" action="ppaction://noaction"/>
          </p:cNvPr>
          <p:cNvPicPr>
            <a:picLocks noChangeAspect="1"/>
          </p:cNvPicPr>
          <p:nvPr/>
        </p:nvPicPr>
        <p:blipFill rotWithShape="1">
          <a:blip r:embed="rId2" cstate="print"/>
          <a:srcRect b="12327"/>
          <a:stretch>
            <a:fillRect/>
          </a:stretch>
        </p:blipFill>
        <p:spPr>
          <a:xfrm>
            <a:off x="764771" y="1624056"/>
            <a:ext cx="4960895" cy="2718356"/>
          </a:xfrm>
          <a:prstGeom prst="rect">
            <a:avLst/>
          </a:prstGeom>
        </p:spPr>
      </p:pic>
      <p:sp>
        <p:nvSpPr>
          <p:cNvPr id="6" name="矩形 5"/>
          <p:cNvSpPr/>
          <p:nvPr/>
        </p:nvSpPr>
        <p:spPr>
          <a:xfrm>
            <a:off x="681644" y="976708"/>
            <a:ext cx="5414356" cy="707886"/>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材料一：浙江省山多地少，耕地有限。下图为浙江省北部丘陵山地农业景观示意图。</a:t>
            </a:r>
          </a:p>
        </p:txBody>
      </p:sp>
      <p:sp>
        <p:nvSpPr>
          <p:cNvPr id="7" name="矩形 6"/>
          <p:cNvSpPr/>
          <p:nvPr/>
        </p:nvSpPr>
        <p:spPr>
          <a:xfrm>
            <a:off x="2496612" y="4919008"/>
            <a:ext cx="3591206" cy="1938992"/>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发展立体农业。</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充分利用地形；</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优化农业结构；</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保护农业生态环境；</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增加农业经济效益。</a:t>
            </a:r>
          </a:p>
        </p:txBody>
      </p:sp>
      <p:pic>
        <p:nvPicPr>
          <p:cNvPr id="3" name="图片 2">
            <a:extLst>
              <a:ext uri="{FF2B5EF4-FFF2-40B4-BE49-F238E27FC236}">
                <a16:creationId xmlns="" xmlns:a16="http://schemas.microsoft.com/office/drawing/2014/main" id="{66B31BE8-9D8D-4654-B95A-E6A0B14EBF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000429" y="0"/>
            <a:ext cx="4191571" cy="6858000"/>
          </a:xfrm>
          <a:prstGeom prst="rect">
            <a:avLst/>
          </a:prstGeom>
        </p:spPr>
      </p:pic>
      <p:pic>
        <p:nvPicPr>
          <p:cNvPr id="11" name="图片 10">
            <a:extLst>
              <a:ext uri="{FF2B5EF4-FFF2-40B4-BE49-F238E27FC236}">
                <a16:creationId xmlns="" xmlns:a16="http://schemas.microsoft.com/office/drawing/2014/main" id="{E82075AC-19CF-4372-B238-859B49B1358A}"/>
              </a:ext>
            </a:extLst>
          </p:cNvPr>
          <p:cNvPicPr>
            <a:picLocks noChangeAspect="1"/>
          </p:cNvPicPr>
          <p:nvPr/>
        </p:nvPicPr>
        <p:blipFill>
          <a:blip r:embed="rId4" cstate="print"/>
          <a:stretch>
            <a:fillRect/>
          </a:stretch>
        </p:blipFill>
        <p:spPr>
          <a:xfrm>
            <a:off x="2530952" y="91947"/>
            <a:ext cx="2938527" cy="1182727"/>
          </a:xfrm>
          <a:prstGeom prst="rect">
            <a:avLst/>
          </a:prstGeom>
        </p:spPr>
      </p:pic>
    </p:spTree>
    <p:extLst>
      <p:ext uri="{BB962C8B-B14F-4D97-AF65-F5344CB8AC3E}">
        <p14:creationId xmlns:p14="http://schemas.microsoft.com/office/powerpoint/2010/main" val="217130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005056b8662b1fb057300e.jpg005056b8662b1fb057300e"/>
          <p:cNvPicPr>
            <a:picLocks noChangeAspect="1"/>
          </p:cNvPicPr>
          <p:nvPr/>
        </p:nvPicPr>
        <p:blipFill>
          <a:blip r:embed="rId2" cstate="print"/>
          <a:srcRect/>
          <a:stretch>
            <a:fillRect/>
          </a:stretch>
        </p:blipFill>
        <p:spPr>
          <a:xfrm>
            <a:off x="-113665" y="0"/>
            <a:ext cx="12305030" cy="6857365"/>
          </a:xfrm>
          <a:prstGeom prst="rect">
            <a:avLst/>
          </a:prstGeom>
        </p:spPr>
      </p:pic>
      <p:sp>
        <p:nvSpPr>
          <p:cNvPr id="6" name="矩形 5"/>
          <p:cNvSpPr/>
          <p:nvPr/>
        </p:nvSpPr>
        <p:spPr>
          <a:xfrm>
            <a:off x="-208915" y="3602990"/>
            <a:ext cx="12489815" cy="3345815"/>
          </a:xfrm>
          <a:prstGeom prst="rect">
            <a:avLst/>
          </a:prstGeom>
          <a:gradFill>
            <a:gsLst>
              <a:gs pos="0">
                <a:schemeClr val="tx1">
                  <a:alpha val="0"/>
                </a:schemeClr>
              </a:gs>
              <a:gs pos="32100">
                <a:schemeClr val="tx1">
                  <a:alpha val="80000"/>
                </a:schemeClr>
              </a:gs>
              <a:gs pos="100000">
                <a:schemeClr val="tx1">
                  <a:alpha val="80000"/>
                </a:schemeClr>
              </a:gs>
            </a:gsLst>
            <a:lin ang="5400000" scaled="1"/>
          </a:gra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等线" charset="0"/>
                <a:ea typeface="+mn-ea"/>
                <a:cs typeface="+mn-ea"/>
              </a:defRPr>
            </a:lvl1pPr>
            <a:lvl2pPr marL="457200" algn="l" defTabSz="914400" rtl="0" eaLnBrk="1" latinLnBrk="0" hangingPunct="1">
              <a:defRPr sz="1800" kern="1200">
                <a:solidFill>
                  <a:schemeClr val="tx1"/>
                </a:solidFill>
                <a:latin typeface="等线" charset="0"/>
                <a:ea typeface="+mn-ea"/>
                <a:cs typeface="+mn-ea"/>
              </a:defRPr>
            </a:lvl2pPr>
            <a:lvl3pPr marL="914400" algn="l" defTabSz="914400" rtl="0" eaLnBrk="1" latinLnBrk="0" hangingPunct="1">
              <a:defRPr sz="1800" kern="1200">
                <a:solidFill>
                  <a:schemeClr val="tx1"/>
                </a:solidFill>
                <a:latin typeface="等线" charset="0"/>
                <a:ea typeface="+mn-ea"/>
                <a:cs typeface="+mn-ea"/>
              </a:defRPr>
            </a:lvl3pPr>
            <a:lvl4pPr marL="1371600" algn="l" defTabSz="914400" rtl="0" eaLnBrk="1" latinLnBrk="0" hangingPunct="1">
              <a:defRPr sz="1800" kern="1200">
                <a:solidFill>
                  <a:schemeClr val="tx1"/>
                </a:solidFill>
                <a:latin typeface="等线" charset="0"/>
                <a:ea typeface="+mn-ea"/>
                <a:cs typeface="+mn-ea"/>
              </a:defRPr>
            </a:lvl4pPr>
            <a:lvl5pPr marL="1828800" algn="l" defTabSz="914400" rtl="0" eaLnBrk="1" latinLnBrk="0" hangingPunct="1">
              <a:defRPr sz="1800" kern="1200">
                <a:solidFill>
                  <a:schemeClr val="tx1"/>
                </a:solidFill>
                <a:latin typeface="等线" charset="0"/>
                <a:ea typeface="+mn-ea"/>
                <a:cs typeface="+mn-ea"/>
              </a:defRPr>
            </a:lvl5pPr>
            <a:lvl6pPr marL="2286000" algn="l" defTabSz="914400" rtl="0" eaLnBrk="1" latinLnBrk="0" hangingPunct="1">
              <a:defRPr sz="1800" kern="1200">
                <a:solidFill>
                  <a:schemeClr val="tx1"/>
                </a:solidFill>
                <a:latin typeface="等线" charset="0"/>
                <a:ea typeface="+mn-ea"/>
                <a:cs typeface="+mn-ea"/>
              </a:defRPr>
            </a:lvl6pPr>
            <a:lvl7pPr marL="2743200" algn="l" defTabSz="914400" rtl="0" eaLnBrk="1" latinLnBrk="0" hangingPunct="1">
              <a:defRPr sz="1800" kern="1200">
                <a:solidFill>
                  <a:schemeClr val="tx1"/>
                </a:solidFill>
                <a:latin typeface="等线" charset="0"/>
                <a:ea typeface="+mn-ea"/>
                <a:cs typeface="+mn-ea"/>
              </a:defRPr>
            </a:lvl7pPr>
            <a:lvl8pPr marL="3200400" algn="l" defTabSz="914400" rtl="0" eaLnBrk="1" latinLnBrk="0" hangingPunct="1">
              <a:defRPr sz="1800" kern="1200">
                <a:solidFill>
                  <a:schemeClr val="tx1"/>
                </a:solidFill>
                <a:latin typeface="等线" charset="0"/>
                <a:ea typeface="+mn-ea"/>
                <a:cs typeface="+mn-ea"/>
              </a:defRPr>
            </a:lvl8pPr>
            <a:lvl9pPr marL="3657600" algn="l" defTabSz="914400" rtl="0" eaLnBrk="1" latinLnBrk="0" hangingPunct="1">
              <a:defRPr sz="1800" kern="1200">
                <a:solidFill>
                  <a:schemeClr val="tx1"/>
                </a:solidFill>
                <a:latin typeface="等线" charset="0"/>
                <a:ea typeface="+mn-ea"/>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endParaRPr>
          </a:p>
        </p:txBody>
      </p:sp>
      <p:sp>
        <p:nvSpPr>
          <p:cNvPr id="3" name="文本框 2"/>
          <p:cNvSpPr txBox="1"/>
          <p:nvPr/>
        </p:nvSpPr>
        <p:spPr>
          <a:xfrm>
            <a:off x="3168015" y="5973445"/>
            <a:ext cx="5873750" cy="460375"/>
          </a:xfrm>
          <a:prstGeom prst="rect">
            <a:avLst/>
          </a:prstGeom>
          <a:noFill/>
        </p:spPr>
        <p:txBody>
          <a:bodyPr wrap="square" rtlCol="0" anchor="t">
            <a:spAutoFit/>
          </a:bodyPr>
          <a:lstStyle/>
          <a:p>
            <a:r>
              <a:rPr lang="zh-CN" altLang="en-US" sz="2400">
                <a:solidFill>
                  <a:schemeClr val="bg1"/>
                </a:solidFill>
                <a:latin typeface="微软雅黑" panose="020B0503020204020204" charset="-122"/>
                <a:ea typeface="微软雅黑" panose="020B0503020204020204" charset="-122"/>
                <a:cs typeface="微软雅黑" panose="020B0503020204020204" charset="-122"/>
              </a:rPr>
              <a:t>丘陵山区立体农业综合开发</a:t>
            </a:r>
            <a:r>
              <a:rPr lang="en-US" altLang="zh-CN" sz="2400">
                <a:solidFill>
                  <a:schemeClr val="bg1"/>
                </a:solidFill>
                <a:latin typeface="微软雅黑" panose="020B0503020204020204" charset="-122"/>
                <a:ea typeface="微软雅黑" panose="020B0503020204020204" charset="-122"/>
                <a:cs typeface="微软雅黑" panose="020B0503020204020204" charset="-122"/>
              </a:rPr>
              <a:t>-</a:t>
            </a:r>
            <a:r>
              <a:rPr lang="zh-CN" altLang="en-US" sz="2400">
                <a:solidFill>
                  <a:schemeClr val="bg1"/>
                </a:solidFill>
                <a:latin typeface="微软雅黑" panose="020B0503020204020204" charset="-122"/>
                <a:ea typeface="微软雅黑" panose="020B0503020204020204" charset="-122"/>
                <a:cs typeface="微软雅黑" panose="020B0503020204020204" charset="-122"/>
              </a:rPr>
              <a:t>江西千烟洲</a:t>
            </a:r>
          </a:p>
        </p:txBody>
      </p:sp>
    </p:spTree>
    <p:extLst>
      <p:ext uri="{BB962C8B-B14F-4D97-AF65-F5344CB8AC3E}">
        <p14:creationId xmlns:p14="http://schemas.microsoft.com/office/powerpoint/2010/main" val="356986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xmlns="" id="{D8DC07B6-7535-4B8F-9923-7EB773D08B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64" y="903510"/>
            <a:ext cx="11130116" cy="5720307"/>
          </a:xfrm>
          <a:prstGeom prst="rect">
            <a:avLst/>
          </a:prstGeom>
          <a:noFill/>
          <a:extLst>
            <a:ext uri="{909E8E84-426E-40DD-AFC4-6F175D3DCCD1}">
              <a14:hiddenFill xmlns:a14="http://schemas.microsoft.com/office/drawing/2010/main">
                <a:solidFill>
                  <a:srgbClr val="FFFFFF"/>
                </a:solidFill>
              </a14:hiddenFill>
            </a:ext>
          </a:extLst>
        </p:spPr>
      </p:pic>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838200" y="234183"/>
            <a:ext cx="10515600"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东 南 丘 陵</a:t>
            </a:r>
          </a:p>
        </p:txBody>
      </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sp>
        <p:nvSpPr>
          <p:cNvPr id="10" name="文本框 9">
            <a:extLst>
              <a:ext uri="{FF2B5EF4-FFF2-40B4-BE49-F238E27FC236}">
                <a16:creationId xmlns:a16="http://schemas.microsoft.com/office/drawing/2014/main" xmlns="" id="{7773282F-AB67-4297-8B3E-AF43F812F429}"/>
              </a:ext>
            </a:extLst>
          </p:cNvPr>
          <p:cNvSpPr txBox="1">
            <a:spLocks noChangeArrowheads="1"/>
          </p:cNvSpPr>
          <p:nvPr/>
        </p:nvSpPr>
        <p:spPr bwMode="auto">
          <a:xfrm>
            <a:off x="3218186" y="873433"/>
            <a:ext cx="6861175" cy="673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id-ID"/>
            </a:defPPr>
            <a:lvl1pPr fontAlgn="base">
              <a:lnSpc>
                <a:spcPts val="5000"/>
              </a:lnSpc>
              <a:spcBef>
                <a:spcPct val="0"/>
              </a:spcBef>
              <a:spcAft>
                <a:spcPct val="0"/>
              </a:spcAft>
              <a:buSzPct val="100000"/>
              <a:buFont typeface="Times New Roman" panose="02020603050405020304" pitchFamily="18" charset="0"/>
              <a:buNone/>
              <a:defRPr sz="32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base" latinLnBrk="0" hangingPunct="1">
              <a:lnSpc>
                <a:spcPts val="5000"/>
              </a:lnSpc>
              <a:spcBef>
                <a:spcPct val="0"/>
              </a:spcBef>
              <a:spcAft>
                <a:spcPct val="0"/>
              </a:spcAft>
              <a:buClrTx/>
              <a:buSzPct val="100000"/>
              <a:buFont typeface="Times New Roman" panose="02020603050405020304" pitchFamily="18" charset="0"/>
              <a:buNone/>
              <a:tabLst/>
              <a:defRPr/>
            </a:pPr>
            <a:r>
              <a:rPr kumimoji="0" lang="zh-CN"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热量丰富，降水丰沛，红壤分布集中</a:t>
            </a:r>
          </a:p>
        </p:txBody>
      </p:sp>
      <p:sp>
        <p:nvSpPr>
          <p:cNvPr id="11" name="矩形 10">
            <a:extLst>
              <a:ext uri="{FF2B5EF4-FFF2-40B4-BE49-F238E27FC236}">
                <a16:creationId xmlns:a16="http://schemas.microsoft.com/office/drawing/2014/main" xmlns="" id="{68D86B65-AF2B-4A20-88BE-C1CFCA668EE7}"/>
              </a:ext>
            </a:extLst>
          </p:cNvPr>
          <p:cNvSpPr>
            <a:spLocks noChangeArrowheads="1"/>
          </p:cNvSpPr>
          <p:nvPr/>
        </p:nvSpPr>
        <p:spPr bwMode="auto">
          <a:xfrm>
            <a:off x="2401118" y="1461130"/>
            <a:ext cx="4697412" cy="67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ts val="5000"/>
              </a:lnSpc>
              <a:spcBef>
                <a:spcPct val="0"/>
              </a:spcBef>
              <a:spcAft>
                <a:spcPct val="0"/>
              </a:spcAft>
              <a:buClrTx/>
              <a:buSzPct val="100000"/>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我国最大的茶叶产区</a:t>
            </a:r>
          </a:p>
        </p:txBody>
      </p:sp>
      <p:sp>
        <p:nvSpPr>
          <p:cNvPr id="12" name="文本框 11">
            <a:extLst>
              <a:ext uri="{FF2B5EF4-FFF2-40B4-BE49-F238E27FC236}">
                <a16:creationId xmlns:a16="http://schemas.microsoft.com/office/drawing/2014/main" xmlns="" id="{29D9E42D-2AE9-4DC0-8215-617CE36E446F}"/>
              </a:ext>
            </a:extLst>
          </p:cNvPr>
          <p:cNvSpPr txBox="1">
            <a:spLocks noChangeArrowheads="1"/>
          </p:cNvSpPr>
          <p:nvPr/>
        </p:nvSpPr>
        <p:spPr bwMode="auto">
          <a:xfrm>
            <a:off x="1050499" y="849736"/>
            <a:ext cx="1892300" cy="13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id-ID"/>
            </a:defPPr>
            <a:lvl1pPr fontAlgn="base">
              <a:lnSpc>
                <a:spcPts val="5000"/>
              </a:lnSpc>
              <a:spcBef>
                <a:spcPct val="0"/>
              </a:spcBef>
              <a:spcAft>
                <a:spcPct val="0"/>
              </a:spcAft>
              <a:buSzPct val="100000"/>
              <a:buFont typeface="Times New Roman" panose="02020603050405020304" pitchFamily="18" charset="0"/>
              <a:buNone/>
              <a:defRPr sz="32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base" latinLnBrk="0" hangingPunct="1">
              <a:lnSpc>
                <a:spcPts val="5000"/>
              </a:lnSpc>
              <a:spcBef>
                <a:spcPct val="0"/>
              </a:spcBef>
              <a:spcAft>
                <a:spcPct val="0"/>
              </a:spcAft>
              <a:buClrTx/>
              <a:buSzPct val="100000"/>
              <a:buFont typeface="Times New Roman" panose="02020603050405020304" pitchFamily="18" charset="0"/>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自然特点：</a:t>
            </a:r>
          </a:p>
          <a:p>
            <a:pPr marL="0" marR="0" lvl="0" indent="0" algn="l" defTabSz="914400" rtl="0" eaLnBrk="1" fontAlgn="base" latinLnBrk="0" hangingPunct="1">
              <a:lnSpc>
                <a:spcPts val="5000"/>
              </a:lnSpc>
              <a:spcBef>
                <a:spcPct val="0"/>
              </a:spcBef>
              <a:spcAft>
                <a:spcPct val="0"/>
              </a:spcAft>
              <a:buClrTx/>
              <a:buSzPct val="100000"/>
              <a:buFont typeface="Times New Roman" panose="02020603050405020304" pitchFamily="18" charset="0"/>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作物：</a:t>
            </a:r>
          </a:p>
        </p:txBody>
      </p:sp>
      <p:sp>
        <p:nvSpPr>
          <p:cNvPr id="13" name="矩形 12">
            <a:extLst>
              <a:ext uri="{FF2B5EF4-FFF2-40B4-BE49-F238E27FC236}">
                <a16:creationId xmlns:a16="http://schemas.microsoft.com/office/drawing/2014/main" xmlns="" id="{2FD1F286-EAAC-400A-A37E-D122360C02DC}"/>
              </a:ext>
            </a:extLst>
          </p:cNvPr>
          <p:cNvSpPr>
            <a:spLocks noChangeArrowheads="1"/>
          </p:cNvSpPr>
          <p:nvPr/>
        </p:nvSpPr>
        <p:spPr bwMode="auto">
          <a:xfrm>
            <a:off x="2401118" y="2132019"/>
            <a:ext cx="9077325" cy="67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ts val="5000"/>
              </a:lnSpc>
              <a:spcBef>
                <a:spcPct val="0"/>
              </a:spcBef>
              <a:spcAft>
                <a:spcPct val="0"/>
              </a:spcAft>
              <a:buClrTx/>
              <a:buSzPct val="100000"/>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农、林、矿产等资源开发、利用潜力大</a:t>
            </a:r>
          </a:p>
        </p:txBody>
      </p:sp>
    </p:spTree>
    <p:extLst>
      <p:ext uri="{BB962C8B-B14F-4D97-AF65-F5344CB8AC3E}">
        <p14:creationId xmlns:p14="http://schemas.microsoft.com/office/powerpoint/2010/main" val="30596103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9"/>
          <p:cNvSpPr txBox="1">
            <a:spLocks noChangeArrowheads="1"/>
          </p:cNvSpPr>
          <p:nvPr/>
        </p:nvSpPr>
        <p:spPr bwMode="auto">
          <a:xfrm>
            <a:off x="2853267" y="190501"/>
            <a:ext cx="4823884"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spcBef>
                <a:spcPct val="20000"/>
              </a:spcBef>
            </a:pPr>
            <a:r>
              <a:rPr lang="zh-CN" altLang="en-US" sz="3200" b="1" dirty="0">
                <a:solidFill>
                  <a:srgbClr val="FF0000"/>
                </a:solidFill>
              </a:rPr>
              <a:t>解决农村生活用能的措施</a:t>
            </a:r>
          </a:p>
        </p:txBody>
      </p:sp>
      <p:pic>
        <p:nvPicPr>
          <p:cNvPr id="58372" name="Picture 43" descr="10496032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1668" y="42333"/>
            <a:ext cx="980017" cy="1060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a:spLocks noChangeArrowheads="1"/>
          </p:cNvSpPr>
          <p:nvPr/>
        </p:nvSpPr>
        <p:spPr bwMode="auto">
          <a:xfrm>
            <a:off x="257233" y="1695913"/>
            <a:ext cx="783166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50000"/>
              </a:lnSpc>
            </a:pPr>
            <a:r>
              <a:rPr lang="zh-CN" altLang="zh-CN" sz="2400" b="1" dirty="0">
                <a:solidFill>
                  <a:srgbClr val="FF0000"/>
                </a:solidFill>
                <a:ea typeface="宋体" panose="02010600030101010101" pitchFamily="2" charset="-122"/>
              </a:rPr>
              <a:t>沼气：</a:t>
            </a:r>
            <a:endParaRPr lang="en-US" altLang="zh-CN" sz="2400" b="1" dirty="0">
              <a:solidFill>
                <a:srgbClr val="FF0000"/>
              </a:solidFill>
              <a:ea typeface="宋体" panose="02010600030101010101" pitchFamily="2" charset="-122"/>
            </a:endParaRPr>
          </a:p>
          <a:p>
            <a:pPr eaLnBrk="0" hangingPunct="0">
              <a:lnSpc>
                <a:spcPct val="150000"/>
              </a:lnSpc>
            </a:pPr>
            <a:r>
              <a:rPr lang="en-US" altLang="zh-CN" sz="2400" b="1" dirty="0">
                <a:latin typeface="Calibri" panose="020F0502020204030204" pitchFamily="34" charset="0"/>
                <a:ea typeface="宋体" panose="02010600030101010101" pitchFamily="2" charset="-122"/>
              </a:rPr>
              <a:t>       </a:t>
            </a:r>
            <a:r>
              <a:rPr lang="zh-CN" altLang="zh-CN" sz="2400" b="1" dirty="0">
                <a:latin typeface="Calibri" panose="020F0502020204030204" pitchFamily="34" charset="0"/>
                <a:ea typeface="宋体" panose="02010600030101010101" pitchFamily="2" charset="-122"/>
              </a:rPr>
              <a:t>亚热带常绿阔叶林，植被茂密，原料丰富；</a:t>
            </a:r>
            <a:endParaRPr lang="en-US" altLang="zh-CN" sz="2400" b="1" dirty="0">
              <a:latin typeface="Calibri" panose="020F0502020204030204" pitchFamily="34" charset="0"/>
              <a:ea typeface="宋体" panose="02010600030101010101" pitchFamily="2" charset="-122"/>
            </a:endParaRPr>
          </a:p>
          <a:p>
            <a:pPr eaLnBrk="0" hangingPunct="0">
              <a:lnSpc>
                <a:spcPct val="150000"/>
              </a:lnSpc>
            </a:pPr>
            <a:r>
              <a:rPr lang="en-US" altLang="zh-CN" sz="2400" b="1" dirty="0">
                <a:latin typeface="Calibri" panose="020F0502020204030204" pitchFamily="34" charset="0"/>
                <a:ea typeface="宋体" panose="02010600030101010101" pitchFamily="2" charset="-122"/>
              </a:rPr>
              <a:t>       </a:t>
            </a:r>
            <a:r>
              <a:rPr lang="zh-CN" altLang="zh-CN" sz="2400" b="1" dirty="0">
                <a:latin typeface="Calibri" panose="020F0502020204030204" pitchFamily="34" charset="0"/>
                <a:ea typeface="宋体" panose="02010600030101010101" pitchFamily="2" charset="-122"/>
              </a:rPr>
              <a:t>亚热带季风气候，热量充足，利于发酵。</a:t>
            </a:r>
            <a:endParaRPr lang="zh-CN" altLang="en-US" sz="2400" b="1" dirty="0"/>
          </a:p>
        </p:txBody>
      </p:sp>
      <p:sp>
        <p:nvSpPr>
          <p:cNvPr id="25" name="矩形 24"/>
          <p:cNvSpPr>
            <a:spLocks noChangeArrowheads="1"/>
          </p:cNvSpPr>
          <p:nvPr/>
        </p:nvSpPr>
        <p:spPr bwMode="auto">
          <a:xfrm>
            <a:off x="0" y="4207201"/>
            <a:ext cx="7327899" cy="156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lnSpc>
                <a:spcPct val="150000"/>
              </a:lnSpc>
            </a:pPr>
            <a:r>
              <a:rPr lang="zh-CN" altLang="en-US" sz="2133" b="1" dirty="0">
                <a:solidFill>
                  <a:srgbClr val="002060"/>
                </a:solidFill>
                <a:latin typeface="Times New Roman" panose="02020603050405020304" pitchFamily="18" charset="0"/>
                <a:ea typeface="宋体" panose="02010600030101010101" pitchFamily="2" charset="-122"/>
              </a:rPr>
              <a:t>意义：</a:t>
            </a:r>
            <a:r>
              <a:rPr lang="zh-CN" altLang="zh-CN" sz="2133" b="1" dirty="0">
                <a:solidFill>
                  <a:srgbClr val="002060"/>
                </a:solidFill>
                <a:latin typeface="Times New Roman" panose="02020603050405020304" pitchFamily="18" charset="0"/>
                <a:ea typeface="宋体" panose="02010600030101010101" pitchFamily="2" charset="-122"/>
              </a:rPr>
              <a:t>缓解能源不足； 减少对山林砍伐，利水土保持；</a:t>
            </a:r>
            <a:endParaRPr lang="en-US" altLang="zh-CN" sz="2133" b="1" dirty="0">
              <a:solidFill>
                <a:srgbClr val="002060"/>
              </a:solidFill>
              <a:latin typeface="Times New Roman" panose="02020603050405020304" pitchFamily="18" charset="0"/>
              <a:ea typeface="宋体" panose="02010600030101010101" pitchFamily="2" charset="-122"/>
            </a:endParaRPr>
          </a:p>
          <a:p>
            <a:pPr algn="just" eaLnBrk="0" hangingPunct="0">
              <a:lnSpc>
                <a:spcPct val="150000"/>
              </a:lnSpc>
            </a:pPr>
            <a:r>
              <a:rPr lang="en-US" altLang="zh-CN" sz="2133" b="1" dirty="0">
                <a:solidFill>
                  <a:srgbClr val="002060"/>
                </a:solidFill>
                <a:latin typeface="Times New Roman" panose="02020603050405020304" pitchFamily="18" charset="0"/>
                <a:ea typeface="宋体" panose="02010600030101010101" pitchFamily="2" charset="-122"/>
              </a:rPr>
              <a:t>            </a:t>
            </a:r>
            <a:r>
              <a:rPr lang="zh-CN" altLang="zh-CN" sz="2133" b="1" dirty="0">
                <a:solidFill>
                  <a:srgbClr val="002060"/>
                </a:solidFill>
                <a:latin typeface="Times New Roman" panose="02020603050405020304" pitchFamily="18" charset="0"/>
                <a:ea typeface="宋体" panose="02010600030101010101" pitchFamily="2" charset="-122"/>
              </a:rPr>
              <a:t>减少薪炭林种植面积，扩大经济林面积；残渣还田</a:t>
            </a:r>
            <a:endParaRPr lang="en-US" altLang="zh-CN" sz="2133" b="1" dirty="0">
              <a:solidFill>
                <a:srgbClr val="002060"/>
              </a:solidFill>
              <a:latin typeface="Times New Roman" panose="02020603050405020304" pitchFamily="18" charset="0"/>
              <a:ea typeface="宋体" panose="02010600030101010101" pitchFamily="2" charset="-122"/>
            </a:endParaRPr>
          </a:p>
          <a:p>
            <a:pPr algn="just" eaLnBrk="0" hangingPunct="0">
              <a:lnSpc>
                <a:spcPct val="150000"/>
              </a:lnSpc>
            </a:pPr>
            <a:r>
              <a:rPr lang="en-US" altLang="zh-CN" sz="2133" b="1" dirty="0">
                <a:solidFill>
                  <a:srgbClr val="002060"/>
                </a:solidFill>
                <a:latin typeface="Times New Roman" panose="02020603050405020304" pitchFamily="18" charset="0"/>
                <a:ea typeface="宋体" panose="02010600030101010101" pitchFamily="2" charset="-122"/>
              </a:rPr>
              <a:t>            </a:t>
            </a:r>
            <a:r>
              <a:rPr lang="zh-CN" altLang="en-US" sz="2133" b="1" dirty="0">
                <a:solidFill>
                  <a:srgbClr val="002060"/>
                </a:solidFill>
                <a:latin typeface="Times New Roman" panose="02020603050405020304" pitchFamily="18" charset="0"/>
                <a:ea typeface="宋体" panose="02010600030101010101" pitchFamily="2" charset="-122"/>
              </a:rPr>
              <a:t>提</a:t>
            </a:r>
            <a:r>
              <a:rPr lang="zh-CN" altLang="zh-CN" sz="2133" b="1" dirty="0">
                <a:solidFill>
                  <a:srgbClr val="002060"/>
                </a:solidFill>
                <a:latin typeface="Times New Roman" panose="02020603050405020304" pitchFamily="18" charset="0"/>
                <a:ea typeface="宋体" panose="02010600030101010101" pitchFamily="2" charset="-122"/>
              </a:rPr>
              <a:t>高土壤肥力；是清洁能</a:t>
            </a:r>
            <a:r>
              <a:rPr lang="zh-CN" altLang="en-US" sz="2133" b="1" dirty="0">
                <a:solidFill>
                  <a:srgbClr val="002060"/>
                </a:solidFill>
                <a:latin typeface="Times New Roman" panose="02020603050405020304" pitchFamily="18" charset="0"/>
                <a:ea typeface="宋体" panose="02010600030101010101" pitchFamily="2" charset="-122"/>
              </a:rPr>
              <a:t>源</a:t>
            </a:r>
            <a:r>
              <a:rPr lang="zh-CN" altLang="zh-CN" sz="2133" b="1" dirty="0">
                <a:solidFill>
                  <a:srgbClr val="002060"/>
                </a:solidFill>
                <a:latin typeface="Times New Roman" panose="02020603050405020304" pitchFamily="18" charset="0"/>
                <a:ea typeface="宋体" panose="02010600030101010101" pitchFamily="2" charset="-122"/>
              </a:rPr>
              <a:t>，减少大气污染</a:t>
            </a:r>
            <a:r>
              <a:rPr lang="zh-CN" altLang="zh-CN" sz="2133" dirty="0">
                <a:solidFill>
                  <a:srgbClr val="002060"/>
                </a:solidFill>
                <a:latin typeface="Times New Roman" panose="02020603050405020304" pitchFamily="18" charset="0"/>
                <a:ea typeface="宋体" panose="02010600030101010101" pitchFamily="2" charset="-122"/>
              </a:rPr>
              <a:t>。</a:t>
            </a:r>
            <a:endParaRPr lang="zh-CN" altLang="en-US" sz="2133" dirty="0">
              <a:solidFill>
                <a:srgbClr val="002060"/>
              </a:solidFill>
            </a:endParaRPr>
          </a:p>
        </p:txBody>
      </p:sp>
      <p:pic>
        <p:nvPicPr>
          <p:cNvPr id="733186" name="Picture 2" descr="沼气池 搜狗百科"/>
          <p:cNvPicPr>
            <a:picLocks noChangeAspect="1" noChangeArrowheads="1"/>
          </p:cNvPicPr>
          <p:nvPr/>
        </p:nvPicPr>
        <p:blipFill>
          <a:blip r:embed="rId3" cstate="print"/>
          <a:srcRect/>
          <a:stretch>
            <a:fillRect/>
          </a:stretch>
        </p:blipFill>
        <p:spPr bwMode="auto">
          <a:xfrm>
            <a:off x="6982691" y="1170273"/>
            <a:ext cx="5209309" cy="4469568"/>
          </a:xfrm>
          <a:prstGeom prst="rect">
            <a:avLst/>
          </a:prstGeom>
          <a:noFill/>
        </p:spPr>
      </p:pic>
    </p:spTree>
    <p:extLst>
      <p:ext uri="{BB962C8B-B14F-4D97-AF65-F5344CB8AC3E}">
        <p14:creationId xmlns:p14="http://schemas.microsoft.com/office/powerpoint/2010/main" val="2822308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
          <p:cNvSpPr>
            <a:spLocks noChangeArrowheads="1"/>
          </p:cNvSpPr>
          <p:nvPr/>
        </p:nvSpPr>
        <p:spPr bwMode="auto">
          <a:xfrm>
            <a:off x="1524000" y="650091"/>
            <a:ext cx="9144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tabLst>
                <a:tab pos="266700" algn="l"/>
                <a:tab pos="1466850" algn="l"/>
                <a:tab pos="2667000" algn="l"/>
                <a:tab pos="3867150" algn="l"/>
                <a:tab pos="48006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266700" algn="l"/>
                <a:tab pos="1466850" algn="l"/>
                <a:tab pos="2667000" algn="l"/>
                <a:tab pos="3867150" algn="l"/>
                <a:tab pos="48006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266700" algn="l"/>
                <a:tab pos="1466850" algn="l"/>
                <a:tab pos="2667000" algn="l"/>
                <a:tab pos="3867150" algn="l"/>
                <a:tab pos="48006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266700" algn="l"/>
                <a:tab pos="1466850" algn="l"/>
                <a:tab pos="2667000" algn="l"/>
                <a:tab pos="3867150" algn="l"/>
                <a:tab pos="48006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266700" algn="l"/>
                <a:tab pos="1466850" algn="l"/>
                <a:tab pos="2667000" algn="l"/>
                <a:tab pos="3867150" algn="l"/>
                <a:tab pos="4800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266700" algn="l"/>
                <a:tab pos="1466850" algn="l"/>
                <a:tab pos="2667000" algn="l"/>
                <a:tab pos="3867150" algn="l"/>
                <a:tab pos="4800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266700" algn="l"/>
                <a:tab pos="1466850" algn="l"/>
                <a:tab pos="2667000" algn="l"/>
                <a:tab pos="3867150" algn="l"/>
                <a:tab pos="4800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266700" algn="l"/>
                <a:tab pos="1466850" algn="l"/>
                <a:tab pos="2667000" algn="l"/>
                <a:tab pos="3867150" algn="l"/>
                <a:tab pos="4800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266700" algn="l"/>
                <a:tab pos="1466850" algn="l"/>
                <a:tab pos="2667000" algn="l"/>
                <a:tab pos="3867150" algn="l"/>
                <a:tab pos="4800600" algn="l"/>
              </a:tabLst>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400" b="1" dirty="0">
                <a:solidFill>
                  <a:srgbClr val="FF0000"/>
                </a:solidFill>
                <a:latin typeface="黑体" panose="02010609060101010101" pitchFamily="49" charset="-122"/>
                <a:ea typeface="黑体" panose="02010609060101010101" pitchFamily="49" charset="-122"/>
              </a:rPr>
              <a:t>武夷山发展小水电建设的有利条件及环境效益。</a:t>
            </a:r>
          </a:p>
          <a:p>
            <a:pPr>
              <a:lnSpc>
                <a:spcPct val="150000"/>
              </a:lnSpc>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有利条件</a:t>
            </a:r>
            <a:r>
              <a:rPr lang="en-US" altLang="zh-CN" sz="2400" b="1" dirty="0">
                <a:solidFill>
                  <a:srgbClr val="0000FF"/>
                </a:solidFill>
                <a:latin typeface="黑体" panose="02010609060101010101" pitchFamily="49" charset="-122"/>
                <a:ea typeface="黑体" panose="02010609060101010101" pitchFamily="49" charset="-122"/>
              </a:rPr>
              <a:t>: ① </a:t>
            </a:r>
            <a:r>
              <a:rPr lang="zh-CN" altLang="en-US" sz="2400" b="1" dirty="0">
                <a:solidFill>
                  <a:srgbClr val="0000FF"/>
                </a:solidFill>
                <a:latin typeface="黑体" panose="02010609060101010101" pitchFamily="49" charset="-122"/>
                <a:ea typeface="黑体" panose="02010609060101010101" pitchFamily="49" charset="-122"/>
              </a:rPr>
              <a:t>位于湿润地区，降水丰富，</a:t>
            </a:r>
            <a:r>
              <a:rPr lang="zh-CN" altLang="en-US" sz="2400" b="1" dirty="0" smtClean="0">
                <a:solidFill>
                  <a:srgbClr val="0000FF"/>
                </a:solidFill>
                <a:latin typeface="黑体" panose="02010609060101010101" pitchFamily="49" charset="-122"/>
                <a:ea typeface="黑体" panose="02010609060101010101" pitchFamily="49" charset="-122"/>
              </a:rPr>
              <a:t>河流多，流量</a:t>
            </a:r>
            <a:r>
              <a:rPr lang="zh-CN" altLang="en-US" sz="2400" b="1" dirty="0">
                <a:solidFill>
                  <a:srgbClr val="0000FF"/>
                </a:solidFill>
                <a:latin typeface="黑体" panose="02010609060101010101" pitchFamily="49" charset="-122"/>
                <a:ea typeface="黑体" panose="02010609060101010101" pitchFamily="49" charset="-122"/>
              </a:rPr>
              <a:t>大；</a:t>
            </a:r>
          </a:p>
          <a:p>
            <a:pPr>
              <a:lnSpc>
                <a:spcPct val="150000"/>
              </a:lnSpc>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② 低山丘陵地形，河流落差大，水能丰富；</a:t>
            </a:r>
          </a:p>
          <a:p>
            <a:pPr>
              <a:lnSpc>
                <a:spcPct val="150000"/>
              </a:lnSpc>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③ 工农业生产发达，能源需求量大。</a:t>
            </a:r>
          </a:p>
          <a:p>
            <a:pPr>
              <a:lnSpc>
                <a:spcPct val="150000"/>
              </a:lnSpc>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环境效益</a:t>
            </a:r>
            <a:r>
              <a:rPr lang="en-US" altLang="zh-CN" sz="2400" b="1" dirty="0">
                <a:solidFill>
                  <a:srgbClr val="0000FF"/>
                </a:solidFill>
                <a:latin typeface="黑体" panose="02010609060101010101" pitchFamily="49" charset="-122"/>
                <a:ea typeface="黑体" panose="02010609060101010101" pitchFamily="49" charset="-122"/>
              </a:rPr>
              <a:t>: ① </a:t>
            </a:r>
            <a:r>
              <a:rPr lang="zh-CN" altLang="en-US" sz="2400" b="1" dirty="0">
                <a:solidFill>
                  <a:srgbClr val="0000FF"/>
                </a:solidFill>
                <a:latin typeface="黑体" panose="02010609060101010101" pitchFamily="49" charset="-122"/>
                <a:ea typeface="黑体" panose="02010609060101010101" pitchFamily="49" charset="-122"/>
              </a:rPr>
              <a:t>水电为清洁能源，发展水电可以减少大气污染；</a:t>
            </a:r>
          </a:p>
          <a:p>
            <a:pPr>
              <a:lnSpc>
                <a:spcPct val="150000"/>
              </a:lnSpc>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② 解决农村能源不足，减少对植被的破坏，有利于保持水土；</a:t>
            </a:r>
          </a:p>
          <a:p>
            <a:pPr>
              <a:lnSpc>
                <a:spcPct val="150000"/>
              </a:lnSpc>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③ 有利于防止或减轻洪涝灾害。</a:t>
            </a:r>
          </a:p>
        </p:txBody>
      </p:sp>
    </p:spTree>
    <p:extLst>
      <p:ext uri="{BB962C8B-B14F-4D97-AF65-F5344CB8AC3E}">
        <p14:creationId xmlns:p14="http://schemas.microsoft.com/office/powerpoint/2010/main" val="1970350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61">
                                            <p:txEl>
                                              <p:pRg st="1" end="1"/>
                                            </p:txEl>
                                          </p:spTgt>
                                        </p:tgtEl>
                                        <p:attrNameLst>
                                          <p:attrName>style.visibility</p:attrName>
                                        </p:attrNameLst>
                                      </p:cBhvr>
                                      <p:to>
                                        <p:strVal val="visible"/>
                                      </p:to>
                                    </p:set>
                                    <p:animEffect transition="in" filter="blinds(horizontal)">
                                      <p:cBhvr>
                                        <p:cTn id="7" dur="500"/>
                                        <p:tgtEl>
                                          <p:spTgt spid="9216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161">
                                            <p:txEl>
                                              <p:pRg st="2" end="2"/>
                                            </p:txEl>
                                          </p:spTgt>
                                        </p:tgtEl>
                                        <p:attrNameLst>
                                          <p:attrName>style.visibility</p:attrName>
                                        </p:attrNameLst>
                                      </p:cBhvr>
                                      <p:to>
                                        <p:strVal val="visible"/>
                                      </p:to>
                                    </p:set>
                                    <p:animEffect transition="in" filter="blinds(horizontal)">
                                      <p:cBhvr>
                                        <p:cTn id="10" dur="500"/>
                                        <p:tgtEl>
                                          <p:spTgt spid="9216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2161">
                                            <p:txEl>
                                              <p:pRg st="3" end="3"/>
                                            </p:txEl>
                                          </p:spTgt>
                                        </p:tgtEl>
                                        <p:attrNameLst>
                                          <p:attrName>style.visibility</p:attrName>
                                        </p:attrNameLst>
                                      </p:cBhvr>
                                      <p:to>
                                        <p:strVal val="visible"/>
                                      </p:to>
                                    </p:set>
                                    <p:animEffect transition="in" filter="blinds(horizontal)">
                                      <p:cBhvr>
                                        <p:cTn id="13" dur="500"/>
                                        <p:tgtEl>
                                          <p:spTgt spid="9216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2161">
                                            <p:txEl>
                                              <p:pRg st="4" end="4"/>
                                            </p:txEl>
                                          </p:spTgt>
                                        </p:tgtEl>
                                        <p:attrNameLst>
                                          <p:attrName>style.visibility</p:attrName>
                                        </p:attrNameLst>
                                      </p:cBhvr>
                                      <p:to>
                                        <p:strVal val="visible"/>
                                      </p:to>
                                    </p:set>
                                    <p:animEffect transition="in" filter="blinds(horizontal)">
                                      <p:cBhvr>
                                        <p:cTn id="16" dur="500"/>
                                        <p:tgtEl>
                                          <p:spTgt spid="92161">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2161">
                                            <p:txEl>
                                              <p:pRg st="5" end="5"/>
                                            </p:txEl>
                                          </p:spTgt>
                                        </p:tgtEl>
                                        <p:attrNameLst>
                                          <p:attrName>style.visibility</p:attrName>
                                        </p:attrNameLst>
                                      </p:cBhvr>
                                      <p:to>
                                        <p:strVal val="visible"/>
                                      </p:to>
                                    </p:set>
                                    <p:animEffect transition="in" filter="blinds(horizontal)">
                                      <p:cBhvr>
                                        <p:cTn id="19" dur="500"/>
                                        <p:tgtEl>
                                          <p:spTgt spid="92161">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92161">
                                            <p:txEl>
                                              <p:pRg st="6" end="6"/>
                                            </p:txEl>
                                          </p:spTgt>
                                        </p:tgtEl>
                                        <p:attrNameLst>
                                          <p:attrName>style.visibility</p:attrName>
                                        </p:attrNameLst>
                                      </p:cBhvr>
                                      <p:to>
                                        <p:strVal val="visible"/>
                                      </p:to>
                                    </p:set>
                                    <p:animEffect transition="in" filter="blinds(horizontal)">
                                      <p:cBhvr>
                                        <p:cTn id="22" dur="500"/>
                                        <p:tgtEl>
                                          <p:spTgt spid="9216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Text Box 2"/>
          <p:cNvSpPr>
            <a:spLocks noChangeArrowheads="1"/>
          </p:cNvSpPr>
          <p:nvPr>
            <p:custDataLst>
              <p:tags r:id="rId1"/>
            </p:custDataLst>
          </p:nvPr>
        </p:nvSpPr>
        <p:spPr bwMode="auto">
          <a:xfrm>
            <a:off x="1608138" y="836614"/>
            <a:ext cx="47625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3200" dirty="0" smtClean="0">
                <a:solidFill>
                  <a:srgbClr val="0000CC"/>
                </a:solidFill>
                <a:latin typeface="微软雅黑" panose="020B0503020204020204" pitchFamily="34" charset="-122"/>
                <a:ea typeface="微软雅黑" panose="020B0503020204020204" pitchFamily="34" charset="-122"/>
              </a:rPr>
              <a:t>长江</a:t>
            </a:r>
            <a:r>
              <a:rPr lang="zh-CN" altLang="en-US" sz="3200" dirty="0">
                <a:solidFill>
                  <a:srgbClr val="0000CC"/>
                </a:solidFill>
                <a:latin typeface="微软雅黑" panose="020B0503020204020204" pitchFamily="34" charset="-122"/>
                <a:ea typeface="微软雅黑" panose="020B0503020204020204" pitchFamily="34" charset="-122"/>
              </a:rPr>
              <a:t>的治理</a:t>
            </a:r>
          </a:p>
        </p:txBody>
      </p:sp>
      <p:sp>
        <p:nvSpPr>
          <p:cNvPr id="94211" name="Rectangle 2"/>
          <p:cNvSpPr/>
          <p:nvPr>
            <p:custDataLst>
              <p:tags r:id="rId2"/>
            </p:custDataLst>
          </p:nvPr>
        </p:nvSpPr>
        <p:spPr>
          <a:xfrm>
            <a:off x="1524001" y="17463"/>
            <a:ext cx="9059863" cy="677862"/>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kumimoji="1" lang="zh-CN" altLang="en-US" sz="3800" b="1" dirty="0">
                <a:solidFill>
                  <a:srgbClr val="0000CC"/>
                </a:solidFill>
                <a:latin typeface="Arial" panose="020B0604020202020204" pitchFamily="34" charset="0"/>
                <a:ea typeface="汉仪书魂体简" pitchFamily="49" charset="-122"/>
              </a:rPr>
              <a:t>四、南方地区</a:t>
            </a:r>
            <a:r>
              <a:rPr kumimoji="1" lang="en-US" altLang="zh-CN" sz="3800" b="1" dirty="0">
                <a:solidFill>
                  <a:srgbClr val="0000CC"/>
                </a:solidFill>
                <a:latin typeface="Arial" panose="020B0604020202020204" pitchFamily="34" charset="0"/>
                <a:ea typeface="汉仪书魂体简" pitchFamily="49" charset="-122"/>
              </a:rPr>
              <a:t>——</a:t>
            </a:r>
            <a:r>
              <a:rPr kumimoji="1" lang="zh-CN" altLang="en-US" sz="3800" b="1" dirty="0">
                <a:solidFill>
                  <a:srgbClr val="0000CC"/>
                </a:solidFill>
                <a:latin typeface="Arial" panose="020B0604020202020204" pitchFamily="34" charset="0"/>
                <a:ea typeface="汉仪书魂体简" pitchFamily="49" charset="-122"/>
              </a:rPr>
              <a:t>国土整治与可持续发展</a:t>
            </a:r>
          </a:p>
        </p:txBody>
      </p:sp>
      <p:sp>
        <p:nvSpPr>
          <p:cNvPr id="94212" name="Text Box 3"/>
          <p:cNvSpPr/>
          <p:nvPr>
            <p:custDataLst>
              <p:tags r:id="rId3"/>
            </p:custDataLst>
          </p:nvPr>
        </p:nvSpPr>
        <p:spPr>
          <a:xfrm>
            <a:off x="1679576" y="1412876"/>
            <a:ext cx="5057775" cy="519113"/>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en-US" altLang="zh-CN" sz="2800">
                <a:solidFill>
                  <a:srgbClr val="006600"/>
                </a:solidFill>
                <a:latin typeface="微软雅黑" panose="020B0503020204020204" pitchFamily="34" charset="-122"/>
                <a:ea typeface="微软雅黑" panose="020B0503020204020204" pitchFamily="34" charset="-122"/>
              </a:rPr>
              <a:t>1</a:t>
            </a:r>
            <a:r>
              <a:rPr lang="zh-CN" altLang="en-US" sz="2800">
                <a:solidFill>
                  <a:srgbClr val="006600"/>
                </a:solidFill>
                <a:latin typeface="微软雅黑" panose="020B0503020204020204" pitchFamily="34" charset="-122"/>
                <a:ea typeface="微软雅黑" panose="020B0503020204020204" pitchFamily="34" charset="-122"/>
              </a:rPr>
              <a:t>、长江洪涝灾害严重的原因</a:t>
            </a:r>
          </a:p>
        </p:txBody>
      </p:sp>
      <p:sp>
        <p:nvSpPr>
          <p:cNvPr id="94213" name="Text Box 4"/>
          <p:cNvSpPr/>
          <p:nvPr>
            <p:custDataLst>
              <p:tags r:id="rId4"/>
            </p:custDataLst>
          </p:nvPr>
        </p:nvSpPr>
        <p:spPr>
          <a:xfrm>
            <a:off x="1751013" y="1917701"/>
            <a:ext cx="1968500" cy="523875"/>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800">
                <a:solidFill>
                  <a:srgbClr val="FF0000"/>
                </a:solidFill>
                <a:latin typeface="微软雅黑" panose="020B0503020204020204" pitchFamily="34" charset="-122"/>
                <a:ea typeface="微软雅黑" panose="020B0503020204020204" pitchFamily="34" charset="-122"/>
              </a:rPr>
              <a:t>自然原因：</a:t>
            </a:r>
          </a:p>
        </p:txBody>
      </p:sp>
      <p:sp>
        <p:nvSpPr>
          <p:cNvPr id="94214" name="矩形 8"/>
          <p:cNvSpPr/>
          <p:nvPr>
            <p:custDataLst>
              <p:tags r:id="rId5"/>
            </p:custDataLst>
          </p:nvPr>
        </p:nvSpPr>
        <p:spPr>
          <a:xfrm>
            <a:off x="1798638" y="4141789"/>
            <a:ext cx="4572000" cy="522287"/>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800">
                <a:solidFill>
                  <a:srgbClr val="FF0000"/>
                </a:solidFill>
                <a:latin typeface="微软雅黑" panose="020B0503020204020204" pitchFamily="34" charset="-122"/>
                <a:ea typeface="微软雅黑" panose="020B0503020204020204" pitchFamily="34" charset="-122"/>
              </a:rPr>
              <a:t>人为原因：</a:t>
            </a:r>
          </a:p>
        </p:txBody>
      </p:sp>
      <p:sp>
        <p:nvSpPr>
          <p:cNvPr id="94215" name="矩形 9"/>
          <p:cNvSpPr/>
          <p:nvPr>
            <p:custDataLst>
              <p:tags r:id="rId6"/>
            </p:custDataLst>
          </p:nvPr>
        </p:nvSpPr>
        <p:spPr>
          <a:xfrm>
            <a:off x="1524001" y="2457450"/>
            <a:ext cx="9059863" cy="1570038"/>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）长江流域面积广大；</a:t>
            </a:r>
          </a:p>
          <a:p>
            <a:pPr eaLnBrk="1" hangingPunct="1">
              <a:spcBef>
                <a:spcPct val="0"/>
              </a:spcBef>
              <a:buFontTx/>
              <a:buNone/>
            </a:pP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）流域主要为亚热带季风气候，流量大且集中在夏秋季节；</a:t>
            </a:r>
          </a:p>
          <a:p>
            <a:pPr eaLnBrk="1" hangingPunct="1">
              <a:spcBef>
                <a:spcPct val="0"/>
              </a:spcBef>
              <a:buFontTx/>
              <a:buNone/>
            </a:pP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 支流多且南北对称，同时入汛，引起河水暴涨。</a:t>
            </a:r>
          </a:p>
          <a:p>
            <a:pPr eaLnBrk="1" hangingPunct="1">
              <a:spcBef>
                <a:spcPct val="0"/>
              </a:spcBef>
              <a:buFontTx/>
              <a:buNone/>
            </a:pPr>
            <a:r>
              <a:rPr lang="zh-CN" altLang="en-US" dirty="0">
                <a:solidFill>
                  <a:srgbClr val="000000"/>
                </a:solidFill>
                <a:latin typeface="微软雅黑" panose="020B0503020204020204" pitchFamily="34" charset="-122"/>
                <a:ea typeface="微软雅黑" panose="020B0503020204020204" pitchFamily="34" charset="-122"/>
              </a:rPr>
              <a:t>（４）中游河道弯曲，缺乏蓄洪、泄洪场所</a:t>
            </a:r>
          </a:p>
        </p:txBody>
      </p:sp>
      <p:sp>
        <p:nvSpPr>
          <p:cNvPr id="94216" name="矩形 10"/>
          <p:cNvSpPr/>
          <p:nvPr>
            <p:custDataLst>
              <p:tags r:id="rId7"/>
            </p:custDataLst>
          </p:nvPr>
        </p:nvSpPr>
        <p:spPr>
          <a:xfrm>
            <a:off x="1576389" y="4849814"/>
            <a:ext cx="8675687" cy="1570037"/>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1</a:t>
            </a:r>
            <a:r>
              <a:rPr lang="zh-CN" altLang="en-US">
                <a:solidFill>
                  <a:srgbClr val="000000"/>
                </a:solidFill>
                <a:latin typeface="微软雅黑" panose="020B0503020204020204" pitchFamily="34" charset="-122"/>
                <a:ea typeface="微软雅黑" panose="020B0503020204020204" pitchFamily="34" charset="-122"/>
              </a:rPr>
              <a:t>）长江的中上游地区植被破坏严重，水土流失严重，长江下游地区的河、湖淤积严重；</a:t>
            </a:r>
          </a:p>
          <a:p>
            <a:pPr eaLnBrk="1" hangingPunct="1">
              <a:spcBef>
                <a:spcPct val="0"/>
              </a:spcBef>
              <a:buFontTx/>
              <a:buNone/>
            </a:pPr>
            <a:r>
              <a:rPr lang="zh-CN" altLang="en-US">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2</a:t>
            </a:r>
            <a:r>
              <a:rPr lang="zh-CN" altLang="en-US">
                <a:solidFill>
                  <a:srgbClr val="000000"/>
                </a:solidFill>
                <a:latin typeface="微软雅黑" panose="020B0503020204020204" pitchFamily="34" charset="-122"/>
                <a:ea typeface="微软雅黑" panose="020B0503020204020204" pitchFamily="34" charset="-122"/>
              </a:rPr>
              <a:t>）围湖造田等行为，导致湖泊萎缩，影响了长江下游地区的排洪能力。</a:t>
            </a:r>
          </a:p>
        </p:txBody>
      </p:sp>
    </p:spTree>
    <p:extLst>
      <p:ext uri="{BB962C8B-B14F-4D97-AF65-F5344CB8AC3E}">
        <p14:creationId xmlns:p14="http://schemas.microsoft.com/office/powerpoint/2010/main" val="15312833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42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4215"/>
                                        </p:tgtEl>
                                        <p:attrNameLst>
                                          <p:attrName>style.visibility</p:attrName>
                                        </p:attrNameLst>
                                      </p:cBhvr>
                                      <p:to>
                                        <p:strVal val="visible"/>
                                      </p:to>
                                    </p:set>
                                    <p:animEffect transition="in" filter="wipe(down)">
                                      <p:cBhvr>
                                        <p:cTn id="15" dur="500"/>
                                        <p:tgtEl>
                                          <p:spTgt spid="942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4214"/>
                                        </p:tgtEl>
                                        <p:attrNameLst>
                                          <p:attrName>style.visibility</p:attrName>
                                        </p:attrNameLst>
                                      </p:cBhvr>
                                      <p:to>
                                        <p:strVal val="visible"/>
                                      </p:to>
                                    </p:set>
                                    <p:animEffect transition="in" filter="wipe(down)">
                                      <p:cBhvr>
                                        <p:cTn id="20" dur="500"/>
                                        <p:tgtEl>
                                          <p:spTgt spid="942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4216"/>
                                        </p:tgtEl>
                                        <p:attrNameLst>
                                          <p:attrName>style.visibility</p:attrName>
                                        </p:attrNameLst>
                                      </p:cBhvr>
                                      <p:to>
                                        <p:strVal val="visible"/>
                                      </p:to>
                                    </p:set>
                                    <p:animEffect transition="in" filter="wipe(down)">
                                      <p:cBhvr>
                                        <p:cTn id="25" dur="500"/>
                                        <p:tgtEl>
                                          <p:spTgt spid="94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animBg="1"/>
      <p:bldP spid="94213" grpId="0" animBg="1"/>
      <p:bldP spid="94214" grpId="0" animBg="1"/>
      <p:bldP spid="94215" grpId="0" animBg="1"/>
      <p:bldP spid="94216"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8306" name="Picture 4" descr="荆江治理"/>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495550" y="188914"/>
            <a:ext cx="7632700" cy="680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338888116"/>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ext Box 2"/>
          <p:cNvSpPr/>
          <p:nvPr>
            <p:custDataLst>
              <p:tags r:id="rId1"/>
            </p:custDataLst>
          </p:nvPr>
        </p:nvSpPr>
        <p:spPr>
          <a:xfrm>
            <a:off x="1774826" y="260351"/>
            <a:ext cx="4924425" cy="519113"/>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800">
                <a:solidFill>
                  <a:srgbClr val="0000CC"/>
                </a:solidFill>
                <a:latin typeface="微软雅黑" panose="020B0503020204020204" pitchFamily="34" charset="-122"/>
                <a:ea typeface="微软雅黑" panose="020B0503020204020204" pitchFamily="34" charset="-122"/>
              </a:rPr>
              <a:t>治理长江流域洪水灾害的措施：</a:t>
            </a:r>
          </a:p>
        </p:txBody>
      </p:sp>
      <p:sp>
        <p:nvSpPr>
          <p:cNvPr id="96259" name="Text Box 3"/>
          <p:cNvSpPr/>
          <p:nvPr>
            <p:custDataLst>
              <p:tags r:id="rId2"/>
            </p:custDataLst>
          </p:nvPr>
        </p:nvSpPr>
        <p:spPr>
          <a:xfrm>
            <a:off x="1555750" y="930275"/>
            <a:ext cx="9145588" cy="954088"/>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800">
                <a:solidFill>
                  <a:schemeClr val="tx1"/>
                </a:solidFill>
                <a:latin typeface="微软雅黑" panose="020B0503020204020204" pitchFamily="34" charset="-122"/>
                <a:ea typeface="微软雅黑" panose="020B0503020204020204" pitchFamily="34" charset="-122"/>
              </a:rPr>
              <a:t>１、</a:t>
            </a:r>
            <a:r>
              <a:rPr lang="zh-CN" altLang="en-US" sz="2800">
                <a:solidFill>
                  <a:srgbClr val="FF0000"/>
                </a:solidFill>
                <a:latin typeface="微软雅黑" panose="020B0503020204020204" pitchFamily="34" charset="-122"/>
                <a:ea typeface="微软雅黑" panose="020B0503020204020204" pitchFamily="34" charset="-122"/>
              </a:rPr>
              <a:t>中上游：</a:t>
            </a:r>
            <a:r>
              <a:rPr lang="zh-CN" altLang="en-US" sz="2800">
                <a:solidFill>
                  <a:srgbClr val="0000CC"/>
                </a:solidFill>
                <a:latin typeface="微软雅黑" panose="020B0503020204020204" pitchFamily="34" charset="-122"/>
                <a:ea typeface="微软雅黑" panose="020B0503020204020204" pitchFamily="34" charset="-122"/>
              </a:rPr>
              <a:t>修水库、水利枢纽（三峡工程等）</a:t>
            </a:r>
            <a:endParaRPr lang="en-US" altLang="zh-CN" sz="2800">
              <a:solidFill>
                <a:srgbClr val="0000CC"/>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800">
                <a:solidFill>
                  <a:srgbClr val="0000CC"/>
                </a:solidFill>
                <a:latin typeface="微软雅黑" panose="020B0503020204020204" pitchFamily="34" charset="-122"/>
                <a:ea typeface="微软雅黑" panose="020B0503020204020204" pitchFamily="34" charset="-122"/>
              </a:rPr>
              <a:t>                    植树造林</a:t>
            </a:r>
            <a:r>
              <a:rPr lang="zh-CN" altLang="en-US" sz="2800">
                <a:solidFill>
                  <a:schemeClr val="tx1"/>
                </a:solidFill>
                <a:latin typeface="微软雅黑" panose="020B0503020204020204" pitchFamily="34" charset="-122"/>
                <a:ea typeface="微软雅黑" panose="020B0503020204020204" pitchFamily="34" charset="-122"/>
              </a:rPr>
              <a:t>，</a:t>
            </a:r>
            <a:r>
              <a:rPr lang="zh-CN" altLang="en-US" sz="2800" b="1">
                <a:solidFill>
                  <a:schemeClr val="tx1"/>
                </a:solidFill>
                <a:latin typeface="方正静蕾简体" pitchFamily="2" charset="-122"/>
                <a:ea typeface="方正静蕾简体" pitchFamily="2" charset="-122"/>
              </a:rPr>
              <a:t>营造“长江中上游”防防林工程。</a:t>
            </a:r>
          </a:p>
        </p:txBody>
      </p:sp>
      <p:sp>
        <p:nvSpPr>
          <p:cNvPr id="96260" name="Text Box 5"/>
          <p:cNvSpPr/>
          <p:nvPr>
            <p:custDataLst>
              <p:tags r:id="rId3"/>
            </p:custDataLst>
          </p:nvPr>
        </p:nvSpPr>
        <p:spPr>
          <a:xfrm>
            <a:off x="1703388" y="2205039"/>
            <a:ext cx="8431212" cy="522287"/>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800">
                <a:solidFill>
                  <a:schemeClr val="tx1"/>
                </a:solidFill>
                <a:latin typeface="微软雅黑" panose="020B0503020204020204" pitchFamily="34" charset="-122"/>
                <a:ea typeface="微软雅黑" panose="020B0503020204020204" pitchFamily="34" charset="-122"/>
              </a:rPr>
              <a:t>２、</a:t>
            </a:r>
            <a:r>
              <a:rPr lang="zh-CN" altLang="en-US" sz="2800">
                <a:solidFill>
                  <a:srgbClr val="FF0000"/>
                </a:solidFill>
                <a:latin typeface="微软雅黑" panose="020B0503020204020204" pitchFamily="34" charset="-122"/>
                <a:ea typeface="微软雅黑" panose="020B0503020204020204" pitchFamily="34" charset="-122"/>
              </a:rPr>
              <a:t>中游：</a:t>
            </a:r>
            <a:r>
              <a:rPr lang="zh-CN" altLang="en-US" sz="2800">
                <a:solidFill>
                  <a:srgbClr val="0000CC"/>
                </a:solidFill>
                <a:latin typeface="微软雅黑" panose="020B0503020204020204" pitchFamily="34" charset="-122"/>
                <a:ea typeface="微软雅黑" panose="020B0503020204020204" pitchFamily="34" charset="-122"/>
              </a:rPr>
              <a:t>退田还湖，</a:t>
            </a:r>
            <a:r>
              <a:rPr lang="zh-CN" altLang="en-US" sz="2800">
                <a:solidFill>
                  <a:schemeClr val="tx1"/>
                </a:solidFill>
                <a:latin typeface="微软雅黑" panose="020B0503020204020204" pitchFamily="34" charset="-122"/>
                <a:ea typeface="微软雅黑" panose="020B0503020204020204" pitchFamily="34" charset="-122"/>
              </a:rPr>
              <a:t>提高湖泊的调蓄能力。</a:t>
            </a:r>
          </a:p>
        </p:txBody>
      </p:sp>
      <p:sp>
        <p:nvSpPr>
          <p:cNvPr id="96261" name="Text Box 6"/>
          <p:cNvSpPr/>
          <p:nvPr>
            <p:custDataLst>
              <p:tags r:id="rId4"/>
            </p:custDataLst>
          </p:nvPr>
        </p:nvSpPr>
        <p:spPr>
          <a:xfrm>
            <a:off x="1774825" y="3429001"/>
            <a:ext cx="4114800" cy="519113"/>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800">
                <a:solidFill>
                  <a:srgbClr val="0000CC"/>
                </a:solidFill>
                <a:latin typeface="微软雅黑" panose="020B0503020204020204" pitchFamily="34" charset="-122"/>
                <a:ea typeface="微软雅黑" panose="020B0503020204020204" pitchFamily="34" charset="-122"/>
              </a:rPr>
              <a:t>长江防护林工程的意义：</a:t>
            </a:r>
          </a:p>
        </p:txBody>
      </p:sp>
      <p:sp>
        <p:nvSpPr>
          <p:cNvPr id="96262" name="Rectangle 7"/>
          <p:cNvSpPr/>
          <p:nvPr>
            <p:custDataLst>
              <p:tags r:id="rId5"/>
            </p:custDataLst>
          </p:nvPr>
        </p:nvSpPr>
        <p:spPr>
          <a:xfrm>
            <a:off x="1781175" y="4005263"/>
            <a:ext cx="8604250" cy="2678112"/>
          </a:xfrm>
          <a:prstGeom prst="rect">
            <a:avLst/>
          </a:prstGeom>
          <a:solidFill>
            <a:schemeClr val="bg1"/>
          </a:solid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800">
                <a:solidFill>
                  <a:schemeClr val="tx1"/>
                </a:solidFill>
                <a:latin typeface="微软雅黑" panose="020B0503020204020204" pitchFamily="34" charset="-122"/>
                <a:ea typeface="微软雅黑" panose="020B0503020204020204" pitchFamily="34" charset="-122"/>
              </a:rPr>
              <a:t>①改善流域内的生态环境；</a:t>
            </a:r>
            <a:endParaRPr lang="en-US" altLang="zh-CN" sz="2800">
              <a:solidFill>
                <a:schemeClr val="tx1"/>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800">
                <a:solidFill>
                  <a:schemeClr val="tx1"/>
                </a:solidFill>
                <a:latin typeface="微软雅黑" panose="020B0503020204020204" pitchFamily="34" charset="-122"/>
                <a:ea typeface="微软雅黑" panose="020B0503020204020204" pitchFamily="34" charset="-122"/>
              </a:rPr>
              <a:t>②减少旱涝灾害；</a:t>
            </a:r>
          </a:p>
          <a:p>
            <a:pPr eaLnBrk="1" hangingPunct="1">
              <a:spcBef>
                <a:spcPct val="0"/>
              </a:spcBef>
              <a:buFontTx/>
              <a:buNone/>
            </a:pPr>
            <a:r>
              <a:rPr lang="zh-CN" altLang="en-US" sz="2800">
                <a:solidFill>
                  <a:schemeClr val="tx1"/>
                </a:solidFill>
                <a:latin typeface="微软雅黑" panose="020B0503020204020204" pitchFamily="34" charset="-122"/>
                <a:ea typeface="微软雅黑" panose="020B0503020204020204" pitchFamily="34" charset="-122"/>
              </a:rPr>
              <a:t>③增加植树地区的经济收入；</a:t>
            </a:r>
            <a:endParaRPr lang="en-US" altLang="zh-CN" sz="2800">
              <a:solidFill>
                <a:schemeClr val="tx1"/>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800">
                <a:solidFill>
                  <a:schemeClr val="tx1"/>
                </a:solidFill>
                <a:latin typeface="微软雅黑" panose="020B0503020204020204" pitchFamily="34" charset="-122"/>
                <a:ea typeface="微软雅黑" panose="020B0503020204020204" pitchFamily="34" charset="-122"/>
              </a:rPr>
              <a:t>④ 减少水土流失；</a:t>
            </a:r>
          </a:p>
          <a:p>
            <a:pPr eaLnBrk="1" hangingPunct="1">
              <a:spcBef>
                <a:spcPct val="0"/>
              </a:spcBef>
              <a:buFontTx/>
              <a:buNone/>
            </a:pPr>
            <a:r>
              <a:rPr lang="zh-CN" altLang="en-US" sz="2800">
                <a:solidFill>
                  <a:schemeClr val="tx1"/>
                </a:solidFill>
                <a:latin typeface="微软雅黑" panose="020B0503020204020204" pitchFamily="34" charset="-122"/>
                <a:ea typeface="微软雅黑" panose="020B0503020204020204" pitchFamily="34" charset="-122"/>
              </a:rPr>
              <a:t>⑤缓解农村用材林和“三料”（燃料、饲料、肥料）的紧张 ； </a:t>
            </a:r>
          </a:p>
        </p:txBody>
      </p:sp>
      <p:sp>
        <p:nvSpPr>
          <p:cNvPr id="96263" name="矩形 1"/>
          <p:cNvSpPr/>
          <p:nvPr>
            <p:custDataLst>
              <p:tags r:id="rId6"/>
            </p:custDataLst>
          </p:nvPr>
        </p:nvSpPr>
        <p:spPr>
          <a:xfrm>
            <a:off x="1774825" y="2781300"/>
            <a:ext cx="8610600" cy="522288"/>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en-US" altLang="zh-CN" sz="2800">
                <a:solidFill>
                  <a:schemeClr val="tx1"/>
                </a:solidFill>
                <a:latin typeface="微软雅黑" panose="020B0503020204020204" pitchFamily="34" charset="-122"/>
                <a:ea typeface="微软雅黑" panose="020B0503020204020204" pitchFamily="34" charset="-122"/>
              </a:rPr>
              <a:t>3</a:t>
            </a:r>
            <a:r>
              <a:rPr lang="zh-CN" altLang="en-US" sz="2800">
                <a:solidFill>
                  <a:schemeClr val="tx1"/>
                </a:solidFill>
                <a:latin typeface="微软雅黑" panose="020B0503020204020204" pitchFamily="34" charset="-122"/>
                <a:ea typeface="微软雅黑" panose="020B0503020204020204" pitchFamily="34" charset="-122"/>
              </a:rPr>
              <a:t>、</a:t>
            </a:r>
            <a:r>
              <a:rPr lang="zh-CN" altLang="en-US" sz="2800">
                <a:solidFill>
                  <a:srgbClr val="FF0000"/>
                </a:solidFill>
                <a:latin typeface="微软雅黑" panose="020B0503020204020204" pitchFamily="34" charset="-122"/>
                <a:ea typeface="微软雅黑" panose="020B0503020204020204" pitchFamily="34" charset="-122"/>
              </a:rPr>
              <a:t>下游：</a:t>
            </a:r>
            <a:r>
              <a:rPr lang="zh-CN" altLang="en-US" sz="2800">
                <a:solidFill>
                  <a:srgbClr val="0000CC"/>
                </a:solidFill>
                <a:latin typeface="微软雅黑" panose="020B0503020204020204" pitchFamily="34" charset="-122"/>
                <a:ea typeface="微软雅黑" panose="020B0503020204020204" pitchFamily="34" charset="-122"/>
              </a:rPr>
              <a:t>加固江防大堤、建分洪、蓄洪工程等。</a:t>
            </a:r>
          </a:p>
        </p:txBody>
      </p:sp>
    </p:spTree>
    <p:extLst>
      <p:ext uri="{BB962C8B-B14F-4D97-AF65-F5344CB8AC3E}">
        <p14:creationId xmlns:p14="http://schemas.microsoft.com/office/powerpoint/2010/main" val="360509864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6263"/>
                                        </p:tgtEl>
                                        <p:attrNameLst>
                                          <p:attrName>style.visibility</p:attrName>
                                        </p:attrNameLst>
                                      </p:cBhvr>
                                      <p:to>
                                        <p:strVal val="visible"/>
                                      </p:to>
                                    </p:set>
                                    <p:animEffect transition="in" filter="fade">
                                      <p:cBhvr>
                                        <p:cTn id="19" dur="500"/>
                                        <p:tgtEl>
                                          <p:spTgt spid="9626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9626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6262"/>
                                        </p:tgtEl>
                                        <p:attrNameLst>
                                          <p:attrName>style.visibility</p:attrName>
                                        </p:attrNameLst>
                                      </p:cBhvr>
                                      <p:to>
                                        <p:strVal val="visible"/>
                                      </p:to>
                                    </p:set>
                                    <p:anim calcmode="lin" valueType="num">
                                      <p:cBhvr additive="base">
                                        <p:cTn id="28" dur="500" fill="hold"/>
                                        <p:tgtEl>
                                          <p:spTgt spid="96262"/>
                                        </p:tgtEl>
                                        <p:attrNameLst>
                                          <p:attrName>ppt_x</p:attrName>
                                        </p:attrNameLst>
                                      </p:cBhvr>
                                      <p:tavLst>
                                        <p:tav tm="0">
                                          <p:val>
                                            <p:strVal val="#ppt_x"/>
                                          </p:val>
                                        </p:tav>
                                        <p:tav tm="100000">
                                          <p:val>
                                            <p:strVal val="#ppt_x"/>
                                          </p:val>
                                        </p:tav>
                                      </p:tavLst>
                                    </p:anim>
                                    <p:anim calcmode="lin" valueType="num">
                                      <p:cBhvr additive="base">
                                        <p:cTn id="29" dur="500" fill="hold"/>
                                        <p:tgtEl>
                                          <p:spTgt spid="96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animBg="1"/>
      <p:bldP spid="96259" grpId="0" animBg="1"/>
      <p:bldP spid="96260" grpId="0" animBg="1"/>
      <p:bldP spid="96261" grpId="0" animBg="1"/>
      <p:bldP spid="96262" grpId="0" animBg="1"/>
      <p:bldP spid="9626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Text Box 4"/>
          <p:cNvSpPr txBox="1">
            <a:spLocks noChangeArrowheads="1"/>
          </p:cNvSpPr>
          <p:nvPr/>
        </p:nvSpPr>
        <p:spPr bwMode="auto">
          <a:xfrm>
            <a:off x="108284" y="0"/>
            <a:ext cx="12083716" cy="827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rgbClr val="0000FF"/>
                </a:solidFill>
                <a:ea typeface="黑体" panose="02010609060101010101" pitchFamily="49" charset="-122"/>
              </a:rPr>
              <a:t>评价水利工程的影响</a:t>
            </a:r>
          </a:p>
          <a:p>
            <a:pPr eaLnBrk="1" hangingPunct="1">
              <a:spcBef>
                <a:spcPct val="0"/>
              </a:spcBef>
              <a:buFontTx/>
              <a:buNone/>
            </a:pP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、有利影响：</a:t>
            </a:r>
            <a:endParaRPr lang="en-US" altLang="zh-CN" sz="2400" b="1" dirty="0">
              <a:latin typeface="楷体_GB2312" pitchFamily="49" charset="-122"/>
              <a:ea typeface="楷体_GB2312" pitchFamily="49" charset="-122"/>
            </a:endParaRPr>
          </a:p>
          <a:p>
            <a:pPr eaLnBrk="1" hangingPunct="1">
              <a:spcBef>
                <a:spcPct val="0"/>
              </a:spcBef>
              <a:buFontTx/>
              <a:buNone/>
            </a:pPr>
            <a:endParaRPr lang="en-US" altLang="zh-CN" sz="2400" b="1" dirty="0">
              <a:latin typeface="楷体_GB2312" pitchFamily="49" charset="-122"/>
              <a:ea typeface="楷体_GB2312" pitchFamily="49" charset="-122"/>
            </a:endParaRPr>
          </a:p>
          <a:p>
            <a:pPr eaLnBrk="1" hangingPunct="1">
              <a:spcBef>
                <a:spcPct val="0"/>
              </a:spcBef>
              <a:buFontTx/>
              <a:buNone/>
            </a:pPr>
            <a:endParaRPr lang="zh-CN" altLang="en-US" sz="2400" b="1" dirty="0">
              <a:latin typeface="楷体_GB2312" pitchFamily="49" charset="-122"/>
              <a:ea typeface="楷体_GB2312" pitchFamily="49" charset="-122"/>
            </a:endParaRPr>
          </a:p>
          <a:p>
            <a:pPr eaLnBrk="1" hangingPunct="1">
              <a:spcBef>
                <a:spcPct val="0"/>
              </a:spcBef>
              <a:buFontTx/>
              <a:buNone/>
            </a:pP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、不利影响：</a:t>
            </a:r>
          </a:p>
          <a:p>
            <a:pPr eaLnBrk="1" hangingPunct="1">
              <a:spcBef>
                <a:spcPct val="0"/>
              </a:spcBef>
              <a:buFontTx/>
              <a:buNone/>
            </a:pPr>
            <a:r>
              <a:rPr lang="zh-CN" altLang="en-US" sz="2400" b="1" dirty="0">
                <a:latin typeface="楷体_GB2312" pitchFamily="49" charset="-122"/>
                <a:ea typeface="楷体_GB2312" pitchFamily="49" charset="-122"/>
              </a:rPr>
              <a:t>从对库区和下游方面去评价</a:t>
            </a:r>
            <a:endParaRPr lang="zh-CN" altLang="en-US" sz="2400" dirty="0">
              <a:latin typeface="楷体_GB2312" pitchFamily="49" charset="-122"/>
              <a:ea typeface="楷体_GB2312" pitchFamily="49" charset="-122"/>
            </a:endParaRPr>
          </a:p>
          <a:p>
            <a:pPr eaLnBrk="1" hangingPunct="1">
              <a:spcBef>
                <a:spcPct val="0"/>
              </a:spcBef>
              <a:buFontTx/>
              <a:buNone/>
            </a:pPr>
            <a:r>
              <a:rPr lang="zh-CN" altLang="en-US" sz="2400" b="1" dirty="0">
                <a:solidFill>
                  <a:srgbClr val="0000FF"/>
                </a:solidFill>
                <a:latin typeface="黑体" panose="02010609060101010101" pitchFamily="49" charset="-122"/>
                <a:ea typeface="黑体" panose="02010609060101010101" pitchFamily="49" charset="-122"/>
              </a:rPr>
              <a:t>例题</a:t>
            </a:r>
            <a:r>
              <a:rPr lang="en-US" altLang="zh-CN" sz="2400" b="1" dirty="0">
                <a:solidFill>
                  <a:srgbClr val="0000FF"/>
                </a:solidFill>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分析长江三峡水利工程的影响：</a:t>
            </a:r>
          </a:p>
          <a:p>
            <a:pPr eaLnBrk="1" hangingPunct="1">
              <a:spcBef>
                <a:spcPct val="0"/>
              </a:spcBef>
            </a:pPr>
            <a:r>
              <a:rPr lang="zh-CN" altLang="en-US" sz="2400" b="1" dirty="0">
                <a:solidFill>
                  <a:srgbClr val="CC0000"/>
                </a:solidFill>
                <a:latin typeface="黑体" panose="02010609060101010101" pitchFamily="49" charset="-122"/>
                <a:ea typeface="黑体" panose="02010609060101010101" pitchFamily="49" charset="-122"/>
              </a:rPr>
              <a:t>有利影响：防洪，发电，航运，灌溉，养殖，旅游，供水</a:t>
            </a:r>
            <a:r>
              <a:rPr lang="zh-CN" altLang="en-US" sz="2400" b="1" dirty="0">
                <a:solidFill>
                  <a:srgbClr val="CC0000"/>
                </a:solidFill>
                <a:ea typeface="黑体" panose="02010609060101010101" pitchFamily="49" charset="-122"/>
              </a:rPr>
              <a:t>  </a:t>
            </a:r>
            <a:r>
              <a:rPr lang="zh-CN" altLang="en-US" sz="2400" b="1" dirty="0">
                <a:solidFill>
                  <a:srgbClr val="CC0000"/>
                </a:solidFill>
                <a:latin typeface="黑体" panose="02010609060101010101" pitchFamily="49" charset="-122"/>
                <a:ea typeface="黑体" panose="02010609060101010101" pitchFamily="49" charset="-122"/>
              </a:rPr>
              <a:t> </a:t>
            </a:r>
            <a:r>
              <a:rPr lang="zh-CN" altLang="en-US" sz="2400" b="1" dirty="0">
                <a:solidFill>
                  <a:srgbClr val="CC0000"/>
                </a:solidFill>
                <a:ea typeface="黑体" panose="02010609060101010101" pitchFamily="49" charset="-122"/>
              </a:rPr>
              <a:t>    </a:t>
            </a:r>
            <a:r>
              <a:rPr lang="zh-CN" altLang="en-US" sz="2400" b="1" dirty="0">
                <a:solidFill>
                  <a:srgbClr val="CC0000"/>
                </a:solidFill>
                <a:latin typeface="黑体" panose="02010609060101010101" pitchFamily="49" charset="-122"/>
                <a:ea typeface="黑体" panose="02010609060101010101" pitchFamily="49" charset="-122"/>
              </a:rPr>
              <a:t> </a:t>
            </a:r>
          </a:p>
          <a:p>
            <a:pPr eaLnBrk="1" hangingPunct="1">
              <a:spcBef>
                <a:spcPct val="0"/>
              </a:spcBef>
            </a:pPr>
            <a:r>
              <a:rPr lang="zh-CN" altLang="en-US" sz="2400" b="1" dirty="0">
                <a:solidFill>
                  <a:srgbClr val="CC0000"/>
                </a:solidFill>
                <a:latin typeface="黑体" panose="02010609060101010101" pitchFamily="49" charset="-122"/>
                <a:ea typeface="黑体" panose="02010609060101010101" pitchFamily="49" charset="-122"/>
              </a:rPr>
              <a:t>不利影响：</a:t>
            </a:r>
          </a:p>
          <a:p>
            <a:pPr eaLnBrk="1" hangingPunct="1">
              <a:spcBef>
                <a:spcPct val="0"/>
              </a:spcBef>
              <a:buFontTx/>
              <a:buNone/>
            </a:pPr>
            <a:r>
              <a:rPr lang="en-US" altLang="zh-CN" sz="2400" b="1" dirty="0">
                <a:solidFill>
                  <a:srgbClr val="CC0000"/>
                </a:solidFill>
                <a:latin typeface="黑体" panose="02010609060101010101" pitchFamily="49" charset="-122"/>
                <a:ea typeface="黑体" panose="02010609060101010101" pitchFamily="49" charset="-122"/>
              </a:rPr>
              <a:t>a</a:t>
            </a:r>
            <a:r>
              <a:rPr lang="zh-CN" altLang="en-US" sz="2400" b="1" dirty="0">
                <a:solidFill>
                  <a:srgbClr val="CC0000"/>
                </a:solidFill>
                <a:latin typeface="黑体" panose="02010609060101010101" pitchFamily="49" charset="-122"/>
                <a:ea typeface="黑体" panose="02010609060101010101" pitchFamily="49" charset="-122"/>
              </a:rPr>
              <a:t>、库区：①库区淤积泥沙，库容减小 ②易诱发地质灾害，如地震 </a:t>
            </a:r>
          </a:p>
          <a:p>
            <a:pPr eaLnBrk="1" hangingPunct="1">
              <a:spcBef>
                <a:spcPct val="0"/>
              </a:spcBef>
              <a:buFontTx/>
              <a:buNone/>
            </a:pPr>
            <a:r>
              <a:rPr lang="zh-CN" altLang="en-US" sz="2400" b="1" dirty="0">
                <a:solidFill>
                  <a:srgbClr val="CC0000"/>
                </a:solidFill>
                <a:latin typeface="黑体" panose="02010609060101010101" pitchFamily="49" charset="-122"/>
                <a:ea typeface="黑体" panose="02010609060101010101" pitchFamily="49" charset="-122"/>
              </a:rPr>
              <a:t>③影响生物洄游，生物多样性减少   ④淹没文物古迹</a:t>
            </a:r>
            <a:endParaRPr lang="en-US" altLang="zh-CN" sz="2400" b="1" dirty="0">
              <a:solidFill>
                <a:srgbClr val="CC0000"/>
              </a:solidFill>
              <a:latin typeface="黑体" panose="02010609060101010101" pitchFamily="49" charset="-122"/>
              <a:ea typeface="黑体" panose="02010609060101010101" pitchFamily="49" charset="-122"/>
            </a:endParaRPr>
          </a:p>
          <a:p>
            <a:pPr eaLnBrk="1" hangingPunct="1">
              <a:spcBef>
                <a:spcPct val="0"/>
              </a:spcBef>
              <a:buFontTx/>
              <a:buNone/>
            </a:pPr>
            <a:r>
              <a:rPr lang="zh-CN" altLang="en-US" sz="2400" b="1" dirty="0">
                <a:solidFill>
                  <a:srgbClr val="CC0000"/>
                </a:solidFill>
                <a:latin typeface="黑体" panose="02010609060101010101" pitchFamily="49" charset="-122"/>
                <a:ea typeface="黑体" panose="02010609060101010101" pitchFamily="49" charset="-122"/>
              </a:rPr>
              <a:t>⑤水质变差， ⑥库区蓄水后地下水位上升，易导致土地盐碱化</a:t>
            </a:r>
          </a:p>
          <a:p>
            <a:pPr eaLnBrk="1" hangingPunct="1">
              <a:spcBef>
                <a:spcPct val="0"/>
              </a:spcBef>
              <a:buFontTx/>
              <a:buNone/>
            </a:pPr>
            <a:r>
              <a:rPr lang="en-US" altLang="zh-CN" sz="2400" b="1" dirty="0">
                <a:solidFill>
                  <a:srgbClr val="7030A0"/>
                </a:solidFill>
                <a:latin typeface="黑体" panose="02010609060101010101" pitchFamily="49" charset="-122"/>
                <a:ea typeface="黑体" panose="02010609060101010101" pitchFamily="49" charset="-122"/>
              </a:rPr>
              <a:t>b</a:t>
            </a:r>
            <a:r>
              <a:rPr lang="zh-CN" altLang="en-US" sz="2400" b="1" dirty="0">
                <a:solidFill>
                  <a:srgbClr val="7030A0"/>
                </a:solidFill>
                <a:latin typeface="黑体" panose="02010609060101010101" pitchFamily="49" charset="-122"/>
                <a:ea typeface="黑体" panose="02010609060101010101" pitchFamily="49" charset="-122"/>
              </a:rPr>
              <a:t>、下游：①地貌：来水来沙减少，三角洲萎缩，海水入侵，海岸线后退</a:t>
            </a:r>
            <a:r>
              <a:rPr lang="en-US" altLang="zh-CN" sz="2400" b="1" dirty="0">
                <a:solidFill>
                  <a:srgbClr val="7030A0"/>
                </a:solidFill>
                <a:latin typeface="黑体" panose="02010609060101010101" pitchFamily="49" charset="-122"/>
                <a:ea typeface="黑体" panose="02010609060101010101" pitchFamily="49" charset="-122"/>
              </a:rPr>
              <a:t>  </a:t>
            </a:r>
            <a:r>
              <a:rPr lang="zh-CN" altLang="en-US" sz="2400" b="1" dirty="0">
                <a:solidFill>
                  <a:srgbClr val="7030A0"/>
                </a:solidFill>
                <a:latin typeface="黑体" panose="02010609060101010101" pitchFamily="49" charset="-122"/>
                <a:ea typeface="黑体" panose="02010609060101010101" pitchFamily="49" charset="-122"/>
              </a:rPr>
              <a:t>②气候：降水减少</a:t>
            </a:r>
            <a:endParaRPr lang="en-US" altLang="zh-CN" sz="2400" b="1" dirty="0">
              <a:solidFill>
                <a:srgbClr val="7030A0"/>
              </a:solidFill>
              <a:latin typeface="黑体" panose="02010609060101010101" pitchFamily="49" charset="-122"/>
              <a:ea typeface="黑体" panose="02010609060101010101" pitchFamily="49" charset="-122"/>
            </a:endParaRPr>
          </a:p>
          <a:p>
            <a:pPr eaLnBrk="1" hangingPunct="1">
              <a:spcBef>
                <a:spcPct val="0"/>
              </a:spcBef>
              <a:buFontTx/>
              <a:buNone/>
            </a:pPr>
            <a:r>
              <a:rPr lang="zh-CN" altLang="en-US" sz="2400" b="1" dirty="0">
                <a:solidFill>
                  <a:srgbClr val="7030A0"/>
                </a:solidFill>
                <a:latin typeface="黑体" panose="02010609060101010101" pitchFamily="49" charset="-122"/>
                <a:ea typeface="黑体" panose="02010609060101010101" pitchFamily="49" charset="-122"/>
              </a:rPr>
              <a:t>③河流：径流量减少，海水倒灌．水质变差；</a:t>
            </a:r>
            <a:endParaRPr lang="en-US" altLang="zh-CN" sz="2400" b="1" dirty="0">
              <a:solidFill>
                <a:srgbClr val="7030A0"/>
              </a:solidFill>
              <a:latin typeface="黑体" panose="02010609060101010101" pitchFamily="49" charset="-122"/>
              <a:ea typeface="黑体" panose="02010609060101010101" pitchFamily="49" charset="-122"/>
            </a:endParaRPr>
          </a:p>
          <a:p>
            <a:pPr eaLnBrk="1" hangingPunct="1">
              <a:spcBef>
                <a:spcPct val="0"/>
              </a:spcBef>
              <a:buFontTx/>
              <a:buNone/>
            </a:pPr>
            <a:r>
              <a:rPr lang="zh-CN" altLang="en-US" sz="2400" b="1" dirty="0">
                <a:solidFill>
                  <a:srgbClr val="7030A0"/>
                </a:solidFill>
                <a:latin typeface="黑体" panose="02010609060101010101" pitchFamily="49" charset="-122"/>
                <a:ea typeface="黑体" panose="02010609060101010101" pitchFamily="49" charset="-122"/>
              </a:rPr>
              <a:t>④土壤：海水倒灌．土壤盐碱化加剧，泥沙沉积减少，土地肥力下降，农业减产</a:t>
            </a:r>
            <a:endParaRPr lang="en-US" altLang="zh-CN" sz="2400" b="1" dirty="0">
              <a:solidFill>
                <a:srgbClr val="7030A0"/>
              </a:solidFill>
              <a:latin typeface="黑体" panose="02010609060101010101" pitchFamily="49" charset="-122"/>
              <a:ea typeface="黑体" panose="02010609060101010101" pitchFamily="49" charset="-122"/>
            </a:endParaRPr>
          </a:p>
          <a:p>
            <a:pPr eaLnBrk="1" hangingPunct="1">
              <a:spcBef>
                <a:spcPct val="0"/>
              </a:spcBef>
              <a:buFontTx/>
              <a:buNone/>
            </a:pPr>
            <a:r>
              <a:rPr lang="zh-CN" altLang="en-US" sz="2400" b="1" dirty="0">
                <a:solidFill>
                  <a:srgbClr val="7030A0"/>
                </a:solidFill>
                <a:latin typeface="黑体" panose="02010609060101010101" pitchFamily="49" charset="-122"/>
                <a:ea typeface="黑体" panose="02010609060101010101" pitchFamily="49" charset="-122"/>
              </a:rPr>
              <a:t>⑤生物：河口渔业资源减少；湿地减少、生物多样性减少</a:t>
            </a:r>
          </a:p>
          <a:p>
            <a:pPr eaLnBrk="1" hangingPunct="1">
              <a:spcBef>
                <a:spcPct val="0"/>
              </a:spcBef>
              <a:buFontTx/>
              <a:buNone/>
            </a:pPr>
            <a:endParaRPr lang="zh-CN" altLang="en-US" sz="2400" b="1" dirty="0">
              <a:solidFill>
                <a:srgbClr val="FF0000"/>
              </a:solidFill>
              <a:ea typeface="楷体_GB2312" pitchFamily="49" charset="-122"/>
            </a:endParaRPr>
          </a:p>
          <a:p>
            <a:pPr eaLnBrk="1" hangingPunct="1">
              <a:spcBef>
                <a:spcPct val="0"/>
              </a:spcBef>
              <a:buFontTx/>
              <a:buNone/>
            </a:pPr>
            <a:endParaRPr lang="zh-CN" altLang="en-US" sz="2400" b="1" dirty="0">
              <a:solidFill>
                <a:srgbClr val="FF0000"/>
              </a:solidFill>
              <a:ea typeface="楷体_GB2312" pitchFamily="49" charset="-122"/>
            </a:endParaRPr>
          </a:p>
          <a:p>
            <a:pPr eaLnBrk="1" hangingPunct="1">
              <a:spcBef>
                <a:spcPct val="0"/>
              </a:spcBef>
              <a:buFontTx/>
              <a:buNone/>
            </a:pPr>
            <a:endParaRPr lang="zh-CN" altLang="en-US" sz="2400" b="1" dirty="0">
              <a:solidFill>
                <a:srgbClr val="FF0000"/>
              </a:solidFill>
              <a:ea typeface="楷体_GB2312" pitchFamily="49" charset="-122"/>
            </a:endParaRPr>
          </a:p>
          <a:p>
            <a:pPr eaLnBrk="1" hangingPunct="1">
              <a:spcBef>
                <a:spcPct val="0"/>
              </a:spcBef>
              <a:buFontTx/>
              <a:buNone/>
            </a:pPr>
            <a:endParaRPr lang="zh-CN" altLang="en-US" sz="2400" b="1" dirty="0">
              <a:solidFill>
                <a:srgbClr val="FF0000"/>
              </a:solidFill>
              <a:ea typeface="楷体_GB2312" pitchFamily="49" charset="-122"/>
            </a:endParaRPr>
          </a:p>
          <a:p>
            <a:pPr eaLnBrk="1" hangingPunct="1">
              <a:spcBef>
                <a:spcPct val="0"/>
              </a:spcBef>
              <a:buFontTx/>
              <a:buNone/>
            </a:pPr>
            <a:endParaRPr lang="zh-CN" altLang="en-US" sz="2400" b="1" dirty="0">
              <a:solidFill>
                <a:srgbClr val="CC0000"/>
              </a:solidFill>
              <a:latin typeface="黑体" panose="02010609060101010101" pitchFamily="49" charset="-122"/>
              <a:ea typeface="黑体" panose="02010609060101010101" pitchFamily="49" charset="-122"/>
            </a:endParaRPr>
          </a:p>
        </p:txBody>
      </p:sp>
      <p:sp>
        <p:nvSpPr>
          <p:cNvPr id="149509" name="AutoShape 5"/>
          <p:cNvSpPr>
            <a:spLocks noChangeArrowheads="1"/>
          </p:cNvSpPr>
          <p:nvPr/>
        </p:nvSpPr>
        <p:spPr bwMode="auto">
          <a:xfrm>
            <a:off x="5105400" y="0"/>
            <a:ext cx="381000" cy="381000"/>
          </a:xfrm>
          <a:prstGeom prst="star5">
            <a:avLst/>
          </a:prstGeom>
          <a:solidFill>
            <a:srgbClr val="CC0000"/>
          </a:solidFill>
          <a:ln w="9525">
            <a:solidFill>
              <a:schemeClr val="tx1"/>
            </a:solidFill>
            <a:miter lim="800000"/>
          </a:ln>
          <a:effectLst/>
        </p:spPr>
        <p:txBody>
          <a:bodyPr wrap="none" anchor="ctr"/>
          <a:lstStyle/>
          <a:p>
            <a:pPr eaLnBrk="1" hangingPunct="1">
              <a:defRPr/>
            </a:pPr>
            <a:endParaRPr lang="zh-CN" altLang="en-US"/>
          </a:p>
        </p:txBody>
      </p:sp>
      <p:graphicFrame>
        <p:nvGraphicFramePr>
          <p:cNvPr id="4" name="表格 3"/>
          <p:cNvGraphicFramePr>
            <a:graphicFrameLocks noGrp="1"/>
          </p:cNvGraphicFramePr>
          <p:nvPr/>
        </p:nvGraphicFramePr>
        <p:xfrm>
          <a:off x="3581400" y="533400"/>
          <a:ext cx="7086600" cy="1219200"/>
        </p:xfrm>
        <a:graphic>
          <a:graphicData uri="http://schemas.openxmlformats.org/drawingml/2006/table">
            <a:tbl>
              <a:tblPr/>
              <a:tblGrid>
                <a:gridCol w="1016601"/>
                <a:gridCol w="6069999"/>
              </a:tblGrid>
              <a:tr h="152400">
                <a:tc>
                  <a:txBody>
                    <a:bodyPr/>
                    <a:lstStyle/>
                    <a:p>
                      <a:pPr algn="ctr">
                        <a:spcAft>
                          <a:spcPts val="0"/>
                        </a:spcAft>
                      </a:pPr>
                      <a:r>
                        <a:rPr lang="zh-CN" sz="1600" b="1" kern="100" dirty="0">
                          <a:latin typeface="Times New Roman" panose="02020603050405020304"/>
                          <a:ea typeface="宋体" panose="02010600030101010101" pitchFamily="2" charset="-122"/>
                          <a:cs typeface="宋体" panose="02010600030101010101" pitchFamily="2" charset="-122"/>
                        </a:rPr>
                        <a:t>经济效益</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spcAft>
                          <a:spcPts val="0"/>
                        </a:spcAft>
                      </a:pPr>
                      <a:r>
                        <a:rPr lang="zh-CN" sz="1600" b="1" kern="100">
                          <a:latin typeface="Times New Roman" panose="02020603050405020304"/>
                          <a:ea typeface="宋体" panose="02010600030101010101" pitchFamily="2" charset="-122"/>
                          <a:cs typeface="宋体" panose="02010600030101010101" pitchFamily="2" charset="-122"/>
                        </a:rPr>
                        <a:t>　产生防洪、发电、航运、灌溉和旅游等综合经济效益</a:t>
                      </a:r>
                      <a:endParaRPr lang="zh-CN" sz="1600" b="1"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152400">
                <a:tc>
                  <a:txBody>
                    <a:bodyPr/>
                    <a:lstStyle/>
                    <a:p>
                      <a:pPr algn="ctr">
                        <a:spcAft>
                          <a:spcPts val="0"/>
                        </a:spcAft>
                      </a:pPr>
                      <a:r>
                        <a:rPr lang="zh-CN" sz="1600" b="1" kern="100">
                          <a:latin typeface="Times New Roman" panose="02020603050405020304"/>
                          <a:ea typeface="宋体" panose="02010600030101010101" pitchFamily="2" charset="-122"/>
                          <a:cs typeface="宋体" panose="02010600030101010101" pitchFamily="2" charset="-122"/>
                        </a:rPr>
                        <a:t>生态效益</a:t>
                      </a:r>
                      <a:endParaRPr lang="zh-CN" sz="1600" b="1"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spcAft>
                          <a:spcPts val="0"/>
                        </a:spcAft>
                      </a:pPr>
                      <a:r>
                        <a:rPr lang="zh-CN" sz="1600" b="1" kern="100" dirty="0">
                          <a:latin typeface="Times New Roman" panose="02020603050405020304"/>
                          <a:ea typeface="宋体" panose="02010600030101010101" pitchFamily="2" charset="-122"/>
                          <a:cs typeface="宋体" panose="02010600030101010101" pitchFamily="2" charset="-122"/>
                        </a:rPr>
                        <a:t>　调节库区气候，缓解生态环境压力；拦截泥沙，降低河流含沙量，提高水质</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152400">
                <a:tc>
                  <a:txBody>
                    <a:bodyPr/>
                    <a:lstStyle/>
                    <a:p>
                      <a:pPr algn="ctr">
                        <a:spcAft>
                          <a:spcPts val="0"/>
                        </a:spcAft>
                      </a:pPr>
                      <a:r>
                        <a:rPr lang="zh-CN" sz="1600" b="1" kern="100">
                          <a:latin typeface="Times New Roman" panose="02020603050405020304"/>
                          <a:ea typeface="宋体" panose="02010600030101010101" pitchFamily="2" charset="-122"/>
                          <a:cs typeface="宋体" panose="02010600030101010101" pitchFamily="2" charset="-122"/>
                        </a:rPr>
                        <a:t>社会效益</a:t>
                      </a:r>
                      <a:endParaRPr lang="zh-CN" sz="1600" b="1"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spcAft>
                          <a:spcPts val="0"/>
                        </a:spcAft>
                      </a:pPr>
                      <a:r>
                        <a:rPr lang="zh-CN" sz="1600" b="1" kern="100" dirty="0">
                          <a:latin typeface="Times New Roman" panose="02020603050405020304"/>
                          <a:ea typeface="宋体" panose="02010600030101010101" pitchFamily="2" charset="-122"/>
                          <a:cs typeface="宋体" panose="02010600030101010101" pitchFamily="2" charset="-122"/>
                        </a:rPr>
                        <a:t>　降低洪涝威胁，保障人们生命财产安全；促进产业调整，推动库区经济发展</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2000506851"/>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54569" y="1193858"/>
            <a:ext cx="11099627" cy="1077218"/>
          </a:xfrm>
          <a:prstGeom prst="rect">
            <a:avLst/>
          </a:prstGeom>
          <a:noFill/>
        </p:spPr>
        <p:txBody>
          <a:bodyPr wrap="square" rtlCol="0">
            <a:spAutoFit/>
          </a:bodyPr>
          <a:lstStyle/>
          <a:p>
            <a:r>
              <a:rPr lang="zh-CN" altLang="en-US" sz="3600" b="1" dirty="0">
                <a:solidFill>
                  <a:schemeClr val="tx1"/>
                </a:solidFill>
                <a:effectLst>
                  <a:outerShdw blurRad="38100" dist="19050" dir="2700000" algn="tl" rotWithShape="0">
                    <a:schemeClr val="dk1">
                      <a:alpha val="40000"/>
                    </a:schemeClr>
                  </a:outerShdw>
                </a:effectLst>
                <a:latin typeface="黑体" panose="02010609060101010101" pitchFamily="2" charset="-122"/>
                <a:ea typeface="黑体" panose="02010609060101010101" pitchFamily="2" charset="-122"/>
                <a:sym typeface="+mn-ea"/>
              </a:rPr>
              <a:t>　 </a:t>
            </a:r>
            <a:r>
              <a:rPr lang="zh-CN" altLang="en-US" sz="2800" dirty="0">
                <a:solidFill>
                  <a:schemeClr val="tx1"/>
                </a:solidFill>
                <a:effectLst/>
                <a:latin typeface="微软雅黑" panose="020B0503020204020204" charset="-122"/>
                <a:ea typeface="微软雅黑" panose="020B0503020204020204" charset="-122"/>
                <a:sym typeface="+mn-ea"/>
              </a:rPr>
              <a:t>石漠化是指</a:t>
            </a:r>
            <a:r>
              <a:rPr lang="zh-CN" altLang="en-US" sz="2800" dirty="0">
                <a:solidFill>
                  <a:srgbClr val="FF0000"/>
                </a:solidFill>
                <a:effectLst/>
                <a:latin typeface="微软雅黑" panose="020B0503020204020204" charset="-122"/>
                <a:ea typeface="微软雅黑" panose="020B0503020204020204" charset="-122"/>
                <a:sym typeface="+mn-ea"/>
              </a:rPr>
              <a:t>地表植被遭受破坏，导致土壤严重流失，基岩大面积裸露或土地退化的现象</a:t>
            </a:r>
            <a:r>
              <a:rPr lang="zh-CN" altLang="en-US" sz="2800" dirty="0">
                <a:solidFill>
                  <a:schemeClr val="tx1"/>
                </a:solidFill>
                <a:effectLst/>
                <a:latin typeface="微软雅黑" panose="020B0503020204020204" charset="-122"/>
                <a:ea typeface="微软雅黑" panose="020B0503020204020204" charset="-122"/>
                <a:sym typeface="+mn-ea"/>
              </a:rPr>
              <a:t>，目前已经</a:t>
            </a:r>
            <a:r>
              <a:rPr lang="zh-CN" altLang="en-US" sz="2800" dirty="0" smtClean="0">
                <a:solidFill>
                  <a:schemeClr val="tx1"/>
                </a:solidFill>
                <a:effectLst/>
                <a:latin typeface="微软雅黑" panose="020B0503020204020204" charset="-122"/>
                <a:ea typeface="微软雅黑" panose="020B0503020204020204" charset="-122"/>
                <a:sym typeface="+mn-ea"/>
              </a:rPr>
              <a:t>成为</a:t>
            </a:r>
            <a:r>
              <a:rPr lang="zh-CN" altLang="en-US" sz="2800" dirty="0" smtClean="0">
                <a:latin typeface="微软雅黑" panose="020B0503020204020204" charset="-122"/>
                <a:ea typeface="微软雅黑" panose="020B0503020204020204" charset="-122"/>
                <a:sym typeface="+mn-ea"/>
              </a:rPr>
              <a:t>喀斯特地区</a:t>
            </a:r>
            <a:r>
              <a:rPr lang="zh-CN" altLang="en-US" sz="2800" dirty="0" smtClean="0">
                <a:solidFill>
                  <a:schemeClr val="tx1"/>
                </a:solidFill>
                <a:effectLst/>
                <a:latin typeface="微软雅黑" panose="020B0503020204020204" charset="-122"/>
                <a:ea typeface="微软雅黑" panose="020B0503020204020204" charset="-122"/>
                <a:sym typeface="+mn-ea"/>
              </a:rPr>
              <a:t>最大</a:t>
            </a:r>
            <a:r>
              <a:rPr lang="zh-CN" altLang="en-US" sz="2800" dirty="0">
                <a:solidFill>
                  <a:schemeClr val="tx1"/>
                </a:solidFill>
                <a:effectLst/>
                <a:latin typeface="微软雅黑" panose="020B0503020204020204" charset="-122"/>
                <a:ea typeface="微软雅黑" panose="020B0503020204020204" charset="-122"/>
                <a:sym typeface="+mn-ea"/>
              </a:rPr>
              <a:t>的危害问题</a:t>
            </a:r>
            <a:r>
              <a:rPr lang="zh-CN" altLang="en-US" sz="2800" dirty="0" smtClean="0">
                <a:solidFill>
                  <a:schemeClr val="tx1"/>
                </a:solidFill>
                <a:effectLst/>
                <a:latin typeface="微软雅黑" panose="020B0503020204020204" charset="-122"/>
                <a:ea typeface="微软雅黑" panose="020B0503020204020204" charset="-122"/>
                <a:sym typeface="+mn-ea"/>
              </a:rPr>
              <a:t>。</a:t>
            </a:r>
            <a:endParaRPr lang="zh-CN" altLang="en-US" sz="2800" dirty="0">
              <a:solidFill>
                <a:schemeClr val="tx1"/>
              </a:solidFill>
              <a:effectLst/>
              <a:latin typeface="微软雅黑" panose="020B0503020204020204" charset="-122"/>
              <a:ea typeface="微软雅黑" panose="020B0503020204020204" charset="-122"/>
              <a:sym typeface="+mn-ea"/>
            </a:endParaRPr>
          </a:p>
        </p:txBody>
      </p:sp>
      <p:sp>
        <p:nvSpPr>
          <p:cNvPr id="5" name="Text Box 23"/>
          <p:cNvSpPr txBox="1">
            <a:spLocks noChangeArrowheads="1"/>
          </p:cNvSpPr>
          <p:nvPr/>
        </p:nvSpPr>
        <p:spPr bwMode="auto">
          <a:xfrm>
            <a:off x="288174" y="324457"/>
            <a:ext cx="72431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600" b="1" dirty="0" smtClean="0">
                <a:solidFill>
                  <a:srgbClr val="FF0000"/>
                </a:solidFill>
                <a:ea typeface="幼圆" panose="02010509060101010101" pitchFamily="49" charset="-122"/>
              </a:rPr>
              <a:t>2</a:t>
            </a:r>
            <a:r>
              <a:rPr lang="zh-CN" altLang="en-US" sz="3600" b="1" dirty="0" smtClean="0">
                <a:solidFill>
                  <a:srgbClr val="FF0000"/>
                </a:solidFill>
                <a:ea typeface="幼圆" panose="02010509060101010101" pitchFamily="49" charset="-122"/>
              </a:rPr>
              <a:t>、云贵高原水土流失</a:t>
            </a:r>
            <a:r>
              <a:rPr lang="en-US" altLang="zh-CN" sz="3600" b="1" dirty="0" smtClean="0">
                <a:solidFill>
                  <a:srgbClr val="FF0000"/>
                </a:solidFill>
                <a:ea typeface="幼圆" panose="02010509060101010101" pitchFamily="49" charset="-122"/>
              </a:rPr>
              <a:t>——</a:t>
            </a:r>
            <a:r>
              <a:rPr lang="zh-CN" altLang="en-US" sz="3600" b="1" dirty="0" smtClean="0">
                <a:solidFill>
                  <a:srgbClr val="FF0000"/>
                </a:solidFill>
                <a:ea typeface="幼圆" panose="02010509060101010101" pitchFamily="49" charset="-122"/>
              </a:rPr>
              <a:t>石漠化</a:t>
            </a:r>
            <a:endParaRPr lang="zh-CN" altLang="en-US" sz="3600" b="1" dirty="0">
              <a:solidFill>
                <a:srgbClr val="FF0000"/>
              </a:solidFill>
              <a:ea typeface="幼圆" panose="02010509060101010101" pitchFamily="49" charset="-122"/>
            </a:endParaRPr>
          </a:p>
        </p:txBody>
      </p:sp>
      <p:pic>
        <p:nvPicPr>
          <p:cNvPr id="7" name="Picture 4" descr="01300000432220131597293173771"/>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346662" y="2560318"/>
            <a:ext cx="4343400" cy="397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9" descr="6398ecd33c12b6b5a9ec9a8e"/>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996247" y="2660072"/>
            <a:ext cx="4495800" cy="382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46159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24280" y="240030"/>
            <a:ext cx="9144000" cy="796925"/>
          </a:xfrm>
          <a:no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1" lang="zh-CN" altLang="en-US" sz="4000" b="1" i="0" u="none" strike="noStrike" kern="1200" cap="none" spc="0" normalizeH="0" baseline="0" noProof="0">
                <a:ln>
                  <a:noFill/>
                </a:ln>
                <a:solidFill>
                  <a:schemeClr val="tx1"/>
                </a:solidFill>
                <a:effectLst/>
                <a:uLnTx/>
                <a:uFillTx/>
                <a:latin typeface="华文行楷" pitchFamily="2" charset="-122"/>
                <a:ea typeface="华文行楷" pitchFamily="2" charset="-122"/>
                <a:cs typeface="+mn-cs"/>
              </a:rPr>
              <a:t>石漠化的演变</a:t>
            </a:r>
            <a:endParaRPr kumimoji="1" lang="zh-CN" altLang="en-US" sz="4000" b="1" i="0" u="none" strike="noStrike" kern="1200" cap="none" spc="0" normalizeH="0" baseline="0" noProof="0" dirty="0">
              <a:ln>
                <a:noFill/>
              </a:ln>
              <a:solidFill>
                <a:schemeClr val="tx1"/>
              </a:solidFill>
              <a:effectLst/>
              <a:uLnTx/>
              <a:uFillTx/>
              <a:latin typeface="华文行楷" pitchFamily="2" charset="-122"/>
              <a:ea typeface="华文行楷" pitchFamily="2" charset="-122"/>
              <a:cs typeface="+mn-cs"/>
            </a:endParaRPr>
          </a:p>
        </p:txBody>
      </p:sp>
      <p:sp>
        <p:nvSpPr>
          <p:cNvPr id="7" name="右箭头 6"/>
          <p:cNvSpPr/>
          <p:nvPr/>
        </p:nvSpPr>
        <p:spPr>
          <a:xfrm>
            <a:off x="5595938" y="2143125"/>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3200" b="0" i="0" u="none" strike="noStrike" kern="1200" cap="none" spc="0" normalizeH="0" baseline="0" noProof="0">
              <a:ln>
                <a:noFill/>
              </a:ln>
              <a:solidFill>
                <a:schemeClr val="lt1"/>
              </a:solidFill>
              <a:effectLst/>
              <a:uLnTx/>
              <a:uFillTx/>
              <a:latin typeface="+mn-lt"/>
              <a:ea typeface="+mn-ea"/>
              <a:cs typeface="+mn-cs"/>
            </a:endParaRPr>
          </a:p>
        </p:txBody>
      </p:sp>
      <p:pic>
        <p:nvPicPr>
          <p:cNvPr id="12" name="图片 11" descr="01300000432220131597295408661.jpg"/>
          <p:cNvPicPr>
            <a:picLocks noChangeAspect="1"/>
          </p:cNvPicPr>
          <p:nvPr/>
        </p:nvPicPr>
        <p:blipFill>
          <a:blip r:embed="rId2" cstate="print"/>
          <a:stretch>
            <a:fillRect/>
          </a:stretch>
        </p:blipFill>
        <p:spPr>
          <a:xfrm>
            <a:off x="1751330" y="1026160"/>
            <a:ext cx="3711575" cy="2474595"/>
          </a:xfrm>
          <a:prstGeom prst="rect">
            <a:avLst/>
          </a:prstGeom>
          <a:noFill/>
          <a:ln w="9525">
            <a:noFill/>
          </a:ln>
        </p:spPr>
      </p:pic>
      <p:pic>
        <p:nvPicPr>
          <p:cNvPr id="15" name="图片 14" descr="DSC00038.jpg"/>
          <p:cNvPicPr>
            <a:picLocks noChangeAspect="1"/>
          </p:cNvPicPr>
          <p:nvPr/>
        </p:nvPicPr>
        <p:blipFill>
          <a:blip r:embed="rId3" cstate="print"/>
          <a:stretch>
            <a:fillRect/>
          </a:stretch>
        </p:blipFill>
        <p:spPr>
          <a:xfrm>
            <a:off x="2856865" y="3648075"/>
            <a:ext cx="3516630" cy="2761615"/>
          </a:xfrm>
          <a:prstGeom prst="rect">
            <a:avLst/>
          </a:prstGeom>
          <a:noFill/>
          <a:ln w="9525">
            <a:noFill/>
          </a:ln>
        </p:spPr>
      </p:pic>
      <p:sp>
        <p:nvSpPr>
          <p:cNvPr id="17" name="直角双向箭头 16"/>
          <p:cNvSpPr/>
          <p:nvPr/>
        </p:nvSpPr>
        <p:spPr bwMode="auto">
          <a:xfrm>
            <a:off x="6596063" y="3500438"/>
            <a:ext cx="1928813" cy="1664174"/>
          </a:xfrm>
          <a:prstGeom prst="leftUpArrow">
            <a:avLst/>
          </a:prstGeom>
          <a:solidFill>
            <a:schemeClr val="accent1"/>
          </a:solidFill>
          <a:ln w="9525" cap="flat" cmpd="sng" algn="ctr">
            <a:solidFill>
              <a:schemeClr val="tx1"/>
            </a:solidFill>
            <a:prstDash val="solid"/>
            <a:round/>
            <a:headEnd type="none" w="med" len="med"/>
            <a:tailEnd type="non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32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2" charset="-122"/>
              <a:cs typeface="+mn-cs"/>
            </a:endParaRPr>
          </a:p>
        </p:txBody>
      </p:sp>
      <p:pic>
        <p:nvPicPr>
          <p:cNvPr id="13" name="图片 12" descr="a08b87d6277f9e2f6c368f521f30e924b999a9014c08db55.jpg"/>
          <p:cNvPicPr>
            <a:picLocks noChangeAspect="1"/>
          </p:cNvPicPr>
          <p:nvPr/>
        </p:nvPicPr>
        <p:blipFill>
          <a:blip r:embed="rId4" cstate="print"/>
          <a:stretch>
            <a:fillRect/>
          </a:stretch>
        </p:blipFill>
        <p:spPr>
          <a:xfrm>
            <a:off x="6680835" y="956945"/>
            <a:ext cx="3561715" cy="2543810"/>
          </a:xfrm>
          <a:prstGeom prst="rect">
            <a:avLst/>
          </a:prstGeom>
          <a:noFill/>
          <a:ln w="9525">
            <a:noFill/>
          </a:ln>
        </p:spPr>
      </p:pic>
    </p:spTree>
    <p:extLst>
      <p:ext uri="{BB962C8B-B14F-4D97-AF65-F5344CB8AC3E}">
        <p14:creationId xmlns:p14="http://schemas.microsoft.com/office/powerpoint/2010/main" val="2310093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7"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Text Box 8"/>
          <p:cNvSpPr txBox="1">
            <a:spLocks noChangeArrowheads="1"/>
          </p:cNvSpPr>
          <p:nvPr/>
        </p:nvSpPr>
        <p:spPr bwMode="auto">
          <a:xfrm>
            <a:off x="0" y="1942119"/>
            <a:ext cx="10668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自然原因</a:t>
            </a:r>
          </a:p>
        </p:txBody>
      </p:sp>
      <p:sp>
        <p:nvSpPr>
          <p:cNvPr id="101381" name="Rectangle 9"/>
          <p:cNvSpPr>
            <a:spLocks noChangeArrowheads="1"/>
          </p:cNvSpPr>
          <p:nvPr/>
        </p:nvSpPr>
        <p:spPr bwMode="auto">
          <a:xfrm>
            <a:off x="1260475" y="1215044"/>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土壤</a:t>
            </a:r>
          </a:p>
        </p:txBody>
      </p:sp>
      <p:sp>
        <p:nvSpPr>
          <p:cNvPr id="101382" name="AutoShape 10"/>
          <p:cNvSpPr>
            <a:spLocks/>
          </p:cNvSpPr>
          <p:nvPr/>
        </p:nvSpPr>
        <p:spPr bwMode="auto">
          <a:xfrm>
            <a:off x="1184275" y="1575407"/>
            <a:ext cx="304800" cy="1697037"/>
          </a:xfrm>
          <a:prstGeom prst="leftBrace">
            <a:avLst>
              <a:gd name="adj1" fmla="val 46346"/>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101383" name="Rectangle 11"/>
          <p:cNvSpPr>
            <a:spLocks noChangeArrowheads="1"/>
          </p:cNvSpPr>
          <p:nvPr/>
        </p:nvSpPr>
        <p:spPr bwMode="auto">
          <a:xfrm>
            <a:off x="1260475" y="2250094"/>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气候</a:t>
            </a:r>
          </a:p>
        </p:txBody>
      </p:sp>
      <p:sp>
        <p:nvSpPr>
          <p:cNvPr id="101384" name="Rectangle 12"/>
          <p:cNvSpPr>
            <a:spLocks noChangeArrowheads="1"/>
          </p:cNvSpPr>
          <p:nvPr/>
        </p:nvSpPr>
        <p:spPr bwMode="auto">
          <a:xfrm>
            <a:off x="1260475" y="2997807"/>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地形</a:t>
            </a:r>
          </a:p>
        </p:txBody>
      </p:sp>
      <p:sp>
        <p:nvSpPr>
          <p:cNvPr id="101385" name="Text Box 13"/>
          <p:cNvSpPr txBox="1">
            <a:spLocks noChangeArrowheads="1"/>
          </p:cNvSpPr>
          <p:nvPr/>
        </p:nvSpPr>
        <p:spPr bwMode="auto">
          <a:xfrm>
            <a:off x="41275" y="3958244"/>
            <a:ext cx="10668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人为原因</a:t>
            </a:r>
          </a:p>
        </p:txBody>
      </p:sp>
      <p:sp>
        <p:nvSpPr>
          <p:cNvPr id="96268" name="Rectangle 14"/>
          <p:cNvSpPr>
            <a:spLocks noChangeArrowheads="1"/>
          </p:cNvSpPr>
          <p:nvPr/>
        </p:nvSpPr>
        <p:spPr bwMode="auto">
          <a:xfrm>
            <a:off x="1459981" y="4093701"/>
            <a:ext cx="7162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2800" b="1" dirty="0" smtClean="0">
                <a:latin typeface="宋体" pitchFamily="2" charset="-122"/>
                <a:sym typeface="+mn-ea"/>
              </a:rPr>
              <a:t>能源不足，过度樵采，毁林开荒，过度放牧，植被破坏严重</a:t>
            </a:r>
          </a:p>
          <a:p>
            <a:pPr algn="ctr" eaLnBrk="1" hangingPunct="1">
              <a:spcBef>
                <a:spcPct val="0"/>
              </a:spcBef>
              <a:buFontTx/>
              <a:buNone/>
            </a:pPr>
            <a:endParaRPr lang="en-US" altLang="zh-CN" sz="2800" b="1" dirty="0">
              <a:latin typeface="宋体" pitchFamily="2" charset="-122"/>
            </a:endParaRPr>
          </a:p>
        </p:txBody>
      </p:sp>
      <p:sp>
        <p:nvSpPr>
          <p:cNvPr id="96269" name="Text Box 15"/>
          <p:cNvSpPr txBox="1">
            <a:spLocks noChangeArrowheads="1"/>
          </p:cNvSpPr>
          <p:nvPr/>
        </p:nvSpPr>
        <p:spPr bwMode="auto">
          <a:xfrm>
            <a:off x="2403475" y="1215043"/>
            <a:ext cx="6400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800" b="1"/>
              <a:t>——</a:t>
            </a:r>
            <a:r>
              <a:rPr lang="zh-CN" altLang="en-US" sz="2800" b="1"/>
              <a:t>石灰岩广布，成土慢，土层薄，土壤贫瘠；</a:t>
            </a:r>
          </a:p>
        </p:txBody>
      </p:sp>
      <p:sp>
        <p:nvSpPr>
          <p:cNvPr id="96270" name="Text Box 16"/>
          <p:cNvSpPr txBox="1">
            <a:spLocks noChangeArrowheads="1"/>
          </p:cNvSpPr>
          <p:nvPr/>
        </p:nvSpPr>
        <p:spPr bwMode="auto">
          <a:xfrm>
            <a:off x="2403475" y="2256444"/>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t>——</a:t>
            </a:r>
            <a:r>
              <a:rPr lang="zh-CN" altLang="en-US" sz="2800" b="1"/>
              <a:t>降水丰沛，集中且多暴雨；</a:t>
            </a:r>
          </a:p>
        </p:txBody>
      </p:sp>
      <p:sp>
        <p:nvSpPr>
          <p:cNvPr id="96271" name="Text Box 17"/>
          <p:cNvSpPr txBox="1">
            <a:spLocks noChangeArrowheads="1"/>
          </p:cNvSpPr>
          <p:nvPr/>
        </p:nvSpPr>
        <p:spPr bwMode="auto">
          <a:xfrm>
            <a:off x="2403475" y="2967643"/>
            <a:ext cx="5715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t>——</a:t>
            </a:r>
            <a:r>
              <a:rPr lang="zh-CN" altLang="en-US" sz="2800" b="1"/>
              <a:t>高原地形，喀斯特地貌，地表起伏大。</a:t>
            </a:r>
          </a:p>
        </p:txBody>
      </p:sp>
      <p:sp>
        <p:nvSpPr>
          <p:cNvPr id="101390" name="Text Box 23"/>
          <p:cNvSpPr txBox="1">
            <a:spLocks noChangeArrowheads="1"/>
          </p:cNvSpPr>
          <p:nvPr/>
        </p:nvSpPr>
        <p:spPr bwMode="auto">
          <a:xfrm>
            <a:off x="288174" y="324457"/>
            <a:ext cx="72431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600" b="1" dirty="0" smtClean="0">
                <a:solidFill>
                  <a:srgbClr val="FF0000"/>
                </a:solidFill>
                <a:ea typeface="幼圆" panose="02010509060101010101" pitchFamily="49" charset="-122"/>
              </a:rPr>
              <a:t>2</a:t>
            </a:r>
            <a:r>
              <a:rPr lang="zh-CN" altLang="en-US" sz="3600" b="1" dirty="0" smtClean="0">
                <a:solidFill>
                  <a:srgbClr val="FF0000"/>
                </a:solidFill>
                <a:ea typeface="幼圆" panose="02010509060101010101" pitchFamily="49" charset="-122"/>
              </a:rPr>
              <a:t>、云贵高原水土流失</a:t>
            </a:r>
            <a:r>
              <a:rPr lang="en-US" altLang="zh-CN" sz="3600" b="1" dirty="0" smtClean="0">
                <a:solidFill>
                  <a:srgbClr val="FF0000"/>
                </a:solidFill>
                <a:ea typeface="幼圆" panose="02010509060101010101" pitchFamily="49" charset="-122"/>
              </a:rPr>
              <a:t>——</a:t>
            </a:r>
            <a:r>
              <a:rPr lang="zh-CN" altLang="en-US" sz="3600" b="1" dirty="0" smtClean="0">
                <a:solidFill>
                  <a:srgbClr val="FF0000"/>
                </a:solidFill>
                <a:ea typeface="幼圆" panose="02010509060101010101" pitchFamily="49" charset="-122"/>
              </a:rPr>
              <a:t>石漠化</a:t>
            </a:r>
            <a:endParaRPr lang="zh-CN" altLang="en-US" sz="3600" b="1" dirty="0">
              <a:solidFill>
                <a:srgbClr val="FF0000"/>
              </a:solidFill>
              <a:ea typeface="幼圆" panose="02010509060101010101" pitchFamily="49" charset="-122"/>
            </a:endParaRPr>
          </a:p>
        </p:txBody>
      </p:sp>
    </p:spTree>
    <p:extLst>
      <p:ext uri="{BB962C8B-B14F-4D97-AF65-F5344CB8AC3E}">
        <p14:creationId xmlns:p14="http://schemas.microsoft.com/office/powerpoint/2010/main" val="2149351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69"/>
                                        </p:tgtEl>
                                        <p:attrNameLst>
                                          <p:attrName>style.visibility</p:attrName>
                                        </p:attrNameLst>
                                      </p:cBhvr>
                                      <p:to>
                                        <p:strVal val="visible"/>
                                      </p:to>
                                    </p:set>
                                    <p:animEffect transition="in" filter="blinds(horizontal)">
                                      <p:cBhvr>
                                        <p:cTn id="7" dur="500"/>
                                        <p:tgtEl>
                                          <p:spTgt spid="96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270"/>
                                        </p:tgtEl>
                                        <p:attrNameLst>
                                          <p:attrName>style.visibility</p:attrName>
                                        </p:attrNameLst>
                                      </p:cBhvr>
                                      <p:to>
                                        <p:strVal val="visible"/>
                                      </p:to>
                                    </p:set>
                                    <p:animEffect transition="in" filter="blinds(horizontal)">
                                      <p:cBhvr>
                                        <p:cTn id="12" dur="500"/>
                                        <p:tgtEl>
                                          <p:spTgt spid="96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6271"/>
                                        </p:tgtEl>
                                        <p:attrNameLst>
                                          <p:attrName>style.visibility</p:attrName>
                                        </p:attrNameLst>
                                      </p:cBhvr>
                                      <p:to>
                                        <p:strVal val="visible"/>
                                      </p:to>
                                    </p:set>
                                    <p:animEffect transition="in" filter="blinds(horizontal)">
                                      <p:cBhvr>
                                        <p:cTn id="17" dur="500"/>
                                        <p:tgtEl>
                                          <p:spTgt spid="962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6268"/>
                                        </p:tgtEl>
                                        <p:attrNameLst>
                                          <p:attrName>style.visibility</p:attrName>
                                        </p:attrNameLst>
                                      </p:cBhvr>
                                      <p:to>
                                        <p:strVal val="visible"/>
                                      </p:to>
                                    </p:set>
                                    <p:animEffect transition="in" filter="blinds(horizontal)">
                                      <p:cBhvr>
                                        <p:cTn id="22" dur="500"/>
                                        <p:tgtEl>
                                          <p:spTgt spid="96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8" grpId="0"/>
      <p:bldP spid="96269" grpId="0"/>
      <p:bldP spid="96270" grpId="0"/>
      <p:bldP spid="9627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文本框 27649"/>
          <p:cNvSpPr txBox="1"/>
          <p:nvPr/>
        </p:nvSpPr>
        <p:spPr>
          <a:xfrm>
            <a:off x="357188" y="513398"/>
            <a:ext cx="8153400" cy="553085"/>
          </a:xfrm>
          <a:prstGeom prst="rect">
            <a:avLst/>
          </a:prstGeom>
          <a:noFill/>
          <a:ln w="9525">
            <a:noFill/>
          </a:ln>
        </p:spPr>
        <p:txBody>
          <a:bodyPr anchor="t">
            <a:spAutoFit/>
          </a:bodyPr>
          <a:lstStyle/>
          <a:p>
            <a:pPr>
              <a:spcAft>
                <a:spcPct val="30000"/>
              </a:spcAft>
            </a:pPr>
            <a:r>
              <a:rPr lang="zh-CN" altLang="zh-CN" sz="3000" b="1" dirty="0">
                <a:latin typeface="微软雅黑" panose="020B0503020204020204" charset="-122"/>
                <a:ea typeface="微软雅黑" panose="020B0503020204020204" charset="-122"/>
                <a:cs typeface="微软雅黑" panose="020B0503020204020204" charset="-122"/>
              </a:rPr>
              <a:t>防治措施：</a:t>
            </a:r>
            <a:endParaRPr lang="en-US" altLang="zh-CN" sz="300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6495" y="362585"/>
            <a:ext cx="8180070" cy="6132195"/>
          </a:xfrm>
          <a:prstGeom prst="rect">
            <a:avLst/>
          </a:prstGeom>
        </p:spPr>
      </p:pic>
      <p:sp>
        <p:nvSpPr>
          <p:cNvPr id="2" name="文本框 27650"/>
          <p:cNvSpPr txBox="1"/>
          <p:nvPr/>
        </p:nvSpPr>
        <p:spPr>
          <a:xfrm>
            <a:off x="357505" y="1263650"/>
            <a:ext cx="3265170" cy="4812665"/>
          </a:xfrm>
          <a:prstGeom prst="rect">
            <a:avLst/>
          </a:prstGeom>
          <a:noFill/>
          <a:ln w="9525">
            <a:noFill/>
          </a:ln>
        </p:spPr>
        <p:txBody>
          <a:bodyPr wrap="square" anchor="t">
            <a:spAutoFit/>
          </a:bodyPr>
          <a:lstStyle/>
          <a:p>
            <a:pPr>
              <a:spcAft>
                <a:spcPct val="70000"/>
              </a:spcAft>
            </a:pP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加强管理，封山育林，退耕还林；</a:t>
            </a:r>
          </a:p>
          <a:p>
            <a:pPr>
              <a:spcAft>
                <a:spcPct val="70000"/>
              </a:spcAft>
            </a:pP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砌墙固坡，整修梯田；</a:t>
            </a:r>
          </a:p>
          <a:p>
            <a:pPr>
              <a:spcAft>
                <a:spcPct val="70000"/>
              </a:spcAft>
            </a:pP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打坝淤地保持水土；</a:t>
            </a:r>
          </a:p>
          <a:p>
            <a:pPr>
              <a:spcAft>
                <a:spcPct val="70000"/>
              </a:spcAft>
            </a:pP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植树种草；</a:t>
            </a:r>
          </a:p>
          <a:p>
            <a:pPr>
              <a:spcAft>
                <a:spcPct val="70000"/>
              </a:spcAft>
            </a:pP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改良土壤；</a:t>
            </a:r>
          </a:p>
          <a:p>
            <a:pPr>
              <a:spcAft>
                <a:spcPct val="70000"/>
              </a:spcAft>
            </a:pP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推广省柴灶，营造薪炭林。</a:t>
            </a:r>
          </a:p>
        </p:txBody>
      </p:sp>
    </p:spTree>
    <p:extLst>
      <p:ext uri="{BB962C8B-B14F-4D97-AF65-F5344CB8AC3E}">
        <p14:creationId xmlns:p14="http://schemas.microsoft.com/office/powerpoint/2010/main" val="66819684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1"/>
          <p:cNvGrpSpPr/>
          <p:nvPr/>
        </p:nvGrpSpPr>
        <p:grpSpPr>
          <a:xfrm>
            <a:off x="4806950" y="0"/>
            <a:ext cx="7385050" cy="6796088"/>
            <a:chOff x="6422" y="0"/>
            <a:chExt cx="12155" cy="9822"/>
          </a:xfrm>
        </p:grpSpPr>
        <p:grpSp>
          <p:nvGrpSpPr>
            <p:cNvPr id="28" name="Group 3"/>
            <p:cNvGrpSpPr/>
            <p:nvPr/>
          </p:nvGrpSpPr>
          <p:grpSpPr>
            <a:xfrm>
              <a:off x="6422" y="0"/>
              <a:ext cx="12155" cy="9822"/>
              <a:chOff x="0" y="0"/>
              <a:chExt cx="3828" cy="4202"/>
            </a:xfrm>
          </p:grpSpPr>
          <p:pic>
            <p:nvPicPr>
              <p:cNvPr id="34" name="Picture 4" descr="南方地区地形"/>
              <p:cNvPicPr>
                <a:picLocks noChangeAspect="1"/>
              </p:cNvPicPr>
              <p:nvPr/>
            </p:nvPicPr>
            <p:blipFill>
              <a:blip r:embed="rId4" cstate="print"/>
              <a:srcRect l="1410" t="11363" r="46666" b="11792"/>
              <a:stretch>
                <a:fillRect/>
              </a:stretch>
            </p:blipFill>
            <p:spPr>
              <a:xfrm>
                <a:off x="0" y="28"/>
                <a:ext cx="3828" cy="4174"/>
              </a:xfrm>
              <a:prstGeom prst="rect">
                <a:avLst/>
              </a:prstGeom>
              <a:noFill/>
              <a:ln w="12700" cap="flat" cmpd="sng">
                <a:solidFill>
                  <a:schemeClr val="hlink"/>
                </a:solidFill>
                <a:prstDash val="solid"/>
                <a:miter/>
                <a:headEnd type="none" w="med" len="med"/>
                <a:tailEnd type="none" w="med" len="med"/>
              </a:ln>
            </p:spPr>
          </p:pic>
          <p:sp>
            <p:nvSpPr>
              <p:cNvPr id="35" name="Freeform 5"/>
              <p:cNvSpPr/>
              <p:nvPr/>
            </p:nvSpPr>
            <p:spPr>
              <a:xfrm>
                <a:off x="0" y="1254"/>
                <a:ext cx="3810" cy="90"/>
              </a:xfrm>
              <a:custGeom>
                <a:avLst/>
                <a:gdLst/>
                <a:ahLst/>
                <a:cxnLst>
                  <a:cxn ang="0">
                    <a:pos x="0" y="33"/>
                  </a:cxn>
                  <a:cxn ang="0">
                    <a:pos x="999" y="65"/>
                  </a:cxn>
                  <a:cxn ang="0">
                    <a:pos x="3349" y="65"/>
                  </a:cxn>
                  <a:cxn ang="0">
                    <a:pos x="4775" y="0"/>
                  </a:cxn>
                </a:cxnLst>
                <a:rect l="0" t="0" r="0" b="0"/>
                <a:pathLst>
                  <a:path w="3040" h="106">
                    <a:moveTo>
                      <a:pt x="0" y="46"/>
                    </a:moveTo>
                    <a:cubicBezTo>
                      <a:pt x="140" y="64"/>
                      <a:pt x="281" y="83"/>
                      <a:pt x="636" y="91"/>
                    </a:cubicBezTo>
                    <a:cubicBezTo>
                      <a:pt x="991" y="99"/>
                      <a:pt x="1731" y="106"/>
                      <a:pt x="2132" y="91"/>
                    </a:cubicBezTo>
                    <a:cubicBezTo>
                      <a:pt x="2533" y="76"/>
                      <a:pt x="2786" y="38"/>
                      <a:pt x="3040" y="0"/>
                    </a:cubicBezTo>
                  </a:path>
                </a:pathLst>
              </a:custGeom>
              <a:noFill/>
              <a:ln w="38100" cap="flat" cmpd="sng">
                <a:solidFill>
                  <a:srgbClr val="FF3300"/>
                </a:solidFill>
                <a:prstDash val="solid"/>
                <a:round/>
                <a:headEnd type="none" w="med" len="med"/>
                <a:tailEnd type="none" w="med" len="med"/>
              </a:ln>
            </p:spPr>
            <p:txBody>
              <a:bodyPr/>
              <a:lstStyle/>
              <a:p>
                <a:endParaRPr lang="zh-CN" altLang="en-US"/>
              </a:p>
            </p:txBody>
          </p:sp>
          <p:sp>
            <p:nvSpPr>
              <p:cNvPr id="36" name="Freeform 6"/>
              <p:cNvSpPr/>
              <p:nvPr/>
            </p:nvSpPr>
            <p:spPr>
              <a:xfrm>
                <a:off x="0" y="2669"/>
                <a:ext cx="3810" cy="90"/>
              </a:xfrm>
              <a:custGeom>
                <a:avLst/>
                <a:gdLst/>
                <a:ahLst/>
                <a:cxnLst>
                  <a:cxn ang="0">
                    <a:pos x="0" y="33"/>
                  </a:cxn>
                  <a:cxn ang="0">
                    <a:pos x="999" y="65"/>
                  </a:cxn>
                  <a:cxn ang="0">
                    <a:pos x="3349" y="65"/>
                  </a:cxn>
                  <a:cxn ang="0">
                    <a:pos x="4775" y="0"/>
                  </a:cxn>
                </a:cxnLst>
                <a:rect l="0" t="0" r="0" b="0"/>
                <a:pathLst>
                  <a:path w="3040" h="106">
                    <a:moveTo>
                      <a:pt x="0" y="46"/>
                    </a:moveTo>
                    <a:cubicBezTo>
                      <a:pt x="140" y="64"/>
                      <a:pt x="281" y="83"/>
                      <a:pt x="636" y="91"/>
                    </a:cubicBezTo>
                    <a:cubicBezTo>
                      <a:pt x="991" y="99"/>
                      <a:pt x="1731" y="106"/>
                      <a:pt x="2132" y="91"/>
                    </a:cubicBezTo>
                    <a:cubicBezTo>
                      <a:pt x="2533" y="76"/>
                      <a:pt x="2786" y="38"/>
                      <a:pt x="3040" y="0"/>
                    </a:cubicBezTo>
                  </a:path>
                </a:pathLst>
              </a:custGeom>
              <a:noFill/>
              <a:ln w="38100" cap="flat" cmpd="sng">
                <a:solidFill>
                  <a:srgbClr val="FF3300"/>
                </a:solidFill>
                <a:prstDash val="solid"/>
                <a:round/>
                <a:headEnd type="none" w="med" len="med"/>
                <a:tailEnd type="none" w="med" len="med"/>
              </a:ln>
            </p:spPr>
            <p:txBody>
              <a:bodyPr/>
              <a:lstStyle/>
              <a:p>
                <a:endParaRPr lang="zh-CN" altLang="en-US"/>
              </a:p>
            </p:txBody>
          </p:sp>
          <p:sp>
            <p:nvSpPr>
              <p:cNvPr id="37" name="Line 7"/>
              <p:cNvSpPr/>
              <p:nvPr/>
            </p:nvSpPr>
            <p:spPr>
              <a:xfrm flipH="1">
                <a:off x="726" y="36"/>
                <a:ext cx="272" cy="4156"/>
              </a:xfrm>
              <a:prstGeom prst="line">
                <a:avLst/>
              </a:prstGeom>
              <a:ln w="38100" cap="flat" cmpd="sng">
                <a:solidFill>
                  <a:srgbClr val="FF3300"/>
                </a:solidFill>
                <a:prstDash val="solid"/>
                <a:round/>
                <a:headEnd type="none" w="med" len="med"/>
                <a:tailEnd type="none" w="med" len="med"/>
              </a:ln>
            </p:spPr>
          </p:sp>
          <p:sp>
            <p:nvSpPr>
              <p:cNvPr id="38" name="Line 8"/>
              <p:cNvSpPr/>
              <p:nvPr/>
            </p:nvSpPr>
            <p:spPr>
              <a:xfrm flipH="1">
                <a:off x="2096" y="27"/>
                <a:ext cx="90" cy="4156"/>
              </a:xfrm>
              <a:prstGeom prst="line">
                <a:avLst/>
              </a:prstGeom>
              <a:ln w="38100" cap="flat" cmpd="sng">
                <a:solidFill>
                  <a:srgbClr val="FF3300"/>
                </a:solidFill>
                <a:prstDash val="solid"/>
                <a:round/>
                <a:headEnd type="none" w="med" len="med"/>
                <a:tailEnd type="none" w="med" len="med"/>
              </a:ln>
            </p:spPr>
          </p:sp>
          <p:sp>
            <p:nvSpPr>
              <p:cNvPr id="39" name="Line 9"/>
              <p:cNvSpPr/>
              <p:nvPr/>
            </p:nvSpPr>
            <p:spPr>
              <a:xfrm>
                <a:off x="3311" y="0"/>
                <a:ext cx="182" cy="4201"/>
              </a:xfrm>
              <a:prstGeom prst="line">
                <a:avLst/>
              </a:prstGeom>
              <a:ln w="38100" cap="flat" cmpd="sng">
                <a:solidFill>
                  <a:srgbClr val="FF3300"/>
                </a:solidFill>
                <a:prstDash val="solid"/>
                <a:round/>
                <a:headEnd type="none" w="med" len="med"/>
                <a:tailEnd type="none" w="med" len="med"/>
              </a:ln>
            </p:spPr>
          </p:sp>
        </p:grpSp>
        <p:sp>
          <p:nvSpPr>
            <p:cNvPr id="29" name="Rectangle 10"/>
            <p:cNvSpPr/>
            <p:nvPr/>
          </p:nvSpPr>
          <p:spPr>
            <a:xfrm>
              <a:off x="7737" y="9106"/>
              <a:ext cx="2485" cy="665"/>
            </a:xfrm>
            <a:prstGeom prst="rect">
              <a:avLst/>
            </a:prstGeom>
            <a:solidFill>
              <a:srgbClr val="FFFFFF"/>
            </a:solidFill>
            <a:ln w="9525">
              <a:noFill/>
            </a:ln>
          </p:spPr>
          <p:txBody>
            <a:bodyPr anchor="t">
              <a:spAutoFit/>
            </a:bodyPr>
            <a:lstStyle/>
            <a:p>
              <a:r>
                <a:rPr lang="zh-CN" altLang="zh-CN" sz="2400" b="1" dirty="0">
                  <a:latin typeface="微软雅黑" panose="020B0503020204020204" pitchFamily="34" charset="-122"/>
                  <a:ea typeface="微软雅黑" panose="020B0503020204020204" pitchFamily="34" charset="-122"/>
                </a:rPr>
                <a:t>100°E</a:t>
              </a:r>
            </a:p>
          </p:txBody>
        </p:sp>
        <p:sp>
          <p:nvSpPr>
            <p:cNvPr id="30" name="Rectangle 11"/>
            <p:cNvSpPr/>
            <p:nvPr/>
          </p:nvSpPr>
          <p:spPr>
            <a:xfrm>
              <a:off x="12013" y="9106"/>
              <a:ext cx="2165" cy="665"/>
            </a:xfrm>
            <a:prstGeom prst="rect">
              <a:avLst/>
            </a:prstGeom>
            <a:solidFill>
              <a:srgbClr val="FFFFFF"/>
            </a:solidFill>
            <a:ln w="9525">
              <a:noFill/>
            </a:ln>
          </p:spPr>
          <p:txBody>
            <a:bodyPr anchor="t">
              <a:spAutoFit/>
            </a:bodyPr>
            <a:lstStyle/>
            <a:p>
              <a:r>
                <a:rPr lang="zh-CN" altLang="zh-CN" sz="2400" b="1" dirty="0">
                  <a:latin typeface="微软雅黑" panose="020B0503020204020204" pitchFamily="34" charset="-122"/>
                  <a:ea typeface="微软雅黑" panose="020B0503020204020204" pitchFamily="34" charset="-122"/>
                </a:rPr>
                <a:t>105°E</a:t>
              </a:r>
            </a:p>
          </p:txBody>
        </p:sp>
        <p:sp>
          <p:nvSpPr>
            <p:cNvPr id="31" name="Rectangle 12"/>
            <p:cNvSpPr/>
            <p:nvPr/>
          </p:nvSpPr>
          <p:spPr>
            <a:xfrm>
              <a:off x="16412" y="9106"/>
              <a:ext cx="1939" cy="665"/>
            </a:xfrm>
            <a:prstGeom prst="rect">
              <a:avLst/>
            </a:prstGeom>
            <a:solidFill>
              <a:srgbClr val="FFFFFF"/>
            </a:solidFill>
            <a:ln w="9525">
              <a:noFill/>
            </a:ln>
          </p:spPr>
          <p:txBody>
            <a:bodyPr anchor="t">
              <a:spAutoFit/>
            </a:bodyPr>
            <a:lstStyle/>
            <a:p>
              <a:r>
                <a:rPr lang="zh-CN" altLang="zh-CN" sz="2400" b="1" dirty="0">
                  <a:latin typeface="微软雅黑" panose="020B0503020204020204" pitchFamily="34" charset="-122"/>
                  <a:ea typeface="微软雅黑" panose="020B0503020204020204" pitchFamily="34" charset="-122"/>
                </a:rPr>
                <a:t>110°E</a:t>
              </a:r>
            </a:p>
          </p:txBody>
        </p:sp>
        <p:sp>
          <p:nvSpPr>
            <p:cNvPr id="32" name="Rectangle 13"/>
            <p:cNvSpPr/>
            <p:nvPr/>
          </p:nvSpPr>
          <p:spPr>
            <a:xfrm>
              <a:off x="15810" y="2969"/>
              <a:ext cx="2388" cy="754"/>
            </a:xfrm>
            <a:prstGeom prst="rect">
              <a:avLst/>
            </a:prstGeom>
            <a:solidFill>
              <a:schemeClr val="bg1"/>
            </a:solidFill>
            <a:ln w="9525">
              <a:noFill/>
            </a:ln>
          </p:spPr>
          <p:txBody>
            <a:bodyPr anchor="t">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30°N</a:t>
              </a:r>
            </a:p>
          </p:txBody>
        </p:sp>
        <p:sp>
          <p:nvSpPr>
            <p:cNvPr id="33" name="Rectangle 14"/>
            <p:cNvSpPr/>
            <p:nvPr/>
          </p:nvSpPr>
          <p:spPr>
            <a:xfrm>
              <a:off x="15539" y="6071"/>
              <a:ext cx="2385" cy="754"/>
            </a:xfrm>
            <a:prstGeom prst="rect">
              <a:avLst/>
            </a:prstGeom>
            <a:solidFill>
              <a:schemeClr val="bg1"/>
            </a:solidFill>
            <a:ln w="9525">
              <a:noFill/>
            </a:ln>
          </p:spPr>
          <p:txBody>
            <a:bodyPr anchor="t">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25°N</a:t>
              </a:r>
            </a:p>
          </p:txBody>
        </p:sp>
      </p:grpSp>
      <p:sp>
        <p:nvSpPr>
          <p:cNvPr id="43014" name="矩形 3"/>
          <p:cNvSpPr/>
          <p:nvPr>
            <p:custDataLst>
              <p:tags r:id="rId1"/>
            </p:custDataLst>
          </p:nvPr>
        </p:nvSpPr>
        <p:spPr>
          <a:xfrm>
            <a:off x="528270" y="227747"/>
            <a:ext cx="3692037" cy="646331"/>
          </a:xfrm>
          <a:prstGeom prst="rect">
            <a:avLst/>
          </a:prstGeom>
          <a:noFill/>
          <a:ln>
            <a:noFill/>
            <a:miter lim="800000"/>
          </a:ln>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en-US" altLang="zh-CN" sz="3600" b="1" dirty="0" smtClean="0">
                <a:solidFill>
                  <a:schemeClr val="tx1"/>
                </a:solidFill>
                <a:latin typeface="微软雅黑" panose="020B0503020204020204" pitchFamily="34" charset="-122"/>
                <a:ea typeface="微软雅黑" panose="020B0503020204020204" pitchFamily="34" charset="-122"/>
              </a:rPr>
              <a:t>3</a:t>
            </a:r>
            <a:r>
              <a:rPr lang="zh-CN" altLang="en-US" sz="3600" b="1" dirty="0" smtClean="0">
                <a:solidFill>
                  <a:schemeClr val="tx1"/>
                </a:solidFill>
                <a:latin typeface="微软雅黑" panose="020B0503020204020204" pitchFamily="34" charset="-122"/>
                <a:ea typeface="微软雅黑" panose="020B0503020204020204" pitchFamily="34" charset="-122"/>
              </a:rPr>
              <a:t>、四川盆地</a:t>
            </a:r>
            <a:endParaRPr lang="en-US" altLang="zh-CN" sz="3600" b="1" dirty="0" smtClean="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0" y="1294620"/>
            <a:ext cx="4642338" cy="4401205"/>
          </a:xfrm>
          <a:prstGeom prst="rect">
            <a:avLst/>
          </a:prstGeom>
        </p:spPr>
        <p:txBody>
          <a:bodyPr wrap="square">
            <a:spAutoFit/>
          </a:bodyPr>
          <a:lstStyle/>
          <a:p>
            <a:pPr>
              <a:spcBef>
                <a:spcPct val="0"/>
              </a:spcBef>
              <a:buFont typeface="Wingdings" pitchFamily="2" charset="2"/>
              <a:buChar char="l"/>
            </a:pPr>
            <a:r>
              <a:rPr lang="zh-CN" altLang="en-US" sz="2800" b="1" dirty="0" smtClean="0">
                <a:latin typeface="楷体" pitchFamily="49" charset="-122"/>
                <a:ea typeface="楷体" pitchFamily="49" charset="-122"/>
              </a:rPr>
              <a:t>边缘为陡峻的山脉，底部以丘陵、低山、平原为主。</a:t>
            </a:r>
          </a:p>
          <a:p>
            <a:pPr>
              <a:spcBef>
                <a:spcPct val="0"/>
              </a:spcBef>
              <a:buFont typeface="Wingdings" pitchFamily="2" charset="2"/>
              <a:buChar char="l"/>
            </a:pPr>
            <a:r>
              <a:rPr lang="zh-CN" altLang="en-US" sz="2800" b="1" dirty="0" smtClean="0">
                <a:latin typeface="楷体" pitchFamily="49" charset="-122"/>
                <a:ea typeface="楷体" pitchFamily="49" charset="-122"/>
              </a:rPr>
              <a:t>我国四大盆地之一，</a:t>
            </a:r>
            <a:endParaRPr lang="en-US" altLang="zh-CN" sz="2800" b="1" dirty="0" smtClean="0">
              <a:latin typeface="楷体" pitchFamily="49" charset="-122"/>
              <a:ea typeface="楷体" pitchFamily="49" charset="-122"/>
            </a:endParaRPr>
          </a:p>
          <a:p>
            <a:pPr>
              <a:spcBef>
                <a:spcPct val="0"/>
              </a:spcBef>
            </a:pPr>
            <a:r>
              <a:rPr lang="zh-CN" altLang="en-US" sz="2800" b="1" dirty="0" smtClean="0">
                <a:latin typeface="楷体" pitchFamily="49" charset="-122"/>
                <a:ea typeface="楷体" pitchFamily="49" charset="-122"/>
              </a:rPr>
              <a:t>素有“紫色盆地”和</a:t>
            </a:r>
            <a:endParaRPr lang="en-US" altLang="zh-CN" sz="2800" b="1" dirty="0" smtClean="0">
              <a:latin typeface="楷体" pitchFamily="49" charset="-122"/>
              <a:ea typeface="楷体" pitchFamily="49" charset="-122"/>
            </a:endParaRPr>
          </a:p>
          <a:p>
            <a:pPr>
              <a:spcBef>
                <a:spcPct val="0"/>
              </a:spcBef>
            </a:pPr>
            <a:r>
              <a:rPr lang="zh-CN" altLang="en-US" sz="2800" b="1" dirty="0" smtClean="0">
                <a:latin typeface="楷体" pitchFamily="49" charset="-122"/>
                <a:ea typeface="楷体" pitchFamily="49" charset="-122"/>
              </a:rPr>
              <a:t>“天府之国”之称，</a:t>
            </a:r>
            <a:r>
              <a:rPr lang="zh-CN" altLang="en-US" sz="2800" b="1" dirty="0" smtClean="0">
                <a:latin typeface="楷体" pitchFamily="49" charset="-122"/>
                <a:ea typeface="楷体" pitchFamily="49" charset="-122"/>
                <a:sym typeface="+mn-ea"/>
              </a:rPr>
              <a:t>成都平原</a:t>
            </a:r>
            <a:r>
              <a:rPr lang="en-US" altLang="zh-CN" sz="2800" b="1" dirty="0" smtClean="0">
                <a:latin typeface="楷体" pitchFamily="49" charset="-122"/>
                <a:ea typeface="楷体" pitchFamily="49" charset="-122"/>
                <a:sym typeface="+mn-ea"/>
              </a:rPr>
              <a:t>—</a:t>
            </a:r>
            <a:r>
              <a:rPr lang="zh-CN" altLang="en-US" sz="2800" b="1" dirty="0" smtClean="0">
                <a:latin typeface="楷体" pitchFamily="49" charset="-122"/>
                <a:ea typeface="楷体" pitchFamily="49" charset="-122"/>
                <a:sym typeface="+mn-ea"/>
              </a:rPr>
              <a:t>我国重要的商品粮基地</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a:spcBef>
                <a:spcPct val="0"/>
              </a:spcBef>
              <a:buFont typeface="Wingdings" pitchFamily="2" charset="2"/>
              <a:buChar char="l"/>
            </a:pPr>
            <a:r>
              <a:rPr lang="zh-CN" altLang="en-US" sz="2800" b="1" dirty="0" smtClean="0">
                <a:latin typeface="楷体" pitchFamily="49" charset="-122"/>
                <a:ea typeface="楷体" pitchFamily="49" charset="-122"/>
              </a:rPr>
              <a:t>盆地内的河流由边缘山地汇聚到长江支流，形成向心状水系，外流盆地</a:t>
            </a:r>
          </a:p>
          <a:p>
            <a:pPr>
              <a:spcBef>
                <a:spcPct val="0"/>
              </a:spcBef>
            </a:pPr>
            <a:endParaRPr lang="zh-CN" altLang="en-US" sz="2800" dirty="0">
              <a:latin typeface="楷体" pitchFamily="49" charset="-122"/>
              <a:ea typeface="楷体" pitchFamily="49" charset="-122"/>
            </a:endParaRPr>
          </a:p>
        </p:txBody>
      </p:sp>
      <p:sp>
        <p:nvSpPr>
          <p:cNvPr id="22" name="文本框 2"/>
          <p:cNvSpPr txBox="1"/>
          <p:nvPr/>
        </p:nvSpPr>
        <p:spPr>
          <a:xfrm rot="840000">
            <a:off x="9110548" y="361019"/>
            <a:ext cx="3056255" cy="583565"/>
          </a:xfrm>
          <a:prstGeom prst="rect">
            <a:avLst/>
          </a:prstGeom>
          <a:noFill/>
        </p:spPr>
        <p:txBody>
          <a:bodyPr wrap="square" rtlCol="0">
            <a:spAutoFit/>
          </a:bodyPr>
          <a:lstStyle/>
          <a:p>
            <a:r>
              <a:rPr lang="zh-CN" altLang="en-US" sz="3200" b="1" dirty="0">
                <a:latin typeface="微软雅黑" panose="020B0503020204020204" charset="-122"/>
                <a:ea typeface="微软雅黑" panose="020B0503020204020204" charset="-122"/>
              </a:rPr>
              <a:t>秦  岭  山  脉</a:t>
            </a:r>
          </a:p>
        </p:txBody>
      </p:sp>
      <p:sp>
        <p:nvSpPr>
          <p:cNvPr id="23" name="文本框 19"/>
          <p:cNvSpPr txBox="1"/>
          <p:nvPr/>
        </p:nvSpPr>
        <p:spPr>
          <a:xfrm rot="2160000">
            <a:off x="6509973" y="2004423"/>
            <a:ext cx="658036" cy="1814830"/>
          </a:xfrm>
          <a:prstGeom prst="rect">
            <a:avLst/>
          </a:prstGeom>
          <a:noFill/>
        </p:spPr>
        <p:txBody>
          <a:bodyPr wrap="square" rtlCol="0">
            <a:spAutoFit/>
          </a:bodyPr>
          <a:lstStyle/>
          <a:p>
            <a:r>
              <a:rPr lang="zh-CN" altLang="en-US" sz="2800" b="1" dirty="0">
                <a:latin typeface="微软雅黑" panose="020B0503020204020204" charset="-122"/>
                <a:ea typeface="微软雅黑" panose="020B0503020204020204" charset="-122"/>
              </a:rPr>
              <a:t>横</a:t>
            </a:r>
          </a:p>
          <a:p>
            <a:r>
              <a:rPr lang="zh-CN" altLang="en-US" sz="2800" b="1" dirty="0">
                <a:latin typeface="微软雅黑" panose="020B0503020204020204" charset="-122"/>
                <a:ea typeface="微软雅黑" panose="020B0503020204020204" charset="-122"/>
              </a:rPr>
              <a:t>断</a:t>
            </a:r>
          </a:p>
          <a:p>
            <a:r>
              <a:rPr lang="zh-CN" altLang="en-US" sz="2800" b="1" dirty="0">
                <a:latin typeface="微软雅黑" panose="020B0503020204020204" charset="-122"/>
                <a:ea typeface="微软雅黑" panose="020B0503020204020204" charset="-122"/>
              </a:rPr>
              <a:t>山</a:t>
            </a:r>
          </a:p>
          <a:p>
            <a:r>
              <a:rPr lang="zh-CN" altLang="en-US" sz="2800" b="1" dirty="0">
                <a:latin typeface="微软雅黑" panose="020B0503020204020204" charset="-122"/>
                <a:ea typeface="微软雅黑" panose="020B0503020204020204" charset="-122"/>
              </a:rPr>
              <a:t>脉</a:t>
            </a:r>
          </a:p>
        </p:txBody>
      </p:sp>
      <p:sp>
        <p:nvSpPr>
          <p:cNvPr id="24" name="文本框 20"/>
          <p:cNvSpPr txBox="1"/>
          <p:nvPr/>
        </p:nvSpPr>
        <p:spPr>
          <a:xfrm rot="240000">
            <a:off x="11057977" y="1429708"/>
            <a:ext cx="641985" cy="953135"/>
          </a:xfrm>
          <a:prstGeom prst="rect">
            <a:avLst/>
          </a:prstGeom>
          <a:noFill/>
        </p:spPr>
        <p:txBody>
          <a:bodyPr wrap="square" rtlCol="0">
            <a:spAutoFit/>
          </a:bodyPr>
          <a:lstStyle/>
          <a:p>
            <a:r>
              <a:rPr lang="zh-CN" altLang="en-US" sz="2800" b="1" dirty="0">
                <a:latin typeface="微软雅黑" panose="020B0503020204020204" charset="-122"/>
                <a:ea typeface="微软雅黑" panose="020B0503020204020204" charset="-122"/>
              </a:rPr>
              <a:t>巫</a:t>
            </a:r>
          </a:p>
          <a:p>
            <a:r>
              <a:rPr lang="zh-CN" altLang="en-US" sz="2800" b="1" dirty="0">
                <a:latin typeface="微软雅黑" panose="020B0503020204020204" charset="-122"/>
                <a:ea typeface="微软雅黑" panose="020B0503020204020204" charset="-122"/>
              </a:rPr>
              <a:t>山</a:t>
            </a:r>
          </a:p>
        </p:txBody>
      </p:sp>
      <p:sp>
        <p:nvSpPr>
          <p:cNvPr id="25" name="文本框 21"/>
          <p:cNvSpPr txBox="1"/>
          <p:nvPr/>
        </p:nvSpPr>
        <p:spPr>
          <a:xfrm rot="2940000">
            <a:off x="7380341" y="297926"/>
            <a:ext cx="940435" cy="2245360"/>
          </a:xfrm>
          <a:prstGeom prst="rect">
            <a:avLst/>
          </a:prstGeom>
          <a:noFill/>
        </p:spPr>
        <p:txBody>
          <a:bodyPr wrap="square" rtlCol="0">
            <a:spAutoFit/>
          </a:bodyPr>
          <a:lstStyle/>
          <a:p>
            <a:r>
              <a:rPr lang="zh-CN" altLang="en-US" sz="2800" b="1" dirty="0">
                <a:latin typeface="微软雅黑" panose="020B0503020204020204" charset="-122"/>
                <a:ea typeface="微软雅黑" panose="020B0503020204020204" charset="-122"/>
              </a:rPr>
              <a:t>地</a:t>
            </a:r>
          </a:p>
          <a:p>
            <a:r>
              <a:rPr lang="zh-CN" altLang="en-US" sz="2800" b="1" dirty="0">
                <a:latin typeface="微软雅黑" panose="020B0503020204020204" charset="-122"/>
                <a:ea typeface="微软雅黑" panose="020B0503020204020204" charset="-122"/>
              </a:rPr>
              <a:t>质</a:t>
            </a:r>
          </a:p>
          <a:p>
            <a:r>
              <a:rPr lang="zh-CN" altLang="en-US" sz="2800" b="1" dirty="0">
                <a:latin typeface="微软雅黑" panose="020B0503020204020204" charset="-122"/>
                <a:ea typeface="微软雅黑" panose="020B0503020204020204" charset="-122"/>
              </a:rPr>
              <a:t>断</a:t>
            </a:r>
          </a:p>
          <a:p>
            <a:r>
              <a:rPr lang="zh-CN" altLang="en-US" sz="2800" b="1" dirty="0">
                <a:latin typeface="微软雅黑" panose="020B0503020204020204" charset="-122"/>
                <a:ea typeface="微软雅黑" panose="020B0503020204020204" charset="-122"/>
              </a:rPr>
              <a:t>裂</a:t>
            </a:r>
          </a:p>
          <a:p>
            <a:r>
              <a:rPr lang="zh-CN" altLang="en-US" sz="2800" b="1" dirty="0">
                <a:latin typeface="微软雅黑" panose="020B0503020204020204" charset="-122"/>
                <a:ea typeface="微软雅黑" panose="020B0503020204020204" charset="-122"/>
              </a:rPr>
              <a:t>带</a:t>
            </a:r>
          </a:p>
        </p:txBody>
      </p:sp>
    </p:spTree>
    <p:extLst>
      <p:ext uri="{BB962C8B-B14F-4D97-AF65-F5344CB8AC3E}">
        <p14:creationId xmlns:p14="http://schemas.microsoft.com/office/powerpoint/2010/main" val="385623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linds(horizontal)">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blinds(horizontal)">
                                      <p:cBhvr>
                                        <p:cTn id="12" dur="500"/>
                                        <p:tgtEl>
                                          <p:spTgt spid="19">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blinds(horizontal)">
                                      <p:cBhvr>
                                        <p:cTn id="15" dur="500"/>
                                        <p:tgtEl>
                                          <p:spTgt spid="1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blinds(horizontal)">
                                      <p:cBhvr>
                                        <p:cTn id="18" dur="500"/>
                                        <p:tgtEl>
                                          <p:spTgt spid="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animEffect transition="in" filter="blinds(horizontal)">
                                      <p:cBhvr>
                                        <p:cTn id="23"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Box 2"/>
          <p:cNvSpPr txBox="1">
            <a:spLocks noChangeArrowheads="1"/>
          </p:cNvSpPr>
          <p:nvPr/>
        </p:nvSpPr>
        <p:spPr bwMode="auto">
          <a:xfrm>
            <a:off x="1524000" y="0"/>
            <a:ext cx="5257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dirty="0" smtClean="0">
                <a:solidFill>
                  <a:srgbClr val="FF0000"/>
                </a:solidFill>
              </a:rPr>
              <a:t>3</a:t>
            </a:r>
            <a:r>
              <a:rPr lang="zh-CN" altLang="en-US" b="1" dirty="0" smtClean="0">
                <a:solidFill>
                  <a:srgbClr val="FF0000"/>
                </a:solidFill>
              </a:rPr>
              <a:t>、赤潮</a:t>
            </a:r>
            <a:endParaRPr lang="zh-CN" altLang="en-US" b="1" dirty="0">
              <a:solidFill>
                <a:srgbClr val="FF0000"/>
              </a:solidFill>
            </a:endParaRPr>
          </a:p>
        </p:txBody>
      </p:sp>
      <p:sp>
        <p:nvSpPr>
          <p:cNvPr id="113667" name="AutoShape 8"/>
          <p:cNvSpPr>
            <a:spLocks/>
          </p:cNvSpPr>
          <p:nvPr/>
        </p:nvSpPr>
        <p:spPr bwMode="auto">
          <a:xfrm>
            <a:off x="3597276" y="817563"/>
            <a:ext cx="180975" cy="1223962"/>
          </a:xfrm>
          <a:prstGeom prst="leftBrace">
            <a:avLst>
              <a:gd name="adj1" fmla="val 233298"/>
              <a:gd name="adj2" fmla="val 50000"/>
            </a:avLst>
          </a:prstGeom>
          <a:noFill/>
          <a:ln w="349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latin typeface="Constantia" panose="02030602050306030303" pitchFamily="18" charset="0"/>
            </a:endParaRPr>
          </a:p>
        </p:txBody>
      </p:sp>
      <p:sp>
        <p:nvSpPr>
          <p:cNvPr id="113668" name="Text Box 9"/>
          <p:cNvSpPr txBox="1">
            <a:spLocks noChangeArrowheads="1"/>
          </p:cNvSpPr>
          <p:nvPr/>
        </p:nvSpPr>
        <p:spPr bwMode="auto">
          <a:xfrm>
            <a:off x="3810000" y="685800"/>
            <a:ext cx="2622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latin typeface="华文中宋" panose="02010600040101010101" pitchFamily="2" charset="-122"/>
                <a:ea typeface="华文中宋" panose="02010600040101010101" pitchFamily="2" charset="-122"/>
              </a:rPr>
              <a:t>水花（水华）</a:t>
            </a:r>
          </a:p>
        </p:txBody>
      </p:sp>
      <p:sp>
        <p:nvSpPr>
          <p:cNvPr id="113669" name="Text Box 10"/>
          <p:cNvSpPr txBox="1">
            <a:spLocks noChangeArrowheads="1"/>
          </p:cNvSpPr>
          <p:nvPr/>
        </p:nvSpPr>
        <p:spPr bwMode="auto">
          <a:xfrm>
            <a:off x="3852863" y="1470025"/>
            <a:ext cx="2622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latin typeface="华文中宋" panose="02010600040101010101" pitchFamily="2" charset="-122"/>
                <a:ea typeface="华文中宋" panose="02010600040101010101" pitchFamily="2" charset="-122"/>
              </a:rPr>
              <a:t>赤潮（红潮）</a:t>
            </a:r>
          </a:p>
        </p:txBody>
      </p:sp>
      <p:sp>
        <p:nvSpPr>
          <p:cNvPr id="113670" name="Line 11"/>
          <p:cNvSpPr>
            <a:spLocks noChangeShapeType="1"/>
          </p:cNvSpPr>
          <p:nvPr/>
        </p:nvSpPr>
        <p:spPr bwMode="auto">
          <a:xfrm>
            <a:off x="6340475" y="1046163"/>
            <a:ext cx="838200"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3671" name="Text Box 13"/>
          <p:cNvSpPr txBox="1">
            <a:spLocks noChangeArrowheads="1"/>
          </p:cNvSpPr>
          <p:nvPr/>
        </p:nvSpPr>
        <p:spPr bwMode="auto">
          <a:xfrm>
            <a:off x="7239000" y="733426"/>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3300"/>
                </a:solidFill>
                <a:latin typeface="华文中宋" panose="02010600040101010101" pitchFamily="2" charset="-122"/>
                <a:ea typeface="华文中宋" panose="02010600040101010101" pitchFamily="2" charset="-122"/>
              </a:rPr>
              <a:t>湖泊</a:t>
            </a:r>
          </a:p>
        </p:txBody>
      </p:sp>
      <p:sp>
        <p:nvSpPr>
          <p:cNvPr id="113672" name="Text Box 14"/>
          <p:cNvSpPr txBox="1">
            <a:spLocks noChangeArrowheads="1"/>
          </p:cNvSpPr>
          <p:nvPr/>
        </p:nvSpPr>
        <p:spPr bwMode="auto">
          <a:xfrm>
            <a:off x="7269163" y="1450976"/>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3300"/>
                </a:solidFill>
                <a:latin typeface="华文中宋" panose="02010600040101010101" pitchFamily="2" charset="-122"/>
                <a:ea typeface="华文中宋" panose="02010600040101010101" pitchFamily="2" charset="-122"/>
              </a:rPr>
              <a:t>海洋</a:t>
            </a:r>
          </a:p>
        </p:txBody>
      </p:sp>
      <p:sp>
        <p:nvSpPr>
          <p:cNvPr id="113673" name="Text Box 10"/>
          <p:cNvSpPr txBox="1">
            <a:spLocks noChangeArrowheads="1"/>
          </p:cNvSpPr>
          <p:nvPr/>
        </p:nvSpPr>
        <p:spPr bwMode="auto">
          <a:xfrm>
            <a:off x="2563813" y="1120775"/>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latin typeface="华文中宋" panose="02010600040101010101" pitchFamily="2" charset="-122"/>
                <a:ea typeface="华文中宋" panose="02010600040101010101" pitchFamily="2" charset="-122"/>
              </a:rPr>
              <a:t>现象</a:t>
            </a:r>
          </a:p>
        </p:txBody>
      </p:sp>
      <p:sp>
        <p:nvSpPr>
          <p:cNvPr id="113674" name="Line 11"/>
          <p:cNvSpPr>
            <a:spLocks noChangeShapeType="1"/>
          </p:cNvSpPr>
          <p:nvPr/>
        </p:nvSpPr>
        <p:spPr bwMode="auto">
          <a:xfrm>
            <a:off x="6373814" y="1744663"/>
            <a:ext cx="808037" cy="1905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pic>
        <p:nvPicPr>
          <p:cNvPr id="113675" name="Picture 12" descr="200907221017330216088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2362201"/>
            <a:ext cx="68580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45236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905000" y="193676"/>
            <a:ext cx="8077200"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0000FF"/>
                </a:solidFill>
              </a:rPr>
              <a:t>☆ </a:t>
            </a:r>
            <a:r>
              <a:rPr lang="zh-CN" altLang="en-US" sz="2400" b="1">
                <a:solidFill>
                  <a:srgbClr val="0000FF"/>
                </a:solidFill>
              </a:rPr>
              <a:t>赤潮</a:t>
            </a:r>
            <a:br>
              <a:rPr lang="zh-CN" altLang="en-US" sz="2400" b="1">
                <a:solidFill>
                  <a:srgbClr val="0000FF"/>
                </a:solidFill>
              </a:rPr>
            </a:br>
            <a:endParaRPr lang="zh-CN" altLang="en-US" sz="2400" b="1">
              <a:solidFill>
                <a:srgbClr val="0000FF"/>
              </a:solidFill>
            </a:endParaRPr>
          </a:p>
          <a:p>
            <a:pPr eaLnBrk="1" hangingPunct="1">
              <a:lnSpc>
                <a:spcPct val="85000"/>
              </a:lnSpc>
              <a:spcBef>
                <a:spcPct val="50000"/>
              </a:spcBef>
              <a:buFontTx/>
              <a:buNone/>
            </a:pPr>
            <a:r>
              <a:rPr lang="zh-CN" altLang="en-US" sz="2400" b="1"/>
              <a:t>我国典型地区：</a:t>
            </a:r>
          </a:p>
          <a:p>
            <a:pPr eaLnBrk="1" hangingPunct="1">
              <a:lnSpc>
                <a:spcPct val="85000"/>
              </a:lnSpc>
              <a:spcBef>
                <a:spcPct val="50000"/>
              </a:spcBef>
              <a:buFontTx/>
              <a:buNone/>
            </a:pPr>
            <a:r>
              <a:rPr lang="zh-CN" altLang="en-US" sz="2400" b="1"/>
              <a:t>珠江口、杭州湾、渤海等，尤其以夏季为盛</a:t>
            </a:r>
            <a:br>
              <a:rPr lang="zh-CN" altLang="en-US" sz="2400" b="1"/>
            </a:br>
            <a:endParaRPr lang="zh-CN" altLang="en-US" sz="2400" b="1"/>
          </a:p>
          <a:p>
            <a:pPr eaLnBrk="1" hangingPunct="1">
              <a:lnSpc>
                <a:spcPct val="85000"/>
              </a:lnSpc>
              <a:spcBef>
                <a:spcPct val="50000"/>
              </a:spcBef>
              <a:buFontTx/>
              <a:buNone/>
            </a:pPr>
            <a:r>
              <a:rPr lang="zh-CN" altLang="en-US" sz="2400" b="1"/>
              <a:t>产生的原因：</a:t>
            </a:r>
          </a:p>
          <a:p>
            <a:pPr eaLnBrk="1" hangingPunct="1">
              <a:lnSpc>
                <a:spcPct val="85000"/>
              </a:lnSpc>
              <a:spcBef>
                <a:spcPct val="50000"/>
              </a:spcBef>
              <a:buFontTx/>
              <a:buNone/>
            </a:pPr>
            <a:r>
              <a:rPr lang="zh-CN" altLang="en-US" sz="2400" b="1">
                <a:solidFill>
                  <a:srgbClr val="0000FF"/>
                </a:solidFill>
              </a:rPr>
              <a:t>（</a:t>
            </a:r>
            <a:r>
              <a:rPr lang="en-US" altLang="zh-CN" sz="2400" b="1">
                <a:solidFill>
                  <a:srgbClr val="0000FF"/>
                </a:solidFill>
              </a:rPr>
              <a:t>1</a:t>
            </a:r>
            <a:r>
              <a:rPr lang="zh-CN" altLang="en-US" sz="2400" b="1">
                <a:solidFill>
                  <a:srgbClr val="0000FF"/>
                </a:solidFill>
              </a:rPr>
              <a:t>）自然原因：</a:t>
            </a:r>
            <a:r>
              <a:rPr lang="zh-CN" altLang="en-US" sz="2400" b="1"/>
              <a:t>①气温高；②静水；③静风；④海域相对封闭。</a:t>
            </a:r>
          </a:p>
          <a:p>
            <a:pPr eaLnBrk="1" hangingPunct="1">
              <a:lnSpc>
                <a:spcPct val="85000"/>
              </a:lnSpc>
              <a:spcBef>
                <a:spcPct val="50000"/>
              </a:spcBef>
              <a:buFontTx/>
              <a:buNone/>
            </a:pPr>
            <a:r>
              <a:rPr lang="zh-CN" altLang="en-US" sz="2400" b="1">
                <a:solidFill>
                  <a:srgbClr val="0000FF"/>
                </a:solidFill>
              </a:rPr>
              <a:t>（</a:t>
            </a:r>
            <a:r>
              <a:rPr lang="en-US" altLang="zh-CN" sz="2400" b="1">
                <a:solidFill>
                  <a:srgbClr val="0000FF"/>
                </a:solidFill>
              </a:rPr>
              <a:t>2</a:t>
            </a:r>
            <a:r>
              <a:rPr lang="zh-CN" altLang="en-US" sz="2400" b="1">
                <a:solidFill>
                  <a:srgbClr val="0000FF"/>
                </a:solidFill>
              </a:rPr>
              <a:t>）人为原因：</a:t>
            </a:r>
          </a:p>
          <a:p>
            <a:pPr eaLnBrk="1" hangingPunct="1">
              <a:lnSpc>
                <a:spcPct val="85000"/>
              </a:lnSpc>
              <a:spcBef>
                <a:spcPct val="50000"/>
              </a:spcBef>
              <a:buFontTx/>
              <a:buNone/>
            </a:pPr>
            <a:r>
              <a:rPr lang="zh-CN" altLang="en-US" sz="2400" b="1"/>
              <a:t>①沿岸地区人口稠密、经济发达，</a:t>
            </a:r>
            <a:r>
              <a:rPr lang="zh-CN" altLang="en-US" sz="2400" b="1">
                <a:solidFill>
                  <a:srgbClr val="0000FF"/>
                </a:solidFill>
              </a:rPr>
              <a:t>工业和生活污水多；  </a:t>
            </a:r>
          </a:p>
          <a:p>
            <a:pPr eaLnBrk="1" hangingPunct="1">
              <a:lnSpc>
                <a:spcPct val="85000"/>
              </a:lnSpc>
              <a:spcBef>
                <a:spcPct val="50000"/>
              </a:spcBef>
              <a:buFontTx/>
              <a:buNone/>
            </a:pPr>
            <a:r>
              <a:rPr lang="zh-CN" altLang="en-US" sz="2400" b="1"/>
              <a:t>②农业生产过程中大量使用</a:t>
            </a:r>
            <a:r>
              <a:rPr lang="zh-CN" altLang="en-US" sz="2400" b="1">
                <a:solidFill>
                  <a:srgbClr val="0000FF"/>
                </a:solidFill>
              </a:rPr>
              <a:t>化肥、农药</a:t>
            </a:r>
            <a:r>
              <a:rPr lang="zh-CN" altLang="en-US" sz="2400" b="1"/>
              <a:t>；  </a:t>
            </a:r>
          </a:p>
          <a:p>
            <a:pPr eaLnBrk="1" hangingPunct="1">
              <a:lnSpc>
                <a:spcPct val="85000"/>
              </a:lnSpc>
              <a:spcBef>
                <a:spcPct val="50000"/>
              </a:spcBef>
              <a:buFontTx/>
              <a:buNone/>
            </a:pPr>
            <a:r>
              <a:rPr lang="zh-CN" altLang="en-US" sz="2400" b="1"/>
              <a:t>③</a:t>
            </a:r>
            <a:r>
              <a:rPr lang="zh-CN" altLang="en-US" sz="2400" b="1">
                <a:solidFill>
                  <a:srgbClr val="0000FF"/>
                </a:solidFill>
              </a:rPr>
              <a:t>水产养殖</a:t>
            </a:r>
          </a:p>
        </p:txBody>
      </p:sp>
    </p:spTree>
    <p:extLst>
      <p:ext uri="{BB962C8B-B14F-4D97-AF65-F5344CB8AC3E}">
        <p14:creationId xmlns:p14="http://schemas.microsoft.com/office/powerpoint/2010/main" val="2570563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554">
                                            <p:txEl>
                                              <p:pRg st="3" end="3"/>
                                            </p:txEl>
                                          </p:spTgt>
                                        </p:tgtEl>
                                        <p:attrNameLst>
                                          <p:attrName>style.visibility</p:attrName>
                                        </p:attrNameLst>
                                      </p:cBhvr>
                                      <p:to>
                                        <p:strVal val="visible"/>
                                      </p:to>
                                    </p:set>
                                    <p:animEffect transition="in" filter="blinds(horizontal)">
                                      <p:cBhvr>
                                        <p:cTn id="7" dur="500"/>
                                        <p:tgtEl>
                                          <p:spTgt spid="23554">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554">
                                            <p:txEl>
                                              <p:pRg st="4" end="4"/>
                                            </p:txEl>
                                          </p:spTgt>
                                        </p:tgtEl>
                                        <p:attrNameLst>
                                          <p:attrName>style.visibility</p:attrName>
                                        </p:attrNameLst>
                                      </p:cBhvr>
                                      <p:to>
                                        <p:strVal val="visible"/>
                                      </p:to>
                                    </p:set>
                                    <p:animEffect transition="in" filter="blinds(horizontal)">
                                      <p:cBhvr>
                                        <p:cTn id="12" dur="500"/>
                                        <p:tgtEl>
                                          <p:spTgt spid="23554">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554">
                                            <p:txEl>
                                              <p:pRg st="5" end="5"/>
                                            </p:txEl>
                                          </p:spTgt>
                                        </p:tgtEl>
                                        <p:attrNameLst>
                                          <p:attrName>style.visibility</p:attrName>
                                        </p:attrNameLst>
                                      </p:cBhvr>
                                      <p:to>
                                        <p:strVal val="visible"/>
                                      </p:to>
                                    </p:set>
                                    <p:animEffect transition="in" filter="blinds(horizontal)">
                                      <p:cBhvr>
                                        <p:cTn id="17" dur="500"/>
                                        <p:tgtEl>
                                          <p:spTgt spid="23554">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3554">
                                            <p:txEl>
                                              <p:pRg st="6" end="6"/>
                                            </p:txEl>
                                          </p:spTgt>
                                        </p:tgtEl>
                                        <p:attrNameLst>
                                          <p:attrName>style.visibility</p:attrName>
                                        </p:attrNameLst>
                                      </p:cBhvr>
                                      <p:to>
                                        <p:strVal val="visible"/>
                                      </p:to>
                                    </p:set>
                                    <p:animEffect transition="in" filter="blinds(horizontal)">
                                      <p:cBhvr>
                                        <p:cTn id="20" dur="500"/>
                                        <p:tgtEl>
                                          <p:spTgt spid="23554">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3554">
                                            <p:txEl>
                                              <p:pRg st="7" end="7"/>
                                            </p:txEl>
                                          </p:spTgt>
                                        </p:tgtEl>
                                        <p:attrNameLst>
                                          <p:attrName>style.visibility</p:attrName>
                                        </p:attrNameLst>
                                      </p:cBhvr>
                                      <p:to>
                                        <p:strVal val="visible"/>
                                      </p:to>
                                    </p:set>
                                    <p:animEffect transition="in" filter="blinds(horizontal)">
                                      <p:cBhvr>
                                        <p:cTn id="23" dur="500"/>
                                        <p:tgtEl>
                                          <p:spTgt spid="23554">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3554">
                                            <p:txEl>
                                              <p:pRg st="8" end="8"/>
                                            </p:txEl>
                                          </p:spTgt>
                                        </p:tgtEl>
                                        <p:attrNameLst>
                                          <p:attrName>style.visibility</p:attrName>
                                        </p:attrNameLst>
                                      </p:cBhvr>
                                      <p:to>
                                        <p:strVal val="visible"/>
                                      </p:to>
                                    </p:set>
                                    <p:animEffect transition="in" filter="blinds(horizontal)">
                                      <p:cBhvr>
                                        <p:cTn id="26" dur="500"/>
                                        <p:tgtEl>
                                          <p:spTgt spid="235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5" descr="200612984647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2105526"/>
            <a:ext cx="7086600" cy="4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1"/>
          <p:cNvSpPr txBox="1">
            <a:spLocks noChangeArrowheads="1"/>
          </p:cNvSpPr>
          <p:nvPr/>
        </p:nvSpPr>
        <p:spPr bwMode="auto">
          <a:xfrm>
            <a:off x="1043247" y="199505"/>
            <a:ext cx="502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1" dirty="0" smtClean="0">
                <a:solidFill>
                  <a:srgbClr val="FF0000"/>
                </a:solidFill>
              </a:rPr>
              <a:t>4</a:t>
            </a:r>
            <a:r>
              <a:rPr lang="zh-CN" altLang="en-US" sz="3600" b="1" dirty="0" smtClean="0">
                <a:solidFill>
                  <a:srgbClr val="FF0000"/>
                </a:solidFill>
              </a:rPr>
              <a:t>、咸</a:t>
            </a:r>
            <a:r>
              <a:rPr lang="zh-CN" altLang="en-US" sz="3600" b="1" dirty="0">
                <a:solidFill>
                  <a:srgbClr val="FF0000"/>
                </a:solidFill>
              </a:rPr>
              <a:t>潮</a:t>
            </a:r>
          </a:p>
        </p:txBody>
      </p:sp>
      <p:sp>
        <p:nvSpPr>
          <p:cNvPr id="2" name="矩形 1"/>
          <p:cNvSpPr/>
          <p:nvPr/>
        </p:nvSpPr>
        <p:spPr>
          <a:xfrm>
            <a:off x="782053" y="1041715"/>
            <a:ext cx="10238873" cy="830997"/>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咸潮（又称咸湖上溯、盐水入侵）是指沿海地区海水通过河流其他渠道倒流进内流区域后，水中的盐分达到或超过</a:t>
            </a:r>
            <a:r>
              <a:rPr lang="en-US" altLang="zh-CN" sz="2400" b="1" dirty="0">
                <a:latin typeface="楷体" panose="02010609060101010101" pitchFamily="49" charset="-122"/>
                <a:ea typeface="楷体" panose="02010609060101010101" pitchFamily="49" charset="-122"/>
              </a:rPr>
              <a:t>250</a:t>
            </a:r>
            <a:r>
              <a:rPr lang="zh-CN" altLang="en-US" sz="2400" b="1" dirty="0">
                <a:latin typeface="楷体" panose="02010609060101010101" pitchFamily="49" charset="-122"/>
                <a:ea typeface="楷体" panose="02010609060101010101" pitchFamily="49" charset="-122"/>
              </a:rPr>
              <a:t>毫克∕升的自然灾害。</a:t>
            </a:r>
            <a:endParaRPr lang="zh-CN" altLang="en-US" sz="2400" dirty="0"/>
          </a:p>
        </p:txBody>
      </p:sp>
    </p:spTree>
    <p:extLst>
      <p:ext uri="{BB962C8B-B14F-4D97-AF65-F5344CB8AC3E}">
        <p14:creationId xmlns:p14="http://schemas.microsoft.com/office/powerpoint/2010/main" val="10720669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Box 1"/>
          <p:cNvSpPr txBox="1">
            <a:spLocks noChangeArrowheads="1"/>
          </p:cNvSpPr>
          <p:nvPr/>
        </p:nvSpPr>
        <p:spPr bwMode="auto">
          <a:xfrm>
            <a:off x="1003069" y="0"/>
            <a:ext cx="502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1" dirty="0" smtClean="0">
                <a:solidFill>
                  <a:srgbClr val="FF0000"/>
                </a:solidFill>
              </a:rPr>
              <a:t>4</a:t>
            </a:r>
            <a:r>
              <a:rPr lang="zh-CN" altLang="en-US" sz="3600" b="1" dirty="0" smtClean="0">
                <a:solidFill>
                  <a:srgbClr val="FF0000"/>
                </a:solidFill>
              </a:rPr>
              <a:t>、咸</a:t>
            </a:r>
            <a:r>
              <a:rPr lang="zh-CN" altLang="en-US" sz="3600" b="1" dirty="0">
                <a:solidFill>
                  <a:srgbClr val="FF0000"/>
                </a:solidFill>
              </a:rPr>
              <a:t>潮</a:t>
            </a:r>
          </a:p>
        </p:txBody>
      </p:sp>
      <p:pic>
        <p:nvPicPr>
          <p:cNvPr id="118787" name="Picture 8" descr="W0201007095959842187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0" y="1600200"/>
            <a:ext cx="364013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10" descr="W0201007095959842100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524000"/>
            <a:ext cx="411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Text Box 11"/>
          <p:cNvSpPr txBox="1">
            <a:spLocks noChangeArrowheads="1"/>
          </p:cNvSpPr>
          <p:nvPr/>
        </p:nvSpPr>
        <p:spPr bwMode="auto">
          <a:xfrm>
            <a:off x="2209800" y="914400"/>
            <a:ext cx="769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b="1" dirty="0">
                <a:solidFill>
                  <a:srgbClr val="0000FF"/>
                </a:solidFill>
              </a:rPr>
              <a:t>哪张图发生了咸潮？</a:t>
            </a:r>
          </a:p>
        </p:txBody>
      </p:sp>
    </p:spTree>
    <p:extLst>
      <p:ext uri="{BB962C8B-B14F-4D97-AF65-F5344CB8AC3E}">
        <p14:creationId xmlns:p14="http://schemas.microsoft.com/office/powerpoint/2010/main" val="28508466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2238842" y="3472606"/>
            <a:ext cx="603509" cy="829945"/>
          </a:xfrm>
          <a:prstGeom prst="rect">
            <a:avLst/>
          </a:prstGeom>
        </p:spPr>
        <p:txBody>
          <a:bodyPr wrap="square">
            <a:spAutoFit/>
          </a:bodyPr>
          <a:lstStyle/>
          <a:p>
            <a:pPr fontAlgn="base">
              <a:spcBef>
                <a:spcPct val="20000"/>
              </a:spcBef>
              <a:spcAft>
                <a:spcPct val="0"/>
              </a:spcAft>
            </a:pPr>
            <a:r>
              <a:rPr lang="zh-CN" altLang="en-US" sz="2400" b="1">
                <a:solidFill>
                  <a:srgbClr val="000000"/>
                </a:solidFill>
                <a:latin typeface="微软雅黑" panose="020B0503020204020204" charset="-122"/>
                <a:ea typeface="微软雅黑"/>
              </a:rPr>
              <a:t>咸潮</a:t>
            </a:r>
          </a:p>
        </p:txBody>
      </p:sp>
      <p:sp>
        <p:nvSpPr>
          <p:cNvPr id="12" name="Text Box 4"/>
          <p:cNvSpPr txBox="1">
            <a:spLocks noChangeArrowheads="1"/>
          </p:cNvSpPr>
          <p:nvPr>
            <p:custDataLst>
              <p:tags r:id="rId2"/>
            </p:custDataLst>
          </p:nvPr>
        </p:nvSpPr>
        <p:spPr bwMode="auto">
          <a:xfrm>
            <a:off x="2895571" y="2007422"/>
            <a:ext cx="944433" cy="82994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形成原因</a:t>
            </a:r>
          </a:p>
        </p:txBody>
      </p:sp>
      <p:sp>
        <p:nvSpPr>
          <p:cNvPr id="13" name="Text Box 10"/>
          <p:cNvSpPr txBox="1">
            <a:spLocks noChangeArrowheads="1"/>
          </p:cNvSpPr>
          <p:nvPr>
            <p:custDataLst>
              <p:tags r:id="rId3"/>
            </p:custDataLst>
          </p:nvPr>
        </p:nvSpPr>
        <p:spPr bwMode="auto">
          <a:xfrm>
            <a:off x="2898209" y="4164499"/>
            <a:ext cx="842498"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defPPr>
              <a:defRPr lang="zh-CN"/>
            </a:defPPr>
            <a:lvl1pPr>
              <a:spcBef>
                <a:spcPct val="0"/>
              </a:spcBef>
              <a:buFontTx/>
              <a:buNone/>
              <a:defRPr>
                <a:latin typeface="微软雅黑" panose="020B0503020204020204" charset="-122"/>
                <a:ea typeface="微软雅黑"/>
              </a:defRPr>
            </a:lvl1pPr>
            <a:lvl2pPr marL="742950" indent="-285750">
              <a:spcBef>
                <a:spcPct val="20000"/>
              </a:spcBef>
              <a:buChar char="–"/>
              <a:defRPr sz="2800">
                <a:latin typeface="Arial" panose="020B0604020202020204" pitchFamily="34" charset="0"/>
                <a:ea typeface="宋体" panose="02010600030101010101" pitchFamily="2"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2400" b="1"/>
              <a:t>危害</a:t>
            </a:r>
          </a:p>
        </p:txBody>
      </p:sp>
      <p:sp>
        <p:nvSpPr>
          <p:cNvPr id="15" name="Text Box 12"/>
          <p:cNvSpPr txBox="1">
            <a:spLocks noChangeArrowheads="1"/>
          </p:cNvSpPr>
          <p:nvPr>
            <p:custDataLst>
              <p:tags r:id="rId4"/>
            </p:custDataLst>
          </p:nvPr>
        </p:nvSpPr>
        <p:spPr bwMode="auto">
          <a:xfrm>
            <a:off x="2851325" y="5615307"/>
            <a:ext cx="953407" cy="82994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defPPr>
              <a:defRPr lang="zh-CN"/>
            </a:defPPr>
            <a:lvl1pPr>
              <a:spcBef>
                <a:spcPct val="0"/>
              </a:spcBef>
              <a:buFontTx/>
              <a:buNone/>
              <a:defRPr>
                <a:latin typeface="微软雅黑" panose="020B0503020204020204" charset="-122"/>
                <a:ea typeface="微软雅黑"/>
              </a:defRPr>
            </a:lvl1pPr>
            <a:lvl2pPr marL="742950" indent="-285750">
              <a:spcBef>
                <a:spcPct val="20000"/>
              </a:spcBef>
              <a:buChar char="–"/>
              <a:defRPr sz="2800">
                <a:latin typeface="Arial" panose="020B0604020202020204" pitchFamily="34" charset="0"/>
                <a:ea typeface="宋体" panose="02010600030101010101" pitchFamily="2"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2400" b="1"/>
              <a:t>防治措施</a:t>
            </a:r>
          </a:p>
        </p:txBody>
      </p:sp>
      <p:cxnSp>
        <p:nvCxnSpPr>
          <p:cNvPr id="20" name="直接连接符 19"/>
          <p:cNvCxnSpPr/>
          <p:nvPr>
            <p:custDataLst>
              <p:tags r:id="rId5"/>
            </p:custDataLst>
          </p:nvPr>
        </p:nvCxnSpPr>
        <p:spPr>
          <a:xfrm flipH="1">
            <a:off x="2748014" y="2506980"/>
            <a:ext cx="0" cy="35178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6"/>
            </p:custDataLst>
          </p:nvPr>
        </p:nvCxnSpPr>
        <p:spPr>
          <a:xfrm flipH="1">
            <a:off x="2660820" y="3888702"/>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7"/>
            </p:custDataLst>
          </p:nvPr>
        </p:nvCxnSpPr>
        <p:spPr>
          <a:xfrm flipH="1">
            <a:off x="2748014" y="2506980"/>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8"/>
            </p:custDataLst>
          </p:nvPr>
        </p:nvCxnSpPr>
        <p:spPr>
          <a:xfrm flipH="1">
            <a:off x="2748014" y="438177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9"/>
            </p:custDataLst>
          </p:nvPr>
        </p:nvCxnSpPr>
        <p:spPr>
          <a:xfrm flipH="1">
            <a:off x="2748014" y="388647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Box 4"/>
          <p:cNvSpPr txBox="1">
            <a:spLocks noChangeArrowheads="1"/>
          </p:cNvSpPr>
          <p:nvPr>
            <p:custDataLst>
              <p:tags r:id="rId10"/>
            </p:custDataLst>
          </p:nvPr>
        </p:nvSpPr>
        <p:spPr bwMode="auto">
          <a:xfrm>
            <a:off x="3901737" y="5460823"/>
            <a:ext cx="1499320"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工程措施</a:t>
            </a:r>
          </a:p>
        </p:txBody>
      </p:sp>
      <p:grpSp>
        <p:nvGrpSpPr>
          <p:cNvPr id="2" name="组合 7"/>
          <p:cNvGrpSpPr/>
          <p:nvPr>
            <p:custDataLst>
              <p:tags r:id="rId11"/>
            </p:custDataLst>
          </p:nvPr>
        </p:nvGrpSpPr>
        <p:grpSpPr>
          <a:xfrm>
            <a:off x="3603554" y="5714523"/>
            <a:ext cx="192129" cy="935831"/>
            <a:chOff x="2076688" y="1313391"/>
            <a:chExt cx="192129" cy="447675"/>
          </a:xfrm>
        </p:grpSpPr>
        <p:cxnSp>
          <p:nvCxnSpPr>
            <p:cNvPr id="25" name="直接连接符 24"/>
            <p:cNvCxnSpPr/>
            <p:nvPr>
              <p:custDataLst>
                <p:tags r:id="rId57"/>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8"/>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59"/>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60"/>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组合 32"/>
          <p:cNvGrpSpPr/>
          <p:nvPr>
            <p:custDataLst>
              <p:tags r:id="rId12"/>
            </p:custDataLst>
          </p:nvPr>
        </p:nvGrpSpPr>
        <p:grpSpPr>
          <a:xfrm>
            <a:off x="5370936" y="1209773"/>
            <a:ext cx="192129" cy="1166014"/>
            <a:chOff x="2076688" y="1313391"/>
            <a:chExt cx="192129" cy="447675"/>
          </a:xfrm>
        </p:grpSpPr>
        <p:cxnSp>
          <p:nvCxnSpPr>
            <p:cNvPr id="34" name="直接连接符 33"/>
            <p:cNvCxnSpPr/>
            <p:nvPr>
              <p:custDataLst>
                <p:tags r:id="rId53"/>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54"/>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55"/>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56"/>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 Box 4"/>
          <p:cNvSpPr txBox="1">
            <a:spLocks noChangeArrowheads="1"/>
          </p:cNvSpPr>
          <p:nvPr>
            <p:custDataLst>
              <p:tags r:id="rId13"/>
            </p:custDataLst>
          </p:nvPr>
        </p:nvSpPr>
        <p:spPr bwMode="auto">
          <a:xfrm>
            <a:off x="5598860" y="988329"/>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河流水量小：来水少，去水多</a:t>
            </a:r>
          </a:p>
        </p:txBody>
      </p:sp>
      <p:sp>
        <p:nvSpPr>
          <p:cNvPr id="39" name="Text Box 4"/>
          <p:cNvSpPr txBox="1">
            <a:spLocks noChangeArrowheads="1"/>
          </p:cNvSpPr>
          <p:nvPr>
            <p:custDataLst>
              <p:tags r:id="rId14"/>
            </p:custDataLst>
          </p:nvPr>
        </p:nvSpPr>
        <p:spPr bwMode="auto">
          <a:xfrm>
            <a:off x="5598860" y="1342204"/>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气候变暖，海平面上升</a:t>
            </a:r>
          </a:p>
        </p:txBody>
      </p:sp>
      <p:sp>
        <p:nvSpPr>
          <p:cNvPr id="40" name="Text Box 4"/>
          <p:cNvSpPr txBox="1">
            <a:spLocks noChangeArrowheads="1"/>
          </p:cNvSpPr>
          <p:nvPr>
            <p:custDataLst>
              <p:tags r:id="rId15"/>
            </p:custDataLst>
          </p:nvPr>
        </p:nvSpPr>
        <p:spPr bwMode="auto">
          <a:xfrm>
            <a:off x="5598860" y="1739132"/>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天文大潮</a:t>
            </a:r>
          </a:p>
        </p:txBody>
      </p:sp>
      <p:sp>
        <p:nvSpPr>
          <p:cNvPr id="41" name="Text Box 4"/>
          <p:cNvSpPr txBox="1">
            <a:spLocks noChangeArrowheads="1"/>
          </p:cNvSpPr>
          <p:nvPr>
            <p:custDataLst>
              <p:tags r:id="rId16"/>
            </p:custDataLst>
          </p:nvPr>
        </p:nvSpPr>
        <p:spPr bwMode="auto">
          <a:xfrm>
            <a:off x="5598860" y="2157744"/>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地势低平，河汊纵横</a:t>
            </a:r>
          </a:p>
        </p:txBody>
      </p:sp>
      <p:sp>
        <p:nvSpPr>
          <p:cNvPr id="42" name="Text Box 4"/>
          <p:cNvSpPr txBox="1">
            <a:spLocks noChangeArrowheads="1"/>
          </p:cNvSpPr>
          <p:nvPr>
            <p:custDataLst>
              <p:tags r:id="rId17"/>
            </p:custDataLst>
          </p:nvPr>
        </p:nvSpPr>
        <p:spPr bwMode="auto">
          <a:xfrm>
            <a:off x="3883159" y="6390499"/>
            <a:ext cx="6505277"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非工程措施：宣传、监管、统筹分配水资源等</a:t>
            </a:r>
          </a:p>
        </p:txBody>
      </p:sp>
      <p:grpSp>
        <p:nvGrpSpPr>
          <p:cNvPr id="7" name="组合 42"/>
          <p:cNvGrpSpPr/>
          <p:nvPr>
            <p:custDataLst>
              <p:tags r:id="rId18"/>
            </p:custDataLst>
          </p:nvPr>
        </p:nvGrpSpPr>
        <p:grpSpPr>
          <a:xfrm>
            <a:off x="5286770" y="2834693"/>
            <a:ext cx="192129" cy="764079"/>
            <a:chOff x="2076688" y="1313391"/>
            <a:chExt cx="192129" cy="447675"/>
          </a:xfrm>
        </p:grpSpPr>
        <p:cxnSp>
          <p:nvCxnSpPr>
            <p:cNvPr id="44" name="直接连接符 43"/>
            <p:cNvCxnSpPr/>
            <p:nvPr>
              <p:custDataLst>
                <p:tags r:id="rId49"/>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50"/>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51"/>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52"/>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 Box 4"/>
          <p:cNvSpPr txBox="1">
            <a:spLocks noChangeArrowheads="1"/>
          </p:cNvSpPr>
          <p:nvPr>
            <p:custDataLst>
              <p:tags r:id="rId19"/>
            </p:custDataLst>
          </p:nvPr>
        </p:nvSpPr>
        <p:spPr bwMode="auto">
          <a:xfrm>
            <a:off x="5514694" y="2613249"/>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生产、生活用水增多</a:t>
            </a:r>
          </a:p>
        </p:txBody>
      </p:sp>
      <p:sp>
        <p:nvSpPr>
          <p:cNvPr id="49" name="Text Box 4"/>
          <p:cNvSpPr txBox="1">
            <a:spLocks noChangeArrowheads="1"/>
          </p:cNvSpPr>
          <p:nvPr>
            <p:custDataLst>
              <p:tags r:id="rId20"/>
            </p:custDataLst>
          </p:nvPr>
        </p:nvSpPr>
        <p:spPr bwMode="auto">
          <a:xfrm>
            <a:off x="5514694" y="2967124"/>
            <a:ext cx="4761807"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无序采沙、疏浚河道导致河床降低</a:t>
            </a:r>
          </a:p>
        </p:txBody>
      </p:sp>
      <p:sp>
        <p:nvSpPr>
          <p:cNvPr id="50" name="Text Box 4"/>
          <p:cNvSpPr txBox="1">
            <a:spLocks noChangeArrowheads="1"/>
          </p:cNvSpPr>
          <p:nvPr>
            <p:custDataLst>
              <p:tags r:id="rId21"/>
            </p:custDataLst>
          </p:nvPr>
        </p:nvSpPr>
        <p:spPr bwMode="auto">
          <a:xfrm>
            <a:off x="5514694" y="3364052"/>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过度抽取地下水等</a:t>
            </a:r>
          </a:p>
        </p:txBody>
      </p:sp>
      <p:grpSp>
        <p:nvGrpSpPr>
          <p:cNvPr id="8" name="组合 51"/>
          <p:cNvGrpSpPr/>
          <p:nvPr>
            <p:custDataLst>
              <p:tags r:id="rId22"/>
            </p:custDataLst>
          </p:nvPr>
        </p:nvGrpSpPr>
        <p:grpSpPr>
          <a:xfrm>
            <a:off x="3612080" y="4067880"/>
            <a:ext cx="192129" cy="764079"/>
            <a:chOff x="2076688" y="1313391"/>
            <a:chExt cx="192129" cy="447675"/>
          </a:xfrm>
        </p:grpSpPr>
        <p:cxnSp>
          <p:nvCxnSpPr>
            <p:cNvPr id="53" name="直接连接符 52"/>
            <p:cNvCxnSpPr/>
            <p:nvPr>
              <p:custDataLst>
                <p:tags r:id="rId45"/>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custDataLst>
                <p:tags r:id="rId46"/>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47"/>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48"/>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 Box 4"/>
          <p:cNvSpPr txBox="1">
            <a:spLocks noChangeArrowheads="1"/>
          </p:cNvSpPr>
          <p:nvPr>
            <p:custDataLst>
              <p:tags r:id="rId23"/>
            </p:custDataLst>
          </p:nvPr>
        </p:nvSpPr>
        <p:spPr bwMode="auto">
          <a:xfrm>
            <a:off x="3840004" y="3846436"/>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河水水质下降，水资源短缺</a:t>
            </a:r>
          </a:p>
        </p:txBody>
      </p:sp>
      <p:sp>
        <p:nvSpPr>
          <p:cNvPr id="58" name="Text Box 4"/>
          <p:cNvSpPr txBox="1">
            <a:spLocks noChangeArrowheads="1"/>
          </p:cNvSpPr>
          <p:nvPr>
            <p:custDataLst>
              <p:tags r:id="rId24"/>
            </p:custDataLst>
          </p:nvPr>
        </p:nvSpPr>
        <p:spPr bwMode="auto">
          <a:xfrm>
            <a:off x="3840004" y="4200311"/>
            <a:ext cx="4761807"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土壤盐碱化</a:t>
            </a:r>
          </a:p>
        </p:txBody>
      </p:sp>
      <p:sp>
        <p:nvSpPr>
          <p:cNvPr id="59" name="Text Box 4"/>
          <p:cNvSpPr txBox="1">
            <a:spLocks noChangeArrowheads="1"/>
          </p:cNvSpPr>
          <p:nvPr>
            <p:custDataLst>
              <p:tags r:id="rId25"/>
            </p:custDataLst>
          </p:nvPr>
        </p:nvSpPr>
        <p:spPr bwMode="auto">
          <a:xfrm>
            <a:off x="3840004" y="4597239"/>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生物多样性下降等</a:t>
            </a:r>
          </a:p>
        </p:txBody>
      </p:sp>
      <p:grpSp>
        <p:nvGrpSpPr>
          <p:cNvPr id="9" name="组合 67"/>
          <p:cNvGrpSpPr/>
          <p:nvPr>
            <p:custDataLst>
              <p:tags r:id="rId26"/>
            </p:custDataLst>
          </p:nvPr>
        </p:nvGrpSpPr>
        <p:grpSpPr>
          <a:xfrm>
            <a:off x="5306602" y="5363955"/>
            <a:ext cx="192129" cy="764079"/>
            <a:chOff x="2076688" y="1313391"/>
            <a:chExt cx="192129" cy="447675"/>
          </a:xfrm>
        </p:grpSpPr>
        <p:cxnSp>
          <p:nvCxnSpPr>
            <p:cNvPr id="69" name="直接连接符 68"/>
            <p:cNvCxnSpPr/>
            <p:nvPr>
              <p:custDataLst>
                <p:tags r:id="rId41"/>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42"/>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43"/>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44"/>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 Box 4"/>
          <p:cNvSpPr txBox="1">
            <a:spLocks noChangeArrowheads="1"/>
          </p:cNvSpPr>
          <p:nvPr>
            <p:custDataLst>
              <p:tags r:id="rId27"/>
            </p:custDataLst>
          </p:nvPr>
        </p:nvSpPr>
        <p:spPr bwMode="auto">
          <a:xfrm>
            <a:off x="5534526" y="5142511"/>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节约用水、提高水资源利用率</a:t>
            </a:r>
          </a:p>
        </p:txBody>
      </p:sp>
      <p:sp>
        <p:nvSpPr>
          <p:cNvPr id="74" name="Text Box 4"/>
          <p:cNvSpPr txBox="1">
            <a:spLocks noChangeArrowheads="1"/>
          </p:cNvSpPr>
          <p:nvPr>
            <p:custDataLst>
              <p:tags r:id="rId28"/>
            </p:custDataLst>
          </p:nvPr>
        </p:nvSpPr>
        <p:spPr bwMode="auto">
          <a:xfrm>
            <a:off x="5534526" y="5522627"/>
            <a:ext cx="4761807"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跨区域调水，引淡压咸</a:t>
            </a:r>
          </a:p>
        </p:txBody>
      </p:sp>
      <p:sp>
        <p:nvSpPr>
          <p:cNvPr id="75" name="Text Box 4"/>
          <p:cNvSpPr txBox="1">
            <a:spLocks noChangeArrowheads="1"/>
          </p:cNvSpPr>
          <p:nvPr>
            <p:custDataLst>
              <p:tags r:id="rId29"/>
            </p:custDataLst>
          </p:nvPr>
        </p:nvSpPr>
        <p:spPr bwMode="auto">
          <a:xfrm>
            <a:off x="5534526" y="5893314"/>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修建水库，枯水期防水等</a:t>
            </a:r>
          </a:p>
        </p:txBody>
      </p:sp>
      <p:cxnSp>
        <p:nvCxnSpPr>
          <p:cNvPr id="76" name="直接连接符 75"/>
          <p:cNvCxnSpPr/>
          <p:nvPr>
            <p:custDataLst>
              <p:tags r:id="rId30"/>
            </p:custDataLst>
          </p:nvPr>
        </p:nvCxnSpPr>
        <p:spPr>
          <a:xfrm flipH="1">
            <a:off x="2748014" y="6024840"/>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 Box 4"/>
          <p:cNvSpPr txBox="1">
            <a:spLocks noChangeArrowheads="1"/>
          </p:cNvSpPr>
          <p:nvPr>
            <p:custDataLst>
              <p:tags r:id="rId31"/>
            </p:custDataLst>
          </p:nvPr>
        </p:nvSpPr>
        <p:spPr bwMode="auto">
          <a:xfrm>
            <a:off x="4001449" y="1523695"/>
            <a:ext cx="1499320"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自然原因</a:t>
            </a:r>
          </a:p>
        </p:txBody>
      </p:sp>
      <p:grpSp>
        <p:nvGrpSpPr>
          <p:cNvPr id="10" name="组合 77"/>
          <p:cNvGrpSpPr/>
          <p:nvPr>
            <p:custDataLst>
              <p:tags r:id="rId32"/>
            </p:custDataLst>
          </p:nvPr>
        </p:nvGrpSpPr>
        <p:grpSpPr>
          <a:xfrm>
            <a:off x="3667771" y="1800732"/>
            <a:ext cx="192129" cy="1332254"/>
            <a:chOff x="2076688" y="1313391"/>
            <a:chExt cx="192129" cy="447675"/>
          </a:xfrm>
        </p:grpSpPr>
        <p:cxnSp>
          <p:nvCxnSpPr>
            <p:cNvPr id="79" name="直接连接符 78"/>
            <p:cNvCxnSpPr/>
            <p:nvPr>
              <p:custDataLst>
                <p:tags r:id="rId37"/>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custDataLst>
                <p:tags r:id="rId38"/>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39"/>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40"/>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Text Box 4"/>
          <p:cNvSpPr txBox="1">
            <a:spLocks noChangeArrowheads="1"/>
          </p:cNvSpPr>
          <p:nvPr>
            <p:custDataLst>
              <p:tags r:id="rId33"/>
            </p:custDataLst>
          </p:nvPr>
        </p:nvSpPr>
        <p:spPr bwMode="auto">
          <a:xfrm>
            <a:off x="3947376" y="2871029"/>
            <a:ext cx="1495541"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人为原因</a:t>
            </a:r>
          </a:p>
        </p:txBody>
      </p:sp>
      <p:grpSp>
        <p:nvGrpSpPr>
          <p:cNvPr id="11" name="组合 1"/>
          <p:cNvGrpSpPr/>
          <p:nvPr>
            <p:custDataLst>
              <p:tags r:id="rId34"/>
            </p:custDataLst>
          </p:nvPr>
        </p:nvGrpSpPr>
        <p:grpSpPr>
          <a:xfrm>
            <a:off x="19685" y="817880"/>
            <a:ext cx="12151995" cy="128270"/>
            <a:chOff x="57" y="1058"/>
            <a:chExt cx="13204" cy="202"/>
          </a:xfrm>
        </p:grpSpPr>
        <p:cxnSp>
          <p:nvCxnSpPr>
            <p:cNvPr id="4" name="直接连接符 3"/>
            <p:cNvCxnSpPr/>
            <p:nvPr>
              <p:custDataLst>
                <p:tags r:id="rId35"/>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36"/>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4" name="TextBox 1"/>
          <p:cNvSpPr txBox="1">
            <a:spLocks noChangeArrowheads="1"/>
          </p:cNvSpPr>
          <p:nvPr/>
        </p:nvSpPr>
        <p:spPr bwMode="auto">
          <a:xfrm>
            <a:off x="1003069" y="0"/>
            <a:ext cx="502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1" dirty="0" smtClean="0">
                <a:solidFill>
                  <a:srgbClr val="FF0000"/>
                </a:solidFill>
              </a:rPr>
              <a:t>4</a:t>
            </a:r>
            <a:r>
              <a:rPr lang="zh-CN" altLang="en-US" sz="3600" b="1" dirty="0" smtClean="0">
                <a:solidFill>
                  <a:srgbClr val="FF0000"/>
                </a:solidFill>
              </a:rPr>
              <a:t>、咸</a:t>
            </a:r>
            <a:r>
              <a:rPr lang="zh-CN" altLang="en-US" sz="3600" b="1" dirty="0">
                <a:solidFill>
                  <a:srgbClr val="FF0000"/>
                </a:solidFill>
              </a:rPr>
              <a:t>潮</a:t>
            </a:r>
          </a:p>
        </p:txBody>
      </p:sp>
    </p:spTree>
    <p:extLst>
      <p:ext uri="{BB962C8B-B14F-4D97-AF65-F5344CB8AC3E}">
        <p14:creationId xmlns:p14="http://schemas.microsoft.com/office/powerpoint/2010/main" val="2667795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11" cstate="print"/>
          <a:stretch>
            <a:fillRect/>
          </a:stretch>
        </p:blipFill>
        <p:spPr>
          <a:xfrm>
            <a:off x="6773545" y="1035050"/>
            <a:ext cx="5390515" cy="4788535"/>
          </a:xfrm>
          <a:prstGeom prst="rect">
            <a:avLst/>
          </a:prstGeom>
        </p:spPr>
      </p:pic>
      <p:sp>
        <p:nvSpPr>
          <p:cNvPr id="5" name="矩形 4"/>
          <p:cNvSpPr/>
          <p:nvPr>
            <p:custDataLst>
              <p:tags r:id="rId2"/>
            </p:custDataLst>
          </p:nvPr>
        </p:nvSpPr>
        <p:spPr>
          <a:xfrm>
            <a:off x="254635" y="1202055"/>
            <a:ext cx="6662420" cy="1568450"/>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咸潮（又称咸湖上溯、盐水入侵）是指沿海地区海水通过河流其他渠道倒流进内流区域后，水中的盐分达到或超过</a:t>
            </a:r>
            <a:r>
              <a:rPr lang="en-US" altLang="zh-CN" sz="2400" b="1" dirty="0">
                <a:latin typeface="楷体" panose="02010609060101010101" pitchFamily="49" charset="-122"/>
                <a:ea typeface="楷体" panose="02010609060101010101" pitchFamily="49" charset="-122"/>
              </a:rPr>
              <a:t>250</a:t>
            </a:r>
            <a:r>
              <a:rPr lang="zh-CN" altLang="en-US" sz="2400" b="1" dirty="0">
                <a:latin typeface="楷体" panose="02010609060101010101" pitchFamily="49" charset="-122"/>
                <a:ea typeface="楷体" panose="02010609060101010101" pitchFamily="49" charset="-122"/>
              </a:rPr>
              <a:t>毫克∕升的自然灾害。下图为珠江三角洲咸潮活动范围变化图。</a:t>
            </a:r>
          </a:p>
        </p:txBody>
      </p:sp>
      <p:sp>
        <p:nvSpPr>
          <p:cNvPr id="6" name="矩形 5"/>
          <p:cNvSpPr/>
          <p:nvPr>
            <p:custDataLst>
              <p:tags r:id="rId3"/>
            </p:custDataLst>
          </p:nvPr>
        </p:nvSpPr>
        <p:spPr>
          <a:xfrm>
            <a:off x="19685" y="2770505"/>
            <a:ext cx="6518910" cy="829945"/>
          </a:xfrm>
          <a:prstGeom prst="rect">
            <a:avLst/>
          </a:prstGeom>
        </p:spPr>
        <p:txBody>
          <a:bodyPr wrap="square">
            <a:spAutoFit/>
          </a:bodyPr>
          <a:lstStyle/>
          <a:p>
            <a:pPr fontAlgn="base">
              <a:spcBef>
                <a:spcPct val="20000"/>
              </a:spcBef>
              <a:spcAft>
                <a:spcPct val="0"/>
              </a:spcAft>
            </a:pPr>
            <a:r>
              <a:rPr lang="en-US" altLang="zh-CN" sz="2400" b="1">
                <a:solidFill>
                  <a:srgbClr val="000000"/>
                </a:solidFill>
                <a:latin typeface="微软雅黑" panose="020B0503020204020204" charset="-122"/>
                <a:ea typeface="微软雅黑"/>
              </a:rPr>
              <a:t>1.</a:t>
            </a:r>
            <a:r>
              <a:rPr lang="zh-CN" altLang="en-US" sz="2400" b="1">
                <a:solidFill>
                  <a:srgbClr val="000000"/>
                </a:solidFill>
                <a:latin typeface="微软雅黑" panose="020B0503020204020204" charset="-122"/>
                <a:ea typeface="微软雅黑"/>
              </a:rPr>
              <a:t>指出珠江三角洲咸潮易发的季节及近年来该区域咸潮入侵的变化趋势，并分析其原因。 </a:t>
            </a:r>
          </a:p>
        </p:txBody>
      </p:sp>
      <p:sp>
        <p:nvSpPr>
          <p:cNvPr id="7" name="矩形 6"/>
          <p:cNvSpPr/>
          <p:nvPr>
            <p:custDataLst>
              <p:tags r:id="rId4"/>
            </p:custDataLst>
          </p:nvPr>
        </p:nvSpPr>
        <p:spPr>
          <a:xfrm>
            <a:off x="19685" y="4667250"/>
            <a:ext cx="6897370" cy="1938020"/>
          </a:xfrm>
          <a:prstGeom prst="rect">
            <a:avLst/>
          </a:prstGeom>
        </p:spPr>
        <p:txBody>
          <a:bodyPr wrap="square">
            <a:spAutoFit/>
          </a:bodyPr>
          <a:lstStyle/>
          <a:p>
            <a:pPr indent="0" fontAlgn="base">
              <a:spcBef>
                <a:spcPct val="20000"/>
              </a:spcBef>
              <a:spcAft>
                <a:spcPct val="0"/>
              </a:spcAft>
              <a:buNone/>
            </a:pPr>
            <a:r>
              <a:rPr lang="zh-CN" altLang="en-US" sz="2400" b="1">
                <a:solidFill>
                  <a:srgbClr val="334F15"/>
                </a:solidFill>
                <a:latin typeface="微软雅黑" panose="020B0503020204020204" charset="-122"/>
                <a:ea typeface="微软雅黑"/>
              </a:rPr>
              <a:t>原因：冬季（冬春季）降水量少，径流量较少，咸潮多发。人口增加，城市化率提高，珠江三角洲河口地区供水规模扩大；河道挖沙、航道疏浚等人类活动不断加剧，使得河道河床降低；随着全球气候变暖，海平面在逐年上升。</a:t>
            </a:r>
          </a:p>
        </p:txBody>
      </p:sp>
      <p:sp>
        <p:nvSpPr>
          <p:cNvPr id="9" name="矩形 8"/>
          <p:cNvSpPr/>
          <p:nvPr>
            <p:custDataLst>
              <p:tags r:id="rId5"/>
            </p:custDataLst>
          </p:nvPr>
        </p:nvSpPr>
        <p:spPr>
          <a:xfrm>
            <a:off x="19851" y="4054085"/>
            <a:ext cx="6617517" cy="460375"/>
          </a:xfrm>
          <a:prstGeom prst="rect">
            <a:avLst/>
          </a:prstGeom>
        </p:spPr>
        <p:txBody>
          <a:bodyPr wrap="square">
            <a:spAutoFit/>
          </a:bodyPr>
          <a:lstStyle/>
          <a:p>
            <a:pPr indent="0" fontAlgn="base">
              <a:spcBef>
                <a:spcPct val="20000"/>
              </a:spcBef>
              <a:spcAft>
                <a:spcPct val="0"/>
              </a:spcAft>
              <a:buNone/>
            </a:pPr>
            <a:r>
              <a:rPr lang="zh-CN" altLang="en-US" sz="2400" b="1">
                <a:solidFill>
                  <a:srgbClr val="334F15"/>
                </a:solidFill>
                <a:latin typeface="微软雅黑" panose="020B0503020204020204" charset="-122"/>
                <a:ea typeface="微软雅黑"/>
              </a:rPr>
              <a:t>变化趋势：不断加剧（或向河流上游扩展）。</a:t>
            </a:r>
          </a:p>
        </p:txBody>
      </p:sp>
      <p:pic>
        <p:nvPicPr>
          <p:cNvPr id="14" name="图片 13"/>
          <p:cNvPicPr>
            <a:picLocks noChangeAspect="1"/>
          </p:cNvPicPr>
          <p:nvPr>
            <p:custDataLst>
              <p:tags r:id="rId6"/>
            </p:custDataLst>
          </p:nvPr>
        </p:nvPicPr>
        <p:blipFill>
          <a:blip r:embed="rId12" cstate="print"/>
          <a:stretch>
            <a:fillRect/>
          </a:stretch>
        </p:blipFill>
        <p:spPr>
          <a:xfrm>
            <a:off x="12837767" y="-825645"/>
            <a:ext cx="7979246" cy="8886633"/>
          </a:xfrm>
          <a:prstGeom prst="rect">
            <a:avLst/>
          </a:prstGeom>
        </p:spPr>
      </p:pic>
      <p:grpSp>
        <p:nvGrpSpPr>
          <p:cNvPr id="15" name="组合 1"/>
          <p:cNvGrpSpPr/>
          <p:nvPr>
            <p:custDataLst>
              <p:tags r:id="rId7"/>
            </p:custDataLst>
          </p:nvPr>
        </p:nvGrpSpPr>
        <p:grpSpPr>
          <a:xfrm>
            <a:off x="19685" y="817880"/>
            <a:ext cx="12151995" cy="128270"/>
            <a:chOff x="57" y="1058"/>
            <a:chExt cx="13204" cy="202"/>
          </a:xfrm>
        </p:grpSpPr>
        <p:cxnSp>
          <p:nvCxnSpPr>
            <p:cNvPr id="3" name="直接连接符 2"/>
            <p:cNvCxnSpPr/>
            <p:nvPr>
              <p:custDataLst>
                <p:tags r:id="rId8"/>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9"/>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699171" y="115914"/>
            <a:ext cx="4851400" cy="52578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400" b="1">
                <a:latin typeface="微软雅黑" panose="020B0503020204020204" pitchFamily="34" charset="-122"/>
                <a:ea typeface="微软雅黑" panose="020B0503020204020204" pitchFamily="34" charset="-122"/>
              </a:defRPr>
            </a:lvl1pPr>
          </a:lstStyle>
          <a:p>
            <a:r>
              <a:rPr lang="zh-CN" altLang="zh-CN" sz="2800" dirty="0" smtClean="0"/>
              <a:t>珠江</a:t>
            </a:r>
            <a:endParaRPr lang="zh-CN" altLang="zh-CN" sz="2800" dirty="0"/>
          </a:p>
        </p:txBody>
      </p:sp>
    </p:spTree>
    <p:extLst>
      <p:ext uri="{BB962C8B-B14F-4D97-AF65-F5344CB8AC3E}">
        <p14:creationId xmlns:p14="http://schemas.microsoft.com/office/powerpoint/2010/main" val="1246832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框 1"/>
          <p:cNvSpPr txBox="1"/>
          <p:nvPr/>
        </p:nvSpPr>
        <p:spPr>
          <a:xfrm>
            <a:off x="575310" y="403225"/>
            <a:ext cx="11158220" cy="4399915"/>
          </a:xfrm>
          <a:prstGeom prst="rect">
            <a:avLst/>
          </a:prstGeom>
          <a:noFill/>
          <a:ln w="9525">
            <a:noFill/>
          </a:ln>
        </p:spPr>
        <p:txBody>
          <a:bodyPr wrap="square" anchor="t">
            <a:spAutoFit/>
          </a:bodyPr>
          <a:lstStyle/>
          <a:p>
            <a:r>
              <a:rPr lang="zh-CN" altLang="en-US" sz="2000">
                <a:latin typeface="微软雅黑" panose="020B0503020204020204" charset="-122"/>
                <a:ea typeface="微软雅黑" panose="020B0503020204020204" charset="-122"/>
                <a:cs typeface="微软雅黑" panose="020B0503020204020204" charset="-122"/>
              </a:rPr>
              <a:t>读下列材料, 完成问题。</a:t>
            </a:r>
          </a:p>
          <a:p>
            <a:r>
              <a:rPr lang="zh-CN" altLang="en-US" sz="2000">
                <a:latin typeface="微软雅黑" panose="020B0503020204020204" charset="-122"/>
                <a:ea typeface="微软雅黑" panose="020B0503020204020204" charset="-122"/>
                <a:cs typeface="微软雅黑" panose="020B0503020204020204" charset="-122"/>
              </a:rPr>
              <a:t>       荒漠化是当前全球最严重的环境问题之一。由于全球在气候、地形、土地使用制度和社会经济制度等方面千差万别, 因此要结合各国各地区的区域特点和实际确定荒漠的范畴。我国幅员辽阔 , 自然条件和各地经济活动复杂,流水、风力、化学和物理四种营力过程所造成的土地退化均属于荒漠化。</a:t>
            </a:r>
          </a:p>
          <a:p>
            <a:endParaRPr lang="zh-CN" altLang="en-US" sz="2000" b="1">
              <a:latin typeface="Arial" panose="020B0604020202020204" pitchFamily="34" charset="0"/>
              <a:ea typeface="宋体" panose="02010600030101010101" pitchFamily="2" charset="-122"/>
            </a:endParaRPr>
          </a:p>
          <a:p>
            <a:r>
              <a:rPr lang="zh-CN" altLang="en-US" sz="2000" b="1">
                <a:latin typeface="Arial" panose="020B0604020202020204" pitchFamily="34" charset="0"/>
                <a:ea typeface="宋体" panose="02010600030101010101" pitchFamily="2" charset="-122"/>
              </a:rPr>
              <a:t>      </a:t>
            </a:r>
            <a:r>
              <a:rPr lang="zh-CN" altLang="en-US" sz="2000">
                <a:latin typeface="微软雅黑" panose="020B0503020204020204" charset="-122"/>
                <a:ea typeface="微软雅黑" panose="020B0503020204020204" charset="-122"/>
                <a:cs typeface="微软雅黑" panose="020B0503020204020204" charset="-122"/>
              </a:rPr>
              <a:t>【小题1】 我国下列地区及其主要的荒漠化现象对应正确的是 (              )</a:t>
            </a:r>
          </a:p>
          <a:p>
            <a:r>
              <a:rPr lang="zh-CN" altLang="en-US" sz="2000">
                <a:latin typeface="微软雅黑" panose="020B0503020204020204" charset="-122"/>
                <a:ea typeface="微软雅黑" panose="020B0503020204020204" charset="-122"/>
                <a:cs typeface="微软雅黑" panose="020B0503020204020204" charset="-122"/>
              </a:rPr>
              <a:t>A．西北干旱、半干旱区一一石漠化      B．黄土高原一一盐渍化  </a:t>
            </a:r>
          </a:p>
          <a:p>
            <a:r>
              <a:rPr lang="zh-CN" altLang="en-US" sz="2000">
                <a:latin typeface="微软雅黑" panose="020B0503020204020204" charset="-122"/>
                <a:ea typeface="微软雅黑" panose="020B0503020204020204" charset="-122"/>
                <a:cs typeface="微软雅黑" panose="020B0503020204020204" charset="-122"/>
              </a:rPr>
              <a:t>C．云贵高原一一沙漠化                       D．江南丘陵一一红漠化  </a:t>
            </a:r>
          </a:p>
          <a:p>
            <a:r>
              <a:rPr lang="zh-CN" altLang="en-US" sz="2000">
                <a:latin typeface="微软雅黑" panose="020B0503020204020204" charset="-122"/>
                <a:ea typeface="微软雅黑" panose="020B0503020204020204" charset="-122"/>
                <a:cs typeface="微软雅黑" panose="020B0503020204020204" charset="-122"/>
              </a:rPr>
              <a:t>【小题2】 有关我国荒漠化的叙述,不正确的是 (              )</a:t>
            </a:r>
          </a:p>
          <a:p>
            <a:r>
              <a:rPr lang="zh-CN" altLang="en-US" sz="2000">
                <a:latin typeface="微软雅黑" panose="020B0503020204020204" charset="-122"/>
                <a:ea typeface="微软雅黑" panose="020B0503020204020204" charset="-122"/>
                <a:cs typeface="微软雅黑" panose="020B0503020204020204" charset="-122"/>
              </a:rPr>
              <a:t>A．我国荒漠化的成因主要是风蚀和水蚀</a:t>
            </a:r>
          </a:p>
          <a:p>
            <a:r>
              <a:rPr lang="zh-CN" altLang="en-US" sz="2000">
                <a:latin typeface="微软雅黑" panose="020B0503020204020204" charset="-122"/>
                <a:ea typeface="微软雅黑" panose="020B0503020204020204" charset="-122"/>
                <a:cs typeface="微软雅黑" panose="020B0503020204020204" charset="-122"/>
              </a:rPr>
              <a:t>B．江南丘陵地区的荒漠化主要是物理及化学作用产生的  </a:t>
            </a:r>
          </a:p>
          <a:p>
            <a:r>
              <a:rPr lang="zh-CN" altLang="en-US" sz="2000">
                <a:latin typeface="微软雅黑" panose="020B0503020204020204" charset="-122"/>
                <a:ea typeface="微软雅黑" panose="020B0503020204020204" charset="-122"/>
                <a:cs typeface="微软雅黑" panose="020B0503020204020204" charset="-122"/>
              </a:rPr>
              <a:t>C．山西省土地荒漠化发展与工矿、交通等基本建设相关  </a:t>
            </a:r>
          </a:p>
          <a:p>
            <a:r>
              <a:rPr lang="zh-CN" altLang="en-US" sz="2000">
                <a:latin typeface="微软雅黑" panose="020B0503020204020204" charset="-122"/>
                <a:ea typeface="微软雅黑" panose="020B0503020204020204" charset="-122"/>
                <a:cs typeface="微软雅黑" panose="020B0503020204020204" charset="-122"/>
              </a:rPr>
              <a:t>D．松嫩平原西部的荒漠化主要是风蚀  </a:t>
            </a:r>
          </a:p>
        </p:txBody>
      </p:sp>
      <p:sp>
        <p:nvSpPr>
          <p:cNvPr id="3" name="文本框 2"/>
          <p:cNvSpPr txBox="1"/>
          <p:nvPr/>
        </p:nvSpPr>
        <p:spPr>
          <a:xfrm>
            <a:off x="6139815" y="3056889"/>
            <a:ext cx="1375410" cy="645160"/>
          </a:xfrm>
          <a:prstGeom prst="rect">
            <a:avLst/>
          </a:prstGeom>
          <a:noFill/>
        </p:spPr>
        <p:txBody>
          <a:bodyPr wrap="square" rtlCol="0">
            <a:spAutoFit/>
            <a:scene3d>
              <a:camera prst="orthographicFront"/>
              <a:lightRig rig="threePt" dir="t"/>
            </a:scene3d>
          </a:bodyPr>
          <a:lstStyle/>
          <a:p>
            <a:r>
              <a:rPr lang="en-US" altLang="zh-CN" sz="3600" noProof="1">
                <a:ln>
                  <a:solidFill>
                    <a:srgbClr val="FF0000"/>
                  </a:solidFill>
                </a:ln>
                <a:solidFill>
                  <a:srgbClr val="FF000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rPr>
              <a:t>B</a:t>
            </a:r>
          </a:p>
        </p:txBody>
      </p:sp>
      <p:pic>
        <p:nvPicPr>
          <p:cNvPr id="19460" name="图片 3"/>
          <p:cNvPicPr>
            <a:picLocks noChangeAspect="1"/>
          </p:cNvPicPr>
          <p:nvPr/>
        </p:nvPicPr>
        <p:blipFill>
          <a:blip r:embed="rId2" cstate="print"/>
          <a:stretch>
            <a:fillRect/>
          </a:stretch>
        </p:blipFill>
        <p:spPr>
          <a:xfrm>
            <a:off x="8335645" y="2144395"/>
            <a:ext cx="3232785" cy="2900680"/>
          </a:xfrm>
          <a:prstGeom prst="rect">
            <a:avLst/>
          </a:prstGeom>
          <a:noFill/>
          <a:ln w="9525">
            <a:noFill/>
          </a:ln>
        </p:spPr>
      </p:pic>
      <p:sp>
        <p:nvSpPr>
          <p:cNvPr id="2" name="文本框 1"/>
          <p:cNvSpPr txBox="1"/>
          <p:nvPr/>
        </p:nvSpPr>
        <p:spPr>
          <a:xfrm>
            <a:off x="7916545" y="5236845"/>
            <a:ext cx="3816985" cy="922020"/>
          </a:xfrm>
          <a:prstGeom prst="rect">
            <a:avLst/>
          </a:prstGeom>
          <a:noFill/>
        </p:spPr>
        <p:txBody>
          <a:bodyPr wrap="square" rtlCol="0" anchor="t">
            <a:spAutoFit/>
          </a:bodyPr>
          <a:lstStyle/>
          <a:p>
            <a:r>
              <a:rPr lang="zh-CN" altLang="en-US">
                <a:latin typeface="微软雅黑" panose="020B0503020204020204" charset="-122"/>
                <a:ea typeface="微软雅黑" panose="020B0503020204020204" charset="-122"/>
                <a:cs typeface="微软雅黑" panose="020B0503020204020204" charset="-122"/>
                <a:sym typeface="+mn-ea"/>
              </a:rPr>
              <a:t> 我国荒漠化土地成因比例①物理及化学作用, ②工矿、交通等基本建设 ( 如次生盐渍化 )</a:t>
            </a:r>
            <a:endParaRPr lang="zh-CN" altLang="en-US"/>
          </a:p>
        </p:txBody>
      </p:sp>
      <p:sp>
        <p:nvSpPr>
          <p:cNvPr id="4" name="文本框 3"/>
          <p:cNvSpPr txBox="1"/>
          <p:nvPr/>
        </p:nvSpPr>
        <p:spPr>
          <a:xfrm>
            <a:off x="8060690" y="2228215"/>
            <a:ext cx="1238250" cy="583565"/>
          </a:xfrm>
          <a:prstGeom prst="rect">
            <a:avLst/>
          </a:prstGeom>
          <a:noFill/>
        </p:spPr>
        <p:txBody>
          <a:bodyPr wrap="square" rtlCol="0">
            <a:spAutoFit/>
            <a:scene3d>
              <a:camera prst="orthographicFront"/>
              <a:lightRig rig="threePt" dir="t"/>
            </a:scene3d>
          </a:bodyPr>
          <a:lstStyle/>
          <a:p>
            <a:r>
              <a:rPr lang="en-US" altLang="zh-CN" sz="3200" noProof="1">
                <a:ln>
                  <a:solidFill>
                    <a:srgbClr val="FF0000"/>
                  </a:solidFill>
                </a:ln>
                <a:solidFill>
                  <a:srgbClr val="FF000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rPr>
              <a:t>D</a:t>
            </a:r>
          </a:p>
        </p:txBody>
      </p:sp>
    </p:spTree>
    <p:extLst>
      <p:ext uri="{BB962C8B-B14F-4D97-AF65-F5344CB8AC3E}">
        <p14:creationId xmlns:p14="http://schemas.microsoft.com/office/powerpoint/2010/main" val="202769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04505050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695927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35202" name="Picture 2" descr="https://gimg2.baidu.com/image_search/src=http%3A%2F%2Fwww.swifthumb.com%2Fdata%2Fattachment%2Fforum%2F201912%2F09%2F041208qjxe07dhjz6jk6ih.jpg&amp;refer=http%3A%2F%2Fwww.swifthumb.com&amp;app=2002&amp;size=f9999,10000&amp;q=a80&amp;n=0&amp;g=0n&amp;fmt=jpeg?sec=1617803937&amp;t=16c2e8a299bbb6acb1d449cb80ddee5a"/>
          <p:cNvPicPr>
            <a:picLocks noChangeAspect="1" noChangeArrowheads="1"/>
          </p:cNvPicPr>
          <p:nvPr/>
        </p:nvPicPr>
        <p:blipFill>
          <a:blip r:embed="rId3" cstate="print"/>
          <a:srcRect/>
          <a:stretch>
            <a:fillRect/>
          </a:stretch>
        </p:blipFill>
        <p:spPr bwMode="auto">
          <a:xfrm>
            <a:off x="0" y="0"/>
            <a:ext cx="12192000" cy="6858000"/>
          </a:xfrm>
          <a:prstGeom prst="rect">
            <a:avLst/>
          </a:prstGeom>
          <a:noFill/>
        </p:spPr>
      </p:pic>
      <p:sp>
        <p:nvSpPr>
          <p:cNvPr id="5" name="矩形 3"/>
          <p:cNvSpPr/>
          <p:nvPr>
            <p:custDataLst>
              <p:tags r:id="rId1"/>
            </p:custDataLst>
          </p:nvPr>
        </p:nvSpPr>
        <p:spPr>
          <a:xfrm>
            <a:off x="4432055" y="315670"/>
            <a:ext cx="3692037" cy="646331"/>
          </a:xfrm>
          <a:prstGeom prst="rect">
            <a:avLst/>
          </a:prstGeom>
          <a:noFill/>
          <a:ln>
            <a:noFill/>
            <a:miter lim="800000"/>
          </a:ln>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en-US" altLang="zh-CN" sz="3600" b="1" dirty="0" smtClean="0">
                <a:solidFill>
                  <a:schemeClr val="tx1"/>
                </a:solidFill>
                <a:latin typeface="微软雅黑" panose="020B0503020204020204" pitchFamily="34" charset="-122"/>
                <a:ea typeface="微软雅黑" panose="020B0503020204020204" pitchFamily="34" charset="-122"/>
              </a:rPr>
              <a:t>3</a:t>
            </a:r>
            <a:r>
              <a:rPr lang="zh-CN" altLang="en-US" sz="3600" b="1" dirty="0" smtClean="0">
                <a:solidFill>
                  <a:schemeClr val="tx1"/>
                </a:solidFill>
                <a:latin typeface="微软雅黑" panose="020B0503020204020204" pitchFamily="34" charset="-122"/>
                <a:ea typeface="微软雅黑" panose="020B0503020204020204" pitchFamily="34" charset="-122"/>
              </a:rPr>
              <a:t>、四川盆地</a:t>
            </a:r>
            <a:endParaRPr lang="en-US" altLang="zh-CN" sz="3600" b="1"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矩形 1944577"/>
          <p:cNvSpPr/>
          <p:nvPr>
            <p:custDataLst>
              <p:tags r:id="rId1"/>
            </p:custDataLst>
          </p:nvPr>
        </p:nvSpPr>
        <p:spPr>
          <a:xfrm>
            <a:off x="271097" y="638176"/>
            <a:ext cx="3597275" cy="646331"/>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smtClean="0">
                <a:solidFill>
                  <a:srgbClr val="FF0000"/>
                </a:solidFill>
                <a:latin typeface="微软雅黑" panose="020B0503020204020204" pitchFamily="34" charset="-122"/>
                <a:ea typeface="微软雅黑" panose="020B0503020204020204" pitchFamily="34" charset="-122"/>
              </a:rPr>
              <a:t>4</a:t>
            </a:r>
            <a:r>
              <a:rPr lang="zh-CN" altLang="en-US" sz="3600" b="1" dirty="0" smtClean="0">
                <a:solidFill>
                  <a:srgbClr val="FF0000"/>
                </a:solidFill>
                <a:latin typeface="微软雅黑" panose="020B0503020204020204" pitchFamily="34" charset="-122"/>
                <a:ea typeface="微软雅黑" panose="020B0503020204020204" pitchFamily="34" charset="-122"/>
              </a:rPr>
              <a:t>、云贵高原</a:t>
            </a:r>
            <a:endParaRPr lang="zh-CN" altLang="en-US" sz="3600" b="1" dirty="0">
              <a:solidFill>
                <a:schemeClr val="tx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0" y="1635370"/>
            <a:ext cx="4695092" cy="3108543"/>
          </a:xfrm>
          <a:prstGeom prst="rect">
            <a:avLst/>
          </a:prstGeom>
          <a:noFill/>
        </p:spPr>
        <p:txBody>
          <a:bodyPr wrap="square" rtlCol="0">
            <a:spAutoFit/>
          </a:bodyPr>
          <a:lstStyle/>
          <a:p>
            <a:pPr>
              <a:spcBef>
                <a:spcPct val="0"/>
              </a:spcBef>
              <a:buFont typeface="Wingdings" pitchFamily="2" charset="2"/>
              <a:buChar char="l"/>
            </a:pPr>
            <a:r>
              <a:rPr lang="zh-CN" altLang="en-US" sz="2800" b="1" dirty="0" smtClean="0">
                <a:latin typeface="微软雅黑" panose="020B0503020204020204" pitchFamily="34" charset="-122"/>
                <a:ea typeface="微软雅黑" panose="020B0503020204020204" pitchFamily="34" charset="-122"/>
              </a:rPr>
              <a:t>地表崎岖不平，</a:t>
            </a:r>
            <a:endParaRPr lang="en-US" altLang="zh-CN" sz="2800" b="1" dirty="0" smtClean="0">
              <a:latin typeface="微软雅黑" panose="020B0503020204020204" pitchFamily="34" charset="-122"/>
              <a:ea typeface="微软雅黑" panose="020B0503020204020204" pitchFamily="34" charset="-122"/>
            </a:endParaRPr>
          </a:p>
          <a:p>
            <a:r>
              <a:rPr lang="zh-CN" altLang="en-US" sz="2800" b="1" dirty="0" smtClean="0">
                <a:solidFill>
                  <a:srgbClr val="FF0000"/>
                </a:solidFill>
                <a:latin typeface="微软雅黑" panose="020B0503020204020204" pitchFamily="34" charset="-122"/>
                <a:ea typeface="微软雅黑" panose="020B0503020204020204" pitchFamily="34" charset="-122"/>
              </a:rPr>
              <a:t>西北高，东南低</a:t>
            </a:r>
          </a:p>
          <a:p>
            <a:pPr>
              <a:buFont typeface="Wingdings" pitchFamily="2" charset="2"/>
              <a:buChar char="l"/>
            </a:pPr>
            <a:r>
              <a:rPr lang="zh-CN" altLang="en-US" sz="2800" b="1" dirty="0" smtClean="0">
                <a:latin typeface="微软雅黑" panose="020B0503020204020204" pitchFamily="34" charset="-122"/>
                <a:ea typeface="微软雅黑" panose="020B0503020204020204" pitchFamily="34" charset="-122"/>
              </a:rPr>
              <a:t>石灰岩广布，</a:t>
            </a:r>
            <a:r>
              <a:rPr lang="zh-CN" altLang="en-US" sz="2800" b="1" dirty="0" smtClean="0">
                <a:solidFill>
                  <a:srgbClr val="FF0000"/>
                </a:solidFill>
                <a:latin typeface="微软雅黑" panose="020B0503020204020204" pitchFamily="34" charset="-122"/>
                <a:ea typeface="微软雅黑" panose="020B0503020204020204" pitchFamily="34" charset="-122"/>
              </a:rPr>
              <a:t>喀斯特地貌（岩溶地貌）</a:t>
            </a:r>
          </a:p>
          <a:p>
            <a:pPr>
              <a:spcBef>
                <a:spcPct val="0"/>
              </a:spcBef>
              <a:buFont typeface="Wingdings" pitchFamily="2" charset="2"/>
              <a:buChar char="l"/>
            </a:pPr>
            <a:r>
              <a:rPr lang="zh-CN" altLang="en-US" sz="2800" b="1" dirty="0" smtClean="0">
                <a:latin typeface="微软雅黑" panose="020B0503020204020204" pitchFamily="34" charset="-122"/>
                <a:ea typeface="微软雅黑" panose="020B0503020204020204" pitchFamily="34" charset="-122"/>
              </a:rPr>
              <a:t>山间“坝子”是当地主要的耕作区（农业区）。</a:t>
            </a:r>
          </a:p>
          <a:p>
            <a:endParaRPr lang="zh-CN" altLang="en-US" sz="2800" dirty="0"/>
          </a:p>
        </p:txBody>
      </p:sp>
      <p:grpSp>
        <p:nvGrpSpPr>
          <p:cNvPr id="21" name="组合 1"/>
          <p:cNvGrpSpPr/>
          <p:nvPr/>
        </p:nvGrpSpPr>
        <p:grpSpPr>
          <a:xfrm>
            <a:off x="4806950" y="0"/>
            <a:ext cx="7385050" cy="6796088"/>
            <a:chOff x="6422" y="0"/>
            <a:chExt cx="12155" cy="9822"/>
          </a:xfrm>
        </p:grpSpPr>
        <p:grpSp>
          <p:nvGrpSpPr>
            <p:cNvPr id="22" name="Group 3"/>
            <p:cNvGrpSpPr/>
            <p:nvPr/>
          </p:nvGrpSpPr>
          <p:grpSpPr>
            <a:xfrm>
              <a:off x="6422" y="0"/>
              <a:ext cx="12155" cy="9822"/>
              <a:chOff x="0" y="0"/>
              <a:chExt cx="3828" cy="4202"/>
            </a:xfrm>
          </p:grpSpPr>
          <p:pic>
            <p:nvPicPr>
              <p:cNvPr id="28" name="Picture 4" descr="南方地区地形"/>
              <p:cNvPicPr>
                <a:picLocks noChangeAspect="1"/>
              </p:cNvPicPr>
              <p:nvPr/>
            </p:nvPicPr>
            <p:blipFill>
              <a:blip r:embed="rId4" cstate="print"/>
              <a:srcRect l="1410" t="11363" r="46666" b="11792"/>
              <a:stretch>
                <a:fillRect/>
              </a:stretch>
            </p:blipFill>
            <p:spPr>
              <a:xfrm>
                <a:off x="0" y="28"/>
                <a:ext cx="3828" cy="4174"/>
              </a:xfrm>
              <a:prstGeom prst="rect">
                <a:avLst/>
              </a:prstGeom>
              <a:noFill/>
              <a:ln w="12700" cap="flat" cmpd="sng">
                <a:solidFill>
                  <a:schemeClr val="hlink"/>
                </a:solidFill>
                <a:prstDash val="solid"/>
                <a:miter/>
                <a:headEnd type="none" w="med" len="med"/>
                <a:tailEnd type="none" w="med" len="med"/>
              </a:ln>
            </p:spPr>
          </p:pic>
          <p:sp>
            <p:nvSpPr>
              <p:cNvPr id="29" name="Freeform 5"/>
              <p:cNvSpPr/>
              <p:nvPr/>
            </p:nvSpPr>
            <p:spPr>
              <a:xfrm>
                <a:off x="0" y="1254"/>
                <a:ext cx="3810" cy="90"/>
              </a:xfrm>
              <a:custGeom>
                <a:avLst/>
                <a:gdLst/>
                <a:ahLst/>
                <a:cxnLst>
                  <a:cxn ang="0">
                    <a:pos x="0" y="33"/>
                  </a:cxn>
                  <a:cxn ang="0">
                    <a:pos x="999" y="65"/>
                  </a:cxn>
                  <a:cxn ang="0">
                    <a:pos x="3349" y="65"/>
                  </a:cxn>
                  <a:cxn ang="0">
                    <a:pos x="4775" y="0"/>
                  </a:cxn>
                </a:cxnLst>
                <a:rect l="0" t="0" r="0" b="0"/>
                <a:pathLst>
                  <a:path w="3040" h="106">
                    <a:moveTo>
                      <a:pt x="0" y="46"/>
                    </a:moveTo>
                    <a:cubicBezTo>
                      <a:pt x="140" y="64"/>
                      <a:pt x="281" y="83"/>
                      <a:pt x="636" y="91"/>
                    </a:cubicBezTo>
                    <a:cubicBezTo>
                      <a:pt x="991" y="99"/>
                      <a:pt x="1731" y="106"/>
                      <a:pt x="2132" y="91"/>
                    </a:cubicBezTo>
                    <a:cubicBezTo>
                      <a:pt x="2533" y="76"/>
                      <a:pt x="2786" y="38"/>
                      <a:pt x="3040" y="0"/>
                    </a:cubicBezTo>
                  </a:path>
                </a:pathLst>
              </a:custGeom>
              <a:noFill/>
              <a:ln w="38100" cap="flat" cmpd="sng">
                <a:solidFill>
                  <a:srgbClr val="FF3300"/>
                </a:solidFill>
                <a:prstDash val="solid"/>
                <a:round/>
                <a:headEnd type="none" w="med" len="med"/>
                <a:tailEnd type="none" w="med" len="med"/>
              </a:ln>
            </p:spPr>
            <p:txBody>
              <a:bodyPr/>
              <a:lstStyle/>
              <a:p>
                <a:endParaRPr lang="zh-CN" altLang="en-US"/>
              </a:p>
            </p:txBody>
          </p:sp>
          <p:sp>
            <p:nvSpPr>
              <p:cNvPr id="30" name="Freeform 6"/>
              <p:cNvSpPr/>
              <p:nvPr/>
            </p:nvSpPr>
            <p:spPr>
              <a:xfrm>
                <a:off x="0" y="2669"/>
                <a:ext cx="3810" cy="90"/>
              </a:xfrm>
              <a:custGeom>
                <a:avLst/>
                <a:gdLst/>
                <a:ahLst/>
                <a:cxnLst>
                  <a:cxn ang="0">
                    <a:pos x="0" y="33"/>
                  </a:cxn>
                  <a:cxn ang="0">
                    <a:pos x="999" y="65"/>
                  </a:cxn>
                  <a:cxn ang="0">
                    <a:pos x="3349" y="65"/>
                  </a:cxn>
                  <a:cxn ang="0">
                    <a:pos x="4775" y="0"/>
                  </a:cxn>
                </a:cxnLst>
                <a:rect l="0" t="0" r="0" b="0"/>
                <a:pathLst>
                  <a:path w="3040" h="106">
                    <a:moveTo>
                      <a:pt x="0" y="46"/>
                    </a:moveTo>
                    <a:cubicBezTo>
                      <a:pt x="140" y="64"/>
                      <a:pt x="281" y="83"/>
                      <a:pt x="636" y="91"/>
                    </a:cubicBezTo>
                    <a:cubicBezTo>
                      <a:pt x="991" y="99"/>
                      <a:pt x="1731" y="106"/>
                      <a:pt x="2132" y="91"/>
                    </a:cubicBezTo>
                    <a:cubicBezTo>
                      <a:pt x="2533" y="76"/>
                      <a:pt x="2786" y="38"/>
                      <a:pt x="3040" y="0"/>
                    </a:cubicBezTo>
                  </a:path>
                </a:pathLst>
              </a:custGeom>
              <a:noFill/>
              <a:ln w="38100" cap="flat" cmpd="sng">
                <a:solidFill>
                  <a:srgbClr val="FF3300"/>
                </a:solidFill>
                <a:prstDash val="solid"/>
                <a:round/>
                <a:headEnd type="none" w="med" len="med"/>
                <a:tailEnd type="none" w="med" len="med"/>
              </a:ln>
            </p:spPr>
            <p:txBody>
              <a:bodyPr/>
              <a:lstStyle/>
              <a:p>
                <a:endParaRPr lang="zh-CN" altLang="en-US"/>
              </a:p>
            </p:txBody>
          </p:sp>
          <p:sp>
            <p:nvSpPr>
              <p:cNvPr id="31" name="Line 7"/>
              <p:cNvSpPr/>
              <p:nvPr/>
            </p:nvSpPr>
            <p:spPr>
              <a:xfrm flipH="1">
                <a:off x="726" y="36"/>
                <a:ext cx="272" cy="4156"/>
              </a:xfrm>
              <a:prstGeom prst="line">
                <a:avLst/>
              </a:prstGeom>
              <a:ln w="38100" cap="flat" cmpd="sng">
                <a:solidFill>
                  <a:srgbClr val="FF3300"/>
                </a:solidFill>
                <a:prstDash val="solid"/>
                <a:round/>
                <a:headEnd type="none" w="med" len="med"/>
                <a:tailEnd type="none" w="med" len="med"/>
              </a:ln>
            </p:spPr>
          </p:sp>
          <p:sp>
            <p:nvSpPr>
              <p:cNvPr id="32" name="Line 8"/>
              <p:cNvSpPr/>
              <p:nvPr/>
            </p:nvSpPr>
            <p:spPr>
              <a:xfrm flipH="1">
                <a:off x="2096" y="27"/>
                <a:ext cx="90" cy="4156"/>
              </a:xfrm>
              <a:prstGeom prst="line">
                <a:avLst/>
              </a:prstGeom>
              <a:ln w="38100" cap="flat" cmpd="sng">
                <a:solidFill>
                  <a:srgbClr val="FF3300"/>
                </a:solidFill>
                <a:prstDash val="solid"/>
                <a:round/>
                <a:headEnd type="none" w="med" len="med"/>
                <a:tailEnd type="none" w="med" len="med"/>
              </a:ln>
            </p:spPr>
          </p:sp>
          <p:sp>
            <p:nvSpPr>
              <p:cNvPr id="33" name="Line 9"/>
              <p:cNvSpPr/>
              <p:nvPr/>
            </p:nvSpPr>
            <p:spPr>
              <a:xfrm>
                <a:off x="3311" y="0"/>
                <a:ext cx="182" cy="4201"/>
              </a:xfrm>
              <a:prstGeom prst="line">
                <a:avLst/>
              </a:prstGeom>
              <a:ln w="38100" cap="flat" cmpd="sng">
                <a:solidFill>
                  <a:srgbClr val="FF3300"/>
                </a:solidFill>
                <a:prstDash val="solid"/>
                <a:round/>
                <a:headEnd type="none" w="med" len="med"/>
                <a:tailEnd type="none" w="med" len="med"/>
              </a:ln>
            </p:spPr>
          </p:sp>
        </p:grpSp>
        <p:sp>
          <p:nvSpPr>
            <p:cNvPr id="23" name="Rectangle 10"/>
            <p:cNvSpPr/>
            <p:nvPr/>
          </p:nvSpPr>
          <p:spPr>
            <a:xfrm>
              <a:off x="7737" y="9106"/>
              <a:ext cx="2485" cy="665"/>
            </a:xfrm>
            <a:prstGeom prst="rect">
              <a:avLst/>
            </a:prstGeom>
            <a:solidFill>
              <a:srgbClr val="FFFFFF"/>
            </a:solidFill>
            <a:ln w="9525">
              <a:noFill/>
            </a:ln>
          </p:spPr>
          <p:txBody>
            <a:bodyPr anchor="t">
              <a:spAutoFit/>
            </a:bodyPr>
            <a:lstStyle/>
            <a:p>
              <a:r>
                <a:rPr lang="zh-CN" altLang="zh-CN" sz="2400" b="1" dirty="0">
                  <a:latin typeface="微软雅黑" panose="020B0503020204020204" pitchFamily="34" charset="-122"/>
                  <a:ea typeface="微软雅黑" panose="020B0503020204020204" pitchFamily="34" charset="-122"/>
                </a:rPr>
                <a:t>100°E</a:t>
              </a:r>
            </a:p>
          </p:txBody>
        </p:sp>
        <p:sp>
          <p:nvSpPr>
            <p:cNvPr id="24" name="Rectangle 11"/>
            <p:cNvSpPr/>
            <p:nvPr/>
          </p:nvSpPr>
          <p:spPr>
            <a:xfrm>
              <a:off x="12013" y="9106"/>
              <a:ext cx="2165" cy="665"/>
            </a:xfrm>
            <a:prstGeom prst="rect">
              <a:avLst/>
            </a:prstGeom>
            <a:solidFill>
              <a:srgbClr val="FFFFFF"/>
            </a:solidFill>
            <a:ln w="9525">
              <a:noFill/>
            </a:ln>
          </p:spPr>
          <p:txBody>
            <a:bodyPr anchor="t">
              <a:spAutoFit/>
            </a:bodyPr>
            <a:lstStyle/>
            <a:p>
              <a:r>
                <a:rPr lang="zh-CN" altLang="zh-CN" sz="2400" b="1" dirty="0">
                  <a:latin typeface="微软雅黑" panose="020B0503020204020204" pitchFamily="34" charset="-122"/>
                  <a:ea typeface="微软雅黑" panose="020B0503020204020204" pitchFamily="34" charset="-122"/>
                </a:rPr>
                <a:t>105°E</a:t>
              </a:r>
            </a:p>
          </p:txBody>
        </p:sp>
        <p:sp>
          <p:nvSpPr>
            <p:cNvPr id="25" name="Rectangle 12"/>
            <p:cNvSpPr/>
            <p:nvPr/>
          </p:nvSpPr>
          <p:spPr>
            <a:xfrm>
              <a:off x="16412" y="9106"/>
              <a:ext cx="1939" cy="665"/>
            </a:xfrm>
            <a:prstGeom prst="rect">
              <a:avLst/>
            </a:prstGeom>
            <a:solidFill>
              <a:srgbClr val="FFFFFF"/>
            </a:solidFill>
            <a:ln w="9525">
              <a:noFill/>
            </a:ln>
          </p:spPr>
          <p:txBody>
            <a:bodyPr anchor="t">
              <a:spAutoFit/>
            </a:bodyPr>
            <a:lstStyle/>
            <a:p>
              <a:r>
                <a:rPr lang="zh-CN" altLang="zh-CN" sz="2400" b="1" dirty="0">
                  <a:latin typeface="微软雅黑" panose="020B0503020204020204" pitchFamily="34" charset="-122"/>
                  <a:ea typeface="微软雅黑" panose="020B0503020204020204" pitchFamily="34" charset="-122"/>
                </a:rPr>
                <a:t>110°E</a:t>
              </a:r>
            </a:p>
          </p:txBody>
        </p:sp>
        <p:sp>
          <p:nvSpPr>
            <p:cNvPr id="26" name="Rectangle 13"/>
            <p:cNvSpPr/>
            <p:nvPr/>
          </p:nvSpPr>
          <p:spPr>
            <a:xfrm>
              <a:off x="15539" y="2625"/>
              <a:ext cx="2388" cy="754"/>
            </a:xfrm>
            <a:prstGeom prst="rect">
              <a:avLst/>
            </a:prstGeom>
            <a:solidFill>
              <a:schemeClr val="bg1"/>
            </a:solidFill>
            <a:ln w="9525">
              <a:noFill/>
            </a:ln>
          </p:spPr>
          <p:txBody>
            <a:bodyPr anchor="t">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30°N</a:t>
              </a:r>
            </a:p>
          </p:txBody>
        </p:sp>
        <p:sp>
          <p:nvSpPr>
            <p:cNvPr id="27" name="Rectangle 14"/>
            <p:cNvSpPr/>
            <p:nvPr/>
          </p:nvSpPr>
          <p:spPr>
            <a:xfrm>
              <a:off x="15539" y="6071"/>
              <a:ext cx="2385" cy="754"/>
            </a:xfrm>
            <a:prstGeom prst="rect">
              <a:avLst/>
            </a:prstGeom>
            <a:solidFill>
              <a:schemeClr val="bg1"/>
            </a:solidFill>
            <a:ln w="9525">
              <a:noFill/>
            </a:ln>
          </p:spPr>
          <p:txBody>
            <a:bodyPr anchor="t">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25°N</a:t>
              </a:r>
            </a:p>
          </p:txBody>
        </p:sp>
      </p:grpSp>
    </p:spTree>
    <p:extLst>
      <p:ext uri="{BB962C8B-B14F-4D97-AF65-F5344CB8AC3E}">
        <p14:creationId xmlns:p14="http://schemas.microsoft.com/office/powerpoint/2010/main" val="385623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 calcmode="lin" valueType="num">
                                      <p:cBhvr additive="base">
                                        <p:cTn id="11"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 calcmode="lin" valueType="num">
                                      <p:cBhvr additive="base">
                                        <p:cTn id="17"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xEl>
                                              <p:pRg st="3" end="3"/>
                                            </p:txEl>
                                          </p:spTgt>
                                        </p:tgtEl>
                                        <p:attrNameLst>
                                          <p:attrName>style.visibility</p:attrName>
                                        </p:attrNameLst>
                                      </p:cBhvr>
                                      <p:to>
                                        <p:strVal val="visible"/>
                                      </p:to>
                                    </p:set>
                                    <p:anim calcmode="lin" valueType="num">
                                      <p:cBhvr additive="base">
                                        <p:cTn id="23"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350" name="Picture 6" descr="云贵高原上的鱼米之乡 普者黑 图片 蛋蛋赞"/>
          <p:cNvPicPr>
            <a:picLocks noChangeAspect="1" noChangeArrowheads="1"/>
          </p:cNvPicPr>
          <p:nvPr/>
        </p:nvPicPr>
        <p:blipFill>
          <a:blip r:embed="rId3" cstate="print"/>
          <a:srcRect/>
          <a:stretch>
            <a:fillRect/>
          </a:stretch>
        </p:blipFill>
        <p:spPr bwMode="auto">
          <a:xfrm>
            <a:off x="0" y="685800"/>
            <a:ext cx="12192000" cy="6172200"/>
          </a:xfrm>
          <a:prstGeom prst="rect">
            <a:avLst/>
          </a:prstGeom>
          <a:noFill/>
        </p:spPr>
      </p:pic>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838200" y="0"/>
            <a:ext cx="10515600"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云 贵 高 原</a:t>
            </a:r>
          </a:p>
        </p:txBody>
      </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sp>
        <p:nvSpPr>
          <p:cNvPr id="9" name="文本框 4">
            <a:extLst>
              <a:ext uri="{FF2B5EF4-FFF2-40B4-BE49-F238E27FC236}">
                <a16:creationId xmlns:a16="http://schemas.microsoft.com/office/drawing/2014/main" xmlns="" id="{3598D8BF-4236-4A9A-9E80-EB0DE476464B}"/>
              </a:ext>
            </a:extLst>
          </p:cNvPr>
          <p:cNvSpPr txBox="1">
            <a:spLocks noChangeArrowheads="1"/>
          </p:cNvSpPr>
          <p:nvPr/>
        </p:nvSpPr>
        <p:spPr bwMode="auto">
          <a:xfrm>
            <a:off x="616974" y="966262"/>
            <a:ext cx="2247900" cy="2837700"/>
          </a:xfrm>
          <a:prstGeom prst="rect">
            <a:avLst/>
          </a:prstGeom>
          <a:solidFill>
            <a:schemeClr val="bg1">
              <a:alpha val="5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ts val="7500"/>
              </a:lnSpc>
              <a:spcBef>
                <a:spcPct val="0"/>
              </a:spcBef>
              <a:spcAft>
                <a:spcPct val="0"/>
              </a:spcAft>
              <a:buClrTx/>
              <a:buSzPct val="100000"/>
              <a:buFont typeface="Times New Roman" panose="02020603050405020304" pitchFamily="18" charset="0"/>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地形地貌：</a:t>
            </a:r>
          </a:p>
          <a:p>
            <a:pPr marL="0" marR="0" lvl="0" indent="0" algn="l" defTabSz="914400" rtl="0" eaLnBrk="1" fontAlgn="base" latinLnBrk="0" hangingPunct="1">
              <a:lnSpc>
                <a:spcPts val="7500"/>
              </a:lnSpc>
              <a:spcBef>
                <a:spcPct val="0"/>
              </a:spcBef>
              <a:spcAft>
                <a:spcPct val="0"/>
              </a:spcAft>
              <a:buClrTx/>
              <a:buSzPct val="100000"/>
              <a:buFont typeface="Times New Roman" panose="02020603050405020304" pitchFamily="18" charset="0"/>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气候：</a:t>
            </a:r>
          </a:p>
          <a:p>
            <a:pPr marL="0" marR="0" lvl="0" indent="0" algn="l" defTabSz="914400" rtl="0" eaLnBrk="1" fontAlgn="base" latinLnBrk="0" hangingPunct="1">
              <a:lnSpc>
                <a:spcPts val="7500"/>
              </a:lnSpc>
              <a:spcBef>
                <a:spcPct val="0"/>
              </a:spcBef>
              <a:spcAft>
                <a:spcPct val="0"/>
              </a:spcAft>
              <a:buClrTx/>
              <a:buSzPct val="100000"/>
              <a:buFont typeface="Times New Roman" panose="02020603050405020304" pitchFamily="18" charset="0"/>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民族：</a:t>
            </a:r>
          </a:p>
        </p:txBody>
      </p:sp>
      <p:sp>
        <p:nvSpPr>
          <p:cNvPr id="10" name="文本框 9">
            <a:extLst>
              <a:ext uri="{FF2B5EF4-FFF2-40B4-BE49-F238E27FC236}">
                <a16:creationId xmlns:a16="http://schemas.microsoft.com/office/drawing/2014/main" xmlns="" id="{27B3B731-CBD7-45FF-B6A9-310EC5BABF3F}"/>
              </a:ext>
            </a:extLst>
          </p:cNvPr>
          <p:cNvSpPr txBox="1">
            <a:spLocks noChangeArrowheads="1"/>
          </p:cNvSpPr>
          <p:nvPr/>
        </p:nvSpPr>
        <p:spPr bwMode="auto">
          <a:xfrm>
            <a:off x="2729082" y="1190344"/>
            <a:ext cx="9113838" cy="954107"/>
          </a:xfrm>
          <a:prstGeom prst="rect">
            <a:avLst/>
          </a:prstGeom>
          <a:solidFill>
            <a:schemeClr val="bg1">
              <a:alpha val="5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Pct val="100000"/>
              <a:buFont typeface="Times New Roman" panose="02020603050405020304" pitchFamily="18" charset="0"/>
              <a:buNone/>
              <a:tabLst/>
              <a:defRPr/>
            </a:pPr>
            <a:r>
              <a:rPr kumimoji="0" lang="zh-CN"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地表崎岖，石灰岩广布，是世界上岩溶（喀斯特）地貌最典型的地区之一。</a:t>
            </a:r>
          </a:p>
        </p:txBody>
      </p:sp>
      <p:sp>
        <p:nvSpPr>
          <p:cNvPr id="11" name="文本框 10">
            <a:extLst>
              <a:ext uri="{FF2B5EF4-FFF2-40B4-BE49-F238E27FC236}">
                <a16:creationId xmlns:a16="http://schemas.microsoft.com/office/drawing/2014/main" xmlns="" id="{B0B21447-A1CB-405B-B46A-DF3930EAFC8F}"/>
              </a:ext>
            </a:extLst>
          </p:cNvPr>
          <p:cNvSpPr txBox="1">
            <a:spLocks noChangeArrowheads="1"/>
          </p:cNvSpPr>
          <p:nvPr/>
        </p:nvSpPr>
        <p:spPr bwMode="auto">
          <a:xfrm>
            <a:off x="2657645" y="2249206"/>
            <a:ext cx="6864350" cy="954107"/>
          </a:xfrm>
          <a:prstGeom prst="rect">
            <a:avLst/>
          </a:prstGeom>
          <a:solidFill>
            <a:schemeClr val="bg1">
              <a:alpha val="5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892425" fontAlgn="base">
              <a:spcBef>
                <a:spcPct val="0"/>
              </a:spcBef>
              <a:spcAft>
                <a:spcPct val="0"/>
              </a:spcAft>
              <a:buSzPct val="100000"/>
              <a:buFont typeface="Times New Roman" panose="02020603050405020304" pitchFamily="18" charset="0"/>
              <a:defRPr>
                <a:solidFill>
                  <a:schemeClr val="tx1"/>
                </a:solidFill>
                <a:latin typeface="Calibri" panose="020F0502020204030204" pitchFamily="34" charset="0"/>
                <a:ea typeface="宋体" panose="02010600030101010101" pitchFamily="2" charset="-122"/>
              </a:defRPr>
            </a:lvl6pPr>
            <a:lvl7pPr marL="3349625" fontAlgn="base">
              <a:spcBef>
                <a:spcPct val="0"/>
              </a:spcBef>
              <a:spcAft>
                <a:spcPct val="0"/>
              </a:spcAft>
              <a:buSzPct val="100000"/>
              <a:buFont typeface="Times New Roman" panose="02020603050405020304" pitchFamily="18" charset="0"/>
              <a:defRPr>
                <a:solidFill>
                  <a:schemeClr val="tx1"/>
                </a:solidFill>
                <a:latin typeface="Calibri" panose="020F0502020204030204" pitchFamily="34" charset="0"/>
                <a:ea typeface="宋体" panose="02010600030101010101" pitchFamily="2" charset="-122"/>
              </a:defRPr>
            </a:lvl7pPr>
            <a:lvl8pPr marL="3806825" fontAlgn="base">
              <a:spcBef>
                <a:spcPct val="0"/>
              </a:spcBef>
              <a:spcAft>
                <a:spcPct val="0"/>
              </a:spcAft>
              <a:buSzPct val="100000"/>
              <a:buFont typeface="Times New Roman" panose="02020603050405020304" pitchFamily="18" charset="0"/>
              <a:defRPr>
                <a:solidFill>
                  <a:schemeClr val="tx1"/>
                </a:solidFill>
                <a:latin typeface="Calibri" panose="020F0502020204030204" pitchFamily="34" charset="0"/>
                <a:ea typeface="宋体" panose="02010600030101010101" pitchFamily="2" charset="-122"/>
              </a:defRPr>
            </a:lvl8pPr>
            <a:lvl9pPr marL="4264025" fontAlgn="base">
              <a:spcBef>
                <a:spcPct val="0"/>
              </a:spcBef>
              <a:spcAft>
                <a:spcPct val="0"/>
              </a:spcAft>
              <a:buSzPct val="100000"/>
              <a:buFont typeface="Times New Roman" panose="02020603050405020304" pitchFamily="18" charset="0"/>
              <a:defRPr>
                <a:solidFill>
                  <a:schemeClr val="tx1"/>
                </a:solidFill>
                <a:latin typeface="Calibri" panose="020F0502020204030204" pitchFamily="34" charset="0"/>
                <a:ea typeface="宋体" panose="02010600030101010101" pitchFamily="2" charset="-122"/>
              </a:defRPr>
            </a:lvl9pPr>
          </a:lstStyle>
          <a:p>
            <a:pPr marL="0" marR="0" lvl="0" indent="457200" defTabSz="914400" rtl="0" eaLnBrk="1" fontAlgn="base" latinLnBrk="0" hangingPunct="1">
              <a:lnSpc>
                <a:spcPct val="100000"/>
              </a:lnSpc>
              <a:spcBef>
                <a:spcPct val="0"/>
              </a:spcBef>
              <a:spcAft>
                <a:spcPct val="0"/>
              </a:spcAft>
              <a:buClrTx/>
              <a:buSzPct val="100000"/>
              <a:buFont typeface="Times New Roman" panose="02020603050405020304" pitchFamily="18" charset="0"/>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地处低纬度，四季温差小</a:t>
            </a:r>
            <a:r>
              <a:rPr kumimoji="0" lang="zh-CN" altLang="en-US" sz="2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；受</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季风气候的影响，干湿季节分明</a:t>
            </a:r>
          </a:p>
        </p:txBody>
      </p:sp>
      <p:sp>
        <p:nvSpPr>
          <p:cNvPr id="12" name="文本框 11">
            <a:extLst>
              <a:ext uri="{FF2B5EF4-FFF2-40B4-BE49-F238E27FC236}">
                <a16:creationId xmlns:a16="http://schemas.microsoft.com/office/drawing/2014/main" xmlns="" id="{76575A4A-8BBF-48DF-8CD2-C13098F30BF9}"/>
              </a:ext>
            </a:extLst>
          </p:cNvPr>
          <p:cNvSpPr txBox="1">
            <a:spLocks noChangeArrowheads="1"/>
          </p:cNvSpPr>
          <p:nvPr/>
        </p:nvSpPr>
        <p:spPr bwMode="auto">
          <a:xfrm>
            <a:off x="2657645" y="3322356"/>
            <a:ext cx="4852610" cy="523220"/>
          </a:xfrm>
          <a:prstGeom prst="rect">
            <a:avLst/>
          </a:prstGeom>
          <a:solidFill>
            <a:schemeClr val="bg1">
              <a:alpha val="5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Pct val="100000"/>
              <a:buFont typeface="Times New Roman" panose="02020603050405020304" pitchFamily="18" charset="0"/>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我国少数民族分布最多的地区</a:t>
            </a:r>
          </a:p>
        </p:txBody>
      </p:sp>
    </p:spTree>
    <p:extLst>
      <p:ext uri="{BB962C8B-B14F-4D97-AF65-F5344CB8AC3E}">
        <p14:creationId xmlns:p14="http://schemas.microsoft.com/office/powerpoint/2010/main" val="40740698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 r="2459"/>
          <a:stretch>
            <a:fillRect/>
          </a:stretch>
        </p:blipFill>
        <p:spPr>
          <a:xfrm>
            <a:off x="127635" y="1012190"/>
            <a:ext cx="2210435" cy="1681480"/>
          </a:xfrm>
          <a:prstGeom prst="rect">
            <a:avLst/>
          </a:prstGeom>
          <a:noFill/>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3544"/>
          <a:stretch>
            <a:fillRect/>
          </a:stretch>
        </p:blipFill>
        <p:spPr>
          <a:xfrm>
            <a:off x="2381885" y="1081405"/>
            <a:ext cx="2131695" cy="1619885"/>
          </a:xfrm>
          <a:prstGeom prst="rect">
            <a:avLst/>
          </a:prstGeom>
          <a:noFill/>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260985" y="3229610"/>
            <a:ext cx="2381885" cy="1618615"/>
          </a:xfrm>
          <a:prstGeom prst="rect">
            <a:avLst/>
          </a:prstGeom>
          <a:noFill/>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2310130" y="3227070"/>
            <a:ext cx="2562225" cy="1599565"/>
          </a:xfrm>
          <a:prstGeom prst="rect">
            <a:avLst/>
          </a:prstGeom>
          <a:noFill/>
        </p:spPr>
      </p:pic>
      <p:sp>
        <p:nvSpPr>
          <p:cNvPr id="7" name="文本框 6"/>
          <p:cNvSpPr txBox="1"/>
          <p:nvPr/>
        </p:nvSpPr>
        <p:spPr>
          <a:xfrm>
            <a:off x="1072515" y="2588260"/>
            <a:ext cx="476885" cy="461010"/>
          </a:xfrm>
          <a:prstGeom prst="rect">
            <a:avLst/>
          </a:prstGeom>
          <a:noFill/>
        </p:spPr>
        <p:txBody>
          <a:bodyPr vert="horz" wrap="square" lIns="91440" tIns="45720" rIns="91440" bIns="45720" anchor="t">
            <a:spAutoFit/>
          </a:bodyPr>
          <a:lstStyle/>
          <a:p>
            <a:pPr marL="0" indent="0" algn="l" defTabSz="914400" eaLnBrk="1" hangingPunct="1">
              <a:lnSpc>
                <a:spcPct val="100000"/>
              </a:lnSpc>
              <a:spcBef>
                <a:spcPts val="0"/>
              </a:spcBef>
              <a:spcAft>
                <a:spcPts val="0"/>
              </a:spcAft>
              <a:buFontTx/>
              <a:buNone/>
            </a:pPr>
            <a:r>
              <a:rPr sz="2400" b="1">
                <a:solidFill>
                  <a:srgbClr val="0F2604"/>
                </a:solidFill>
                <a:latin typeface="微软雅黑" panose="020B0503020204020204" charset="-122"/>
                <a:ea typeface="微软雅黑" panose="020B0503020204020204" charset="-122"/>
              </a:rPr>
              <a:t>①</a:t>
            </a:r>
            <a:endParaRPr lang="ko-KR" altLang="en-US" sz="2400" b="1">
              <a:solidFill>
                <a:srgbClr val="0F2604"/>
              </a:solidFill>
              <a:latin typeface="微软雅黑" panose="020B0503020204020204" charset="-122"/>
              <a:ea typeface="微软雅黑" panose="020B0503020204020204" charset="-122"/>
            </a:endParaRPr>
          </a:p>
        </p:txBody>
      </p:sp>
      <p:sp>
        <p:nvSpPr>
          <p:cNvPr id="8" name="文本框 7"/>
          <p:cNvSpPr txBox="1"/>
          <p:nvPr/>
        </p:nvSpPr>
        <p:spPr>
          <a:xfrm>
            <a:off x="3366135" y="2629535"/>
            <a:ext cx="476885" cy="461010"/>
          </a:xfrm>
          <a:prstGeom prst="rect">
            <a:avLst/>
          </a:prstGeom>
          <a:noFill/>
        </p:spPr>
        <p:txBody>
          <a:bodyPr vert="horz" wrap="square" lIns="91440" tIns="45720" rIns="91440" bIns="45720" anchor="t">
            <a:spAutoFit/>
          </a:bodyPr>
          <a:lstStyle/>
          <a:p>
            <a:pPr marL="0" indent="0" algn="l" defTabSz="914400" eaLnBrk="1" hangingPunct="1">
              <a:lnSpc>
                <a:spcPct val="100000"/>
              </a:lnSpc>
              <a:spcBef>
                <a:spcPts val="0"/>
              </a:spcBef>
              <a:spcAft>
                <a:spcPts val="0"/>
              </a:spcAft>
              <a:buFontTx/>
              <a:buNone/>
            </a:pPr>
            <a:r>
              <a:rPr sz="2400" b="1">
                <a:solidFill>
                  <a:srgbClr val="0F2604"/>
                </a:solidFill>
                <a:latin typeface="微软雅黑" panose="020B0503020204020204" charset="-122"/>
                <a:ea typeface="微软雅黑" panose="020B0503020204020204" charset="-122"/>
              </a:rPr>
              <a:t>②</a:t>
            </a:r>
            <a:endParaRPr lang="ko-KR" altLang="en-US" sz="2400" b="1">
              <a:solidFill>
                <a:srgbClr val="0F2604"/>
              </a:solidFill>
              <a:latin typeface="微软雅黑" panose="020B0503020204020204" charset="-122"/>
              <a:ea typeface="微软雅黑" panose="020B0503020204020204" charset="-122"/>
            </a:endParaRPr>
          </a:p>
        </p:txBody>
      </p:sp>
      <p:sp>
        <p:nvSpPr>
          <p:cNvPr id="9" name="文本框 8"/>
          <p:cNvSpPr txBox="1"/>
          <p:nvPr/>
        </p:nvSpPr>
        <p:spPr>
          <a:xfrm>
            <a:off x="1115695" y="4791075"/>
            <a:ext cx="409575" cy="461010"/>
          </a:xfrm>
          <a:prstGeom prst="rect">
            <a:avLst/>
          </a:prstGeom>
          <a:noFill/>
        </p:spPr>
        <p:txBody>
          <a:bodyPr vert="horz" wrap="square" lIns="91440" tIns="45720" rIns="91440" bIns="45720" numCol="1" anchor="t">
            <a:spAutoFit/>
          </a:bodyPr>
          <a:lstStyle/>
          <a:p>
            <a:pPr marL="0" indent="0" algn="l" defTabSz="914400" eaLnBrk="1" hangingPunct="1">
              <a:lnSpc>
                <a:spcPct val="100000"/>
              </a:lnSpc>
              <a:spcBef>
                <a:spcPts val="0"/>
              </a:spcBef>
              <a:spcAft>
                <a:spcPts val="0"/>
              </a:spcAft>
              <a:buFontTx/>
              <a:buNone/>
            </a:pPr>
            <a:r>
              <a:rPr sz="2400" b="1">
                <a:solidFill>
                  <a:srgbClr val="0F2604"/>
                </a:solidFill>
                <a:latin typeface="微软雅黑" panose="020B0503020204020204" charset="-122"/>
                <a:ea typeface="微软雅黑" panose="020B0503020204020204" charset="-122"/>
              </a:rPr>
              <a:t>③</a:t>
            </a:r>
            <a:endParaRPr lang="ko-KR" altLang="en-US" sz="2400" b="1">
              <a:solidFill>
                <a:srgbClr val="0F2604"/>
              </a:solidFill>
              <a:latin typeface="微软雅黑" panose="020B0503020204020204" charset="-122"/>
              <a:ea typeface="微软雅黑" panose="020B0503020204020204" charset="-122"/>
            </a:endParaRPr>
          </a:p>
        </p:txBody>
      </p:sp>
      <p:sp>
        <p:nvSpPr>
          <p:cNvPr id="10" name="文本框 9"/>
          <p:cNvSpPr txBox="1"/>
          <p:nvPr/>
        </p:nvSpPr>
        <p:spPr>
          <a:xfrm>
            <a:off x="3415665" y="4784090"/>
            <a:ext cx="480060" cy="461010"/>
          </a:xfrm>
          <a:prstGeom prst="rect">
            <a:avLst/>
          </a:prstGeom>
          <a:noFill/>
        </p:spPr>
        <p:txBody>
          <a:bodyPr vert="horz" wrap="square" lIns="91440" tIns="45720" rIns="91440" bIns="45720" numCol="1" anchor="t">
            <a:spAutoFit/>
          </a:bodyPr>
          <a:lstStyle/>
          <a:p>
            <a:pPr marL="0" indent="0" algn="l" defTabSz="914400" eaLnBrk="1" hangingPunct="1">
              <a:lnSpc>
                <a:spcPct val="100000"/>
              </a:lnSpc>
              <a:spcBef>
                <a:spcPts val="0"/>
              </a:spcBef>
              <a:spcAft>
                <a:spcPts val="0"/>
              </a:spcAft>
              <a:buFontTx/>
              <a:buNone/>
            </a:pPr>
            <a:r>
              <a:rPr sz="2400" b="1">
                <a:solidFill>
                  <a:srgbClr val="0F2604"/>
                </a:solidFill>
                <a:latin typeface="微软雅黑" panose="020B0503020204020204" charset="-122"/>
                <a:ea typeface="微软雅黑" panose="020B0503020204020204" charset="-122"/>
              </a:rPr>
              <a:t>④</a:t>
            </a:r>
            <a:endParaRPr lang="ko-KR" altLang="en-US" sz="2400" b="1">
              <a:solidFill>
                <a:srgbClr val="0F2604"/>
              </a:solidFill>
              <a:latin typeface="微软雅黑" panose="020B0503020204020204" charset="-122"/>
              <a:ea typeface="微软雅黑" panose="020B0503020204020204" charset="-122"/>
            </a:endParaRPr>
          </a:p>
        </p:txBody>
      </p:sp>
      <p:sp>
        <p:nvSpPr>
          <p:cNvPr id="11" name="形状 10">
            <a:hlinkClick r:id="" action="ppaction://noaction"/>
          </p:cNvPr>
          <p:cNvSpPr/>
          <p:nvPr/>
        </p:nvSpPr>
        <p:spPr>
          <a:xfrm>
            <a:off x="6535420" y="1019175"/>
            <a:ext cx="5440680" cy="891540"/>
          </a:xfrm>
          <a:prstGeom prst="rect">
            <a:avLst/>
          </a:prstGeom>
        </p:spPr>
        <p:txBody>
          <a:bodyPr vert="horz" wrap="square" lIns="91440" tIns="45720" rIns="91440" bIns="45720" numCol="1" anchor="t">
            <a:spAutoFit/>
          </a:bodyPr>
          <a:lstStyle/>
          <a:p>
            <a:pPr marL="0" indent="0" algn="l" defTabSz="914400" eaLnBrk="1" hangingPunct="1">
              <a:lnSpc>
                <a:spcPct val="100000"/>
              </a:lnSpc>
              <a:spcBef>
                <a:spcPts val="0"/>
              </a:spcBef>
              <a:spcAft>
                <a:spcPts val="0"/>
              </a:spcAft>
              <a:buFontTx/>
              <a:buNone/>
            </a:pPr>
            <a:r>
              <a:rPr sz="2800" b="1">
                <a:solidFill>
                  <a:srgbClr val="FF0000"/>
                </a:solidFill>
                <a:latin typeface="微软雅黑" panose="020B0503020204020204" charset="-122"/>
                <a:ea typeface="微软雅黑" panose="020B0503020204020204" charset="-122"/>
              </a:rPr>
              <a:t>喀斯特地貌的形成原因？</a:t>
            </a:r>
            <a:endParaRPr lang="ko-KR" altLang="en-US" sz="2800" b="1">
              <a:solidFill>
                <a:srgbClr val="FF0000"/>
              </a:solidFill>
              <a:latin typeface="微软雅黑" panose="020B0503020204020204" charset="-122"/>
              <a:ea typeface="微软雅黑" panose="020B0503020204020204" charset="-122"/>
            </a:endParaRPr>
          </a:p>
          <a:p>
            <a:pPr marL="0" indent="0" algn="l" defTabSz="914400" eaLnBrk="1" hangingPunct="1">
              <a:lnSpc>
                <a:spcPct val="100000"/>
              </a:lnSpc>
              <a:spcBef>
                <a:spcPts val="0"/>
              </a:spcBef>
              <a:spcAft>
                <a:spcPts val="0"/>
              </a:spcAft>
              <a:buFontTx/>
              <a:buNone/>
            </a:pPr>
            <a:r>
              <a:rPr sz="2400" b="1">
                <a:solidFill>
                  <a:srgbClr val="003A9A"/>
                </a:solidFill>
                <a:latin typeface="微软雅黑" panose="020B0503020204020204" charset="-122"/>
                <a:ea typeface="微软雅黑" panose="020B0503020204020204" charset="-122"/>
              </a:rPr>
              <a:t>（从内、外力共同作用的角度分析）</a:t>
            </a:r>
            <a:endParaRPr lang="ko-KR" altLang="en-US" sz="2400" b="1">
              <a:solidFill>
                <a:srgbClr val="003A9A"/>
              </a:solidFill>
              <a:latin typeface="微软雅黑" panose="020B0503020204020204" charset="-122"/>
              <a:ea typeface="微软雅黑" panose="020B0503020204020204" charset="-122"/>
            </a:endParaRPr>
          </a:p>
        </p:txBody>
      </p:sp>
      <p:sp>
        <p:nvSpPr>
          <p:cNvPr id="12" name="形状 11"/>
          <p:cNvSpPr/>
          <p:nvPr/>
        </p:nvSpPr>
        <p:spPr>
          <a:xfrm>
            <a:off x="1812290" y="5428615"/>
            <a:ext cx="3877945" cy="399415"/>
          </a:xfrm>
          <a:prstGeom prst="rect">
            <a:avLst/>
          </a:prstGeom>
        </p:spPr>
        <p:txBody>
          <a:bodyPr vert="horz" wrap="square" lIns="91440" tIns="45720" rIns="91440" bIns="45720" anchor="t">
            <a:spAutoFit/>
          </a:bodyPr>
          <a:lstStyle/>
          <a:p>
            <a:pPr marL="0" indent="0" algn="l" defTabSz="914400" eaLnBrk="1" hangingPunct="1">
              <a:lnSpc>
                <a:spcPct val="100000"/>
              </a:lnSpc>
              <a:spcBef>
                <a:spcPts val="0"/>
              </a:spcBef>
              <a:spcAft>
                <a:spcPts val="0"/>
              </a:spcAft>
              <a:buFontTx/>
              <a:buNone/>
            </a:pPr>
            <a:r>
              <a:rPr sz="2000" b="1">
                <a:solidFill>
                  <a:srgbClr val="000000"/>
                </a:solidFill>
                <a:latin typeface="微软雅黑" panose="020B0503020204020204" charset="-122"/>
                <a:ea typeface="微软雅黑" panose="020B0503020204020204" charset="-122"/>
              </a:rPr>
              <a:t>云贵高原地貌形成过程图</a:t>
            </a:r>
            <a:endParaRPr lang="ko-KR" altLang="en-US" sz="2000" b="1">
              <a:solidFill>
                <a:srgbClr val="000000"/>
              </a:solidFill>
              <a:latin typeface="微软雅黑" panose="020B0503020204020204" charset="-122"/>
              <a:ea typeface="微软雅黑" panose="020B0503020204020204" charset="-122"/>
            </a:endParaRPr>
          </a:p>
        </p:txBody>
      </p:sp>
      <p:sp>
        <p:nvSpPr>
          <p:cNvPr id="14" name="形状 13"/>
          <p:cNvSpPr/>
          <p:nvPr/>
        </p:nvSpPr>
        <p:spPr>
          <a:xfrm>
            <a:off x="85090" y="1166495"/>
            <a:ext cx="4786630" cy="4104640"/>
          </a:xfrm>
          <a:prstGeom prst="rect">
            <a:avLst/>
          </a:prstGeom>
          <a:noFill/>
          <a:ln w="12700" cap="flat" cmpd="sng">
            <a:solidFill>
              <a:srgbClr val="324F1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hangingPunct="1">
              <a:lnSpc>
                <a:spcPct val="100000"/>
              </a:lnSpc>
              <a:spcBef>
                <a:spcPts val="0"/>
              </a:spcBef>
              <a:spcAft>
                <a:spcPts val="0"/>
              </a:spcAft>
              <a:buFontTx/>
              <a:buNone/>
            </a:pPr>
            <a:endParaRPr lang="ko-KR" altLang="en-US" sz="1800">
              <a:solidFill>
                <a:srgbClr val="000000"/>
              </a:solidFill>
              <a:latin typeface="微软雅黑" panose="020B0503020204020204" charset="-122"/>
              <a:ea typeface="微软雅黑" panose="020B0503020204020204" charset="-122"/>
            </a:endParaRPr>
          </a:p>
        </p:txBody>
      </p:sp>
      <p:sp>
        <p:nvSpPr>
          <p:cNvPr id="15" name="文本框 14"/>
          <p:cNvSpPr txBox="1"/>
          <p:nvPr/>
        </p:nvSpPr>
        <p:spPr>
          <a:xfrm>
            <a:off x="1680210" y="113665"/>
            <a:ext cx="5471160" cy="523220"/>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lang="en-US" sz="2800" b="1" dirty="0" smtClean="0">
                <a:latin typeface="微软雅黑" panose="020B0503020204020204" charset="-122"/>
                <a:ea typeface="微软雅黑" panose="020B0503020204020204" charset="-122"/>
              </a:rPr>
              <a:t>4</a:t>
            </a:r>
            <a:r>
              <a:rPr lang="zh-CN" altLang="en-US" sz="2800" b="1" dirty="0" smtClean="0">
                <a:latin typeface="微软雅黑" panose="020B0503020204020204" charset="-122"/>
                <a:ea typeface="微软雅黑" panose="020B0503020204020204" charset="-122"/>
              </a:rPr>
              <a:t>、</a:t>
            </a:r>
            <a:r>
              <a:rPr sz="2800" b="1" dirty="0" err="1" smtClean="0">
                <a:latin typeface="微软雅黑" panose="020B0503020204020204" charset="-122"/>
                <a:ea typeface="微软雅黑" panose="020B0503020204020204" charset="-122"/>
              </a:rPr>
              <a:t>云贵高原</a:t>
            </a:r>
            <a:r>
              <a:rPr lang="en-US" altLang="zh-CN" sz="2800" b="1" dirty="0" smtClean="0">
                <a:latin typeface="微软雅黑" panose="020B0503020204020204" charset="-122"/>
                <a:ea typeface="微软雅黑" panose="020B0503020204020204" charset="-122"/>
              </a:rPr>
              <a:t>——</a:t>
            </a:r>
            <a:r>
              <a:rPr lang="zh-CN" altLang="en-US" sz="2800" b="1" dirty="0" smtClean="0">
                <a:latin typeface="微软雅黑" panose="020B0503020204020204" charset="-122"/>
                <a:ea typeface="微软雅黑" panose="020B0503020204020204" charset="-122"/>
              </a:rPr>
              <a:t>喀斯特地貌</a:t>
            </a:r>
            <a:endParaRPr lang="ko-KR" altLang="en-US" sz="2800" b="1" dirty="0">
              <a:latin typeface="微软雅黑" panose="020B0503020204020204" charset="-122"/>
              <a:ea typeface="微软雅黑" panose="020B0503020204020204" charset="-122"/>
            </a:endParaRPr>
          </a:p>
        </p:txBody>
      </p:sp>
      <p:pic>
        <p:nvPicPr>
          <p:cNvPr id="17" name="图片 16" descr="C:/Users/Administrator/AppData/Roaming/JisuOffice/ETemp/14316_10932200/fImage35337416695088.jpeg"/>
          <p:cNvPicPr>
            <a:picLocks noChangeAspect="1"/>
          </p:cNvPicPr>
          <p:nvPr/>
        </p:nvPicPr>
        <p:blipFill rotWithShape="1">
          <a:blip r:embed="rId6" cstate="print"/>
          <a:srcRect t="14191" b="9194"/>
          <a:stretch>
            <a:fillRect/>
          </a:stretch>
        </p:blipFill>
        <p:spPr>
          <a:xfrm>
            <a:off x="0" y="5315585"/>
            <a:ext cx="12176760" cy="1543050"/>
          </a:xfrm>
          <a:prstGeom prst="rect">
            <a:avLst/>
          </a:prstGeom>
          <a:noFill/>
        </p:spPr>
      </p:pic>
      <p:pic>
        <p:nvPicPr>
          <p:cNvPr id="24" name="图片 23" descr="C:/Users/Administrator/AppData/Roaming/JisuOffice/ETemp/14316_10932200/fImage35337416695088.jpeg"/>
          <p:cNvPicPr>
            <a:picLocks noChangeAspect="1"/>
          </p:cNvPicPr>
          <p:nvPr/>
        </p:nvPicPr>
        <p:blipFill rotWithShape="1">
          <a:blip r:embed="rId6" cstate="print"/>
          <a:srcRect t="14191" b="9194"/>
          <a:stretch>
            <a:fillRect/>
          </a:stretch>
        </p:blipFill>
        <p:spPr>
          <a:xfrm>
            <a:off x="15240" y="5572125"/>
            <a:ext cx="12176760" cy="1285875"/>
          </a:xfrm>
          <a:prstGeom prst="rect">
            <a:avLst/>
          </a:prstGeom>
          <a:noFill/>
        </p:spPr>
      </p:pic>
      <p:sp>
        <p:nvSpPr>
          <p:cNvPr id="25" name="空心弧 24"/>
          <p:cNvSpPr/>
          <p:nvPr/>
        </p:nvSpPr>
        <p:spPr>
          <a:xfrm rot="5400000">
            <a:off x="6814820" y="3852545"/>
            <a:ext cx="1290320" cy="1344930"/>
          </a:xfrm>
          <a:prstGeom prst="blockArc">
            <a:avLst>
              <a:gd name="adj1" fmla="val 10800000"/>
              <a:gd name="adj2" fmla="val 95469"/>
              <a:gd name="adj3" fmla="val 23519"/>
            </a:avLst>
          </a:prstGeom>
          <a:solidFill>
            <a:srgbClr val="FF3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2">
                  <a:lumMod val="75000"/>
                </a:schemeClr>
              </a:solidFill>
              <a:latin typeface="Arial" panose="020B0604020202020204" pitchFamily="34" charset="0"/>
              <a:ea typeface="微软雅黑" panose="020B0503020204020204" charset="-122"/>
              <a:cs typeface="Arial" panose="020B0604020202020204" pitchFamily="34" charset="0"/>
            </a:endParaRPr>
          </a:p>
        </p:txBody>
      </p:sp>
      <p:sp>
        <p:nvSpPr>
          <p:cNvPr id="26" name="空心弧 25"/>
          <p:cNvSpPr/>
          <p:nvPr/>
        </p:nvSpPr>
        <p:spPr>
          <a:xfrm rot="16200000" flipH="1">
            <a:off x="8688070" y="2129790"/>
            <a:ext cx="1290320" cy="1344930"/>
          </a:xfrm>
          <a:prstGeom prst="blockArc">
            <a:avLst>
              <a:gd name="adj1" fmla="val 10800000"/>
              <a:gd name="adj2" fmla="val 95469"/>
              <a:gd name="adj3" fmla="val 23519"/>
            </a:avLst>
          </a:prstGeom>
          <a:solidFill>
            <a:srgbClr val="A3C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2">
                  <a:lumMod val="75000"/>
                </a:schemeClr>
              </a:solidFill>
              <a:latin typeface="Arial" panose="020B0604020202020204" pitchFamily="34" charset="0"/>
              <a:ea typeface="微软雅黑" panose="020B0503020204020204" charset="-122"/>
              <a:cs typeface="Arial" panose="020B0604020202020204" pitchFamily="34" charset="0"/>
            </a:endParaRPr>
          </a:p>
        </p:txBody>
      </p:sp>
      <p:sp>
        <p:nvSpPr>
          <p:cNvPr id="29" name="文本框 28"/>
          <p:cNvSpPr txBox="1"/>
          <p:nvPr/>
        </p:nvSpPr>
        <p:spPr>
          <a:xfrm>
            <a:off x="9974580" y="2057400"/>
            <a:ext cx="1711325" cy="428625"/>
          </a:xfrm>
          <a:prstGeom prst="rect">
            <a:avLst/>
          </a:prstGeom>
          <a:noFill/>
        </p:spPr>
        <p:txBody>
          <a:bodyPr wrap="square" lIns="91435" tIns="45716" rIns="91435" bIns="45716" rtlCol="0">
            <a:spAutoFit/>
          </a:bodyPr>
          <a:lstStyle/>
          <a:p>
            <a:r>
              <a:rPr sz="2200" b="1">
                <a:solidFill>
                  <a:schemeClr val="accent6">
                    <a:lumMod val="75000"/>
                  </a:schemeClr>
                </a:solidFill>
                <a:latin typeface="微软雅黑" panose="020B0503020204020204" charset="-122"/>
                <a:ea typeface="微软雅黑" panose="020B0503020204020204" charset="-122"/>
                <a:sym typeface="+mn-ea"/>
              </a:rPr>
              <a:t>侵蚀和溶蚀</a:t>
            </a:r>
            <a:endParaRPr lang="zh-CN" altLang="en-US" sz="2200" b="1" baseline="-3000" dirty="0">
              <a:solidFill>
                <a:schemeClr val="accent6">
                  <a:lumMod val="7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30" name="文本框 29"/>
          <p:cNvSpPr txBox="1"/>
          <p:nvPr/>
        </p:nvSpPr>
        <p:spPr>
          <a:xfrm>
            <a:off x="9978390" y="2437765"/>
            <a:ext cx="2795905" cy="1381760"/>
          </a:xfrm>
          <a:prstGeom prst="rect">
            <a:avLst/>
          </a:prstGeom>
          <a:noFill/>
        </p:spPr>
        <p:txBody>
          <a:bodyPr wrap="square" lIns="91435" tIns="45716" rIns="91435" bIns="45716" rtlCol="0">
            <a:spAutoFit/>
          </a:bodyPr>
          <a:lstStyle/>
          <a:p>
            <a:pPr>
              <a:lnSpc>
                <a:spcPct val="120000"/>
              </a:lnSpc>
              <a:spcBef>
                <a:spcPct val="0"/>
              </a:spcBef>
              <a:buNone/>
            </a:pPr>
            <a:r>
              <a:rPr sz="1400" b="1" dirty="0" err="1">
                <a:solidFill>
                  <a:srgbClr val="324F18"/>
                </a:solidFill>
                <a:latin typeface="微软雅黑" panose="020B0503020204020204" charset="-122"/>
                <a:ea typeface="微软雅黑" panose="020B0503020204020204" charset="-122"/>
                <a:sym typeface="+mn-ea"/>
              </a:rPr>
              <a:t>石灰岩受到</a:t>
            </a:r>
            <a:r>
              <a:rPr sz="1400" b="1" dirty="0" err="1">
                <a:solidFill>
                  <a:srgbClr val="FF0000"/>
                </a:solidFill>
                <a:latin typeface="微软雅黑" panose="020B0503020204020204" charset="-122"/>
                <a:ea typeface="微软雅黑" panose="020B0503020204020204" charset="-122"/>
                <a:sym typeface="+mn-ea"/>
              </a:rPr>
              <a:t>含有二</a:t>
            </a:r>
            <a:endParaRPr sz="1400" b="1" dirty="0">
              <a:solidFill>
                <a:srgbClr val="FF0000"/>
              </a:solidFill>
              <a:latin typeface="微软雅黑" panose="020B0503020204020204" charset="-122"/>
              <a:ea typeface="微软雅黑" panose="020B0503020204020204" charset="-122"/>
              <a:sym typeface="+mn-ea"/>
            </a:endParaRPr>
          </a:p>
          <a:p>
            <a:pPr>
              <a:lnSpc>
                <a:spcPct val="120000"/>
              </a:lnSpc>
              <a:spcBef>
                <a:spcPct val="0"/>
              </a:spcBef>
              <a:buNone/>
            </a:pPr>
            <a:r>
              <a:rPr sz="1400" b="1" dirty="0" err="1">
                <a:solidFill>
                  <a:srgbClr val="FF0000"/>
                </a:solidFill>
                <a:latin typeface="微软雅黑" panose="020B0503020204020204" charset="-122"/>
                <a:ea typeface="微软雅黑" panose="020B0503020204020204" charset="-122"/>
                <a:sym typeface="+mn-ea"/>
              </a:rPr>
              <a:t>氧化碳的水的侵蚀和溶蚀</a:t>
            </a:r>
            <a:endParaRPr sz="1400" b="1" dirty="0">
              <a:solidFill>
                <a:srgbClr val="FF0000"/>
              </a:solidFill>
              <a:latin typeface="微软雅黑" panose="020B0503020204020204" charset="-122"/>
              <a:ea typeface="微软雅黑" panose="020B0503020204020204" charset="-122"/>
              <a:sym typeface="+mn-ea"/>
            </a:endParaRPr>
          </a:p>
          <a:p>
            <a:pPr>
              <a:lnSpc>
                <a:spcPct val="120000"/>
              </a:lnSpc>
              <a:spcBef>
                <a:spcPct val="0"/>
              </a:spcBef>
              <a:buNone/>
            </a:pPr>
            <a:r>
              <a:rPr sz="1400" b="1" dirty="0" smtClean="0">
                <a:solidFill>
                  <a:schemeClr val="accent6">
                    <a:lumMod val="50000"/>
                    <a:lumOff val="0"/>
                  </a:schemeClr>
                </a:solidFill>
                <a:latin typeface="微软雅黑" panose="020B0503020204020204" charset="-122"/>
                <a:ea typeface="微软雅黑" panose="020B0503020204020204" charset="-122"/>
                <a:sym typeface="+mn-ea"/>
              </a:rPr>
              <a:t>，</a:t>
            </a:r>
            <a:r>
              <a:rPr sz="1400" b="1" dirty="0" err="1">
                <a:solidFill>
                  <a:schemeClr val="accent6">
                    <a:lumMod val="50000"/>
                    <a:lumOff val="0"/>
                  </a:schemeClr>
                </a:solidFill>
                <a:latin typeface="微软雅黑" panose="020B0503020204020204" charset="-122"/>
                <a:ea typeface="微软雅黑" panose="020B0503020204020204" charset="-122"/>
                <a:sym typeface="+mn-ea"/>
              </a:rPr>
              <a:t>高原面变得</a:t>
            </a:r>
            <a:endParaRPr sz="1400" b="1" dirty="0">
              <a:solidFill>
                <a:schemeClr val="accent6">
                  <a:lumMod val="50000"/>
                  <a:lumOff val="0"/>
                </a:schemeClr>
              </a:solidFill>
              <a:latin typeface="微软雅黑" panose="020B0503020204020204" charset="-122"/>
              <a:ea typeface="微软雅黑" panose="020B0503020204020204" charset="-122"/>
              <a:sym typeface="+mn-ea"/>
            </a:endParaRPr>
          </a:p>
          <a:p>
            <a:pPr>
              <a:lnSpc>
                <a:spcPct val="120000"/>
              </a:lnSpc>
              <a:spcBef>
                <a:spcPct val="0"/>
              </a:spcBef>
              <a:buNone/>
            </a:pPr>
            <a:r>
              <a:rPr sz="1400" b="1" dirty="0" err="1">
                <a:solidFill>
                  <a:srgbClr val="FF0000"/>
                </a:solidFill>
                <a:latin typeface="微软雅黑" panose="020B0503020204020204" charset="-122"/>
                <a:ea typeface="微软雅黑" panose="020B0503020204020204" charset="-122"/>
                <a:sym typeface="+mn-ea"/>
              </a:rPr>
              <a:t>崎岖不平，地下岩层</a:t>
            </a:r>
            <a:endParaRPr sz="1400" b="1" dirty="0">
              <a:solidFill>
                <a:srgbClr val="FF0000"/>
              </a:solidFill>
              <a:latin typeface="微软雅黑" panose="020B0503020204020204" charset="-122"/>
              <a:ea typeface="微软雅黑" panose="020B0503020204020204" charset="-122"/>
              <a:sym typeface="+mn-ea"/>
            </a:endParaRPr>
          </a:p>
          <a:p>
            <a:pPr>
              <a:lnSpc>
                <a:spcPct val="120000"/>
              </a:lnSpc>
              <a:spcBef>
                <a:spcPct val="0"/>
              </a:spcBef>
              <a:buNone/>
            </a:pPr>
            <a:r>
              <a:rPr sz="1400" b="1" dirty="0" err="1">
                <a:solidFill>
                  <a:srgbClr val="FF0000"/>
                </a:solidFill>
                <a:latin typeface="微软雅黑" panose="020B0503020204020204" charset="-122"/>
                <a:ea typeface="微软雅黑" panose="020B0503020204020204" charset="-122"/>
                <a:sym typeface="+mn-ea"/>
              </a:rPr>
              <a:t>多溶洞、暗河</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1" name="文本框 30"/>
          <p:cNvSpPr txBox="1"/>
          <p:nvPr/>
        </p:nvSpPr>
        <p:spPr>
          <a:xfrm>
            <a:off x="9974580" y="3940810"/>
            <a:ext cx="1711960" cy="428625"/>
          </a:xfrm>
          <a:prstGeom prst="rect">
            <a:avLst/>
          </a:prstGeom>
          <a:noFill/>
        </p:spPr>
        <p:txBody>
          <a:bodyPr wrap="square" lIns="91435" tIns="45716" rIns="91435" bIns="45716" rtlCol="0">
            <a:spAutoFit/>
          </a:bodyPr>
          <a:lstStyle/>
          <a:p>
            <a:r>
              <a:rPr sz="2200" b="1">
                <a:solidFill>
                  <a:srgbClr val="00B0F0"/>
                </a:solidFill>
                <a:latin typeface="微软雅黑" panose="020B0503020204020204" charset="-122"/>
                <a:ea typeface="微软雅黑" panose="020B0503020204020204" charset="-122"/>
                <a:sym typeface="+mn-ea"/>
              </a:rPr>
              <a:t>石灰岩残峰</a:t>
            </a:r>
            <a:endParaRPr lang="zh-CN" altLang="en-US" sz="2200" b="1" baseline="-3000" dirty="0">
              <a:solidFill>
                <a:srgbClr val="00B0F0"/>
              </a:solidFill>
              <a:latin typeface="微软雅黑" panose="020B0503020204020204" charset="-122"/>
              <a:ea typeface="微软雅黑" panose="020B0503020204020204" charset="-122"/>
              <a:cs typeface="Arial" panose="020B0604020202020204" pitchFamily="34" charset="0"/>
              <a:sym typeface="+mn-ea"/>
            </a:endParaRPr>
          </a:p>
        </p:txBody>
      </p:sp>
      <p:sp>
        <p:nvSpPr>
          <p:cNvPr id="32" name="文本框 31"/>
          <p:cNvSpPr txBox="1"/>
          <p:nvPr/>
        </p:nvSpPr>
        <p:spPr>
          <a:xfrm>
            <a:off x="10050145" y="4392930"/>
            <a:ext cx="2795905" cy="951865"/>
          </a:xfrm>
          <a:prstGeom prst="rect">
            <a:avLst/>
          </a:prstGeom>
          <a:noFill/>
        </p:spPr>
        <p:txBody>
          <a:bodyPr wrap="square" lIns="91435" tIns="45716" rIns="91435" bIns="45716" rtlCol="0">
            <a:spAutoFit/>
            <a:scene3d>
              <a:camera prst="orthographicFront"/>
              <a:lightRig rig="threePt" dir="t"/>
            </a:scene3d>
          </a:bodyPr>
          <a:lstStyle/>
          <a:p>
            <a:pPr marL="0" indent="0" algn="l" defTabSz="914400" eaLnBrk="1" hangingPunct="1">
              <a:lnSpc>
                <a:spcPct val="100000"/>
              </a:lnSpc>
              <a:spcBef>
                <a:spcPts val="0"/>
              </a:spcBef>
              <a:spcAft>
                <a:spcPts val="0"/>
              </a:spcAft>
              <a:buFontTx/>
              <a:buNone/>
            </a:pPr>
            <a:r>
              <a:rPr sz="1400" b="1">
                <a:solidFill>
                  <a:schemeClr val="accent2">
                    <a:lumMod val="75000"/>
                  </a:schemeClr>
                </a:solidFill>
                <a:effectLst/>
                <a:latin typeface="微软雅黑" panose="020B0503020204020204" charset="-122"/>
                <a:ea typeface="微软雅黑" panose="020B0503020204020204" charset="-122"/>
                <a:sym typeface="+mn-ea"/>
              </a:rPr>
              <a:t>随着侵蚀的进一步</a:t>
            </a:r>
          </a:p>
          <a:p>
            <a:pPr marL="0" indent="0" algn="l" defTabSz="914400" eaLnBrk="1" hangingPunct="1">
              <a:lnSpc>
                <a:spcPct val="100000"/>
              </a:lnSpc>
              <a:spcBef>
                <a:spcPts val="0"/>
              </a:spcBef>
              <a:spcAft>
                <a:spcPts val="0"/>
              </a:spcAft>
              <a:buFontTx/>
              <a:buNone/>
            </a:pPr>
            <a:r>
              <a:rPr sz="1400" b="1">
                <a:solidFill>
                  <a:schemeClr val="accent2">
                    <a:lumMod val="75000"/>
                  </a:schemeClr>
                </a:solidFill>
                <a:effectLst/>
                <a:latin typeface="微软雅黑" panose="020B0503020204020204" charset="-122"/>
                <a:ea typeface="微软雅黑" panose="020B0503020204020204" charset="-122"/>
                <a:sym typeface="+mn-ea"/>
              </a:rPr>
              <a:t>加强，高原面不断</a:t>
            </a:r>
          </a:p>
          <a:p>
            <a:pPr marL="0" indent="0" algn="l" defTabSz="914400" eaLnBrk="1" hangingPunct="1">
              <a:lnSpc>
                <a:spcPct val="100000"/>
              </a:lnSpc>
              <a:spcBef>
                <a:spcPts val="0"/>
              </a:spcBef>
              <a:spcAft>
                <a:spcPts val="0"/>
              </a:spcAft>
              <a:buFontTx/>
              <a:buNone/>
            </a:pPr>
            <a:r>
              <a:rPr sz="1400" b="1">
                <a:solidFill>
                  <a:schemeClr val="accent2">
                    <a:lumMod val="75000"/>
                  </a:schemeClr>
                </a:solidFill>
                <a:effectLst/>
                <a:latin typeface="微软雅黑" panose="020B0503020204020204" charset="-122"/>
                <a:ea typeface="微软雅黑" panose="020B0503020204020204" charset="-122"/>
                <a:sym typeface="+mn-ea"/>
              </a:rPr>
              <a:t>降低，只有一些</a:t>
            </a:r>
          </a:p>
          <a:p>
            <a:pPr marL="0" indent="0" algn="l" defTabSz="914400" eaLnBrk="1" hangingPunct="1">
              <a:lnSpc>
                <a:spcPct val="100000"/>
              </a:lnSpc>
              <a:spcBef>
                <a:spcPts val="0"/>
              </a:spcBef>
              <a:spcAft>
                <a:spcPts val="0"/>
              </a:spcAft>
              <a:buFontTx/>
              <a:buNone/>
            </a:pPr>
            <a:r>
              <a:rPr sz="1400" b="1">
                <a:solidFill>
                  <a:schemeClr val="accent2">
                    <a:lumMod val="75000"/>
                  </a:schemeClr>
                </a:solidFill>
                <a:effectLst/>
                <a:latin typeface="微软雅黑" panose="020B0503020204020204" charset="-122"/>
                <a:ea typeface="微软雅黑" panose="020B0503020204020204" charset="-122"/>
                <a:sym typeface="+mn-ea"/>
              </a:rPr>
              <a:t>石灰岩残峰残留在地表。</a:t>
            </a:r>
            <a:endParaRPr lang="zh-CN" altLang="en-US" sz="1400" b="1" dirty="0">
              <a:solidFill>
                <a:schemeClr val="accent2">
                  <a:lumMod val="75000"/>
                </a:schemeClr>
              </a:solidFill>
              <a:effectLst/>
              <a:latin typeface="微软雅黑" panose="020B0503020204020204" charset="-122"/>
              <a:ea typeface="微软雅黑" panose="020B0503020204020204" charset="-122"/>
              <a:sym typeface="+mn-ea"/>
            </a:endParaRPr>
          </a:p>
        </p:txBody>
      </p:sp>
      <p:sp>
        <p:nvSpPr>
          <p:cNvPr id="33" name="文本框 32"/>
          <p:cNvSpPr txBox="1"/>
          <p:nvPr/>
        </p:nvSpPr>
        <p:spPr>
          <a:xfrm>
            <a:off x="5403215" y="1985645"/>
            <a:ext cx="1515110" cy="428625"/>
          </a:xfrm>
          <a:prstGeom prst="rect">
            <a:avLst/>
          </a:prstGeom>
          <a:noFill/>
        </p:spPr>
        <p:txBody>
          <a:bodyPr wrap="square" lIns="91435" tIns="45716" rIns="91435" bIns="45716" rtlCol="0">
            <a:spAutoFit/>
          </a:bodyPr>
          <a:lstStyle/>
          <a:p>
            <a:pPr algn="r"/>
            <a:r>
              <a:rPr sz="2200" b="1" dirty="0" err="1">
                <a:solidFill>
                  <a:schemeClr val="accent6">
                    <a:lumMod val="75000"/>
                  </a:schemeClr>
                </a:solidFill>
                <a:latin typeface="微软雅黑" panose="020B0503020204020204" charset="-122"/>
                <a:ea typeface="微软雅黑" panose="020B0503020204020204" charset="-122"/>
                <a:sym typeface="+mn-ea"/>
              </a:rPr>
              <a:t>石灰岩</a:t>
            </a:r>
            <a:endParaRPr lang="zh-CN" altLang="en-US" sz="2200" b="1" baseline="-3000" dirty="0">
              <a:solidFill>
                <a:schemeClr val="accent6">
                  <a:lumMod val="7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34" name="文本框 33"/>
          <p:cNvSpPr txBox="1"/>
          <p:nvPr/>
        </p:nvSpPr>
        <p:spPr>
          <a:xfrm>
            <a:off x="4355465" y="2581275"/>
            <a:ext cx="2795905" cy="864870"/>
          </a:xfrm>
          <a:prstGeom prst="rect">
            <a:avLst/>
          </a:prstGeom>
          <a:noFill/>
        </p:spPr>
        <p:txBody>
          <a:bodyPr wrap="square" lIns="91435" tIns="45716" rIns="91435" bIns="45716" rtlCol="0">
            <a:spAutoFit/>
          </a:bodyPr>
          <a:lstStyle/>
          <a:p>
            <a:pPr algn="r">
              <a:lnSpc>
                <a:spcPct val="120000"/>
              </a:lnSpc>
              <a:spcBef>
                <a:spcPct val="0"/>
              </a:spcBef>
              <a:buNone/>
            </a:pPr>
            <a:r>
              <a:rPr sz="1400" b="1" dirty="0">
                <a:solidFill>
                  <a:srgbClr val="324F18"/>
                </a:solidFill>
                <a:latin typeface="微软雅黑" panose="020B0503020204020204" charset="-122"/>
                <a:ea typeface="微软雅黑" panose="020B0503020204020204" charset="-122"/>
                <a:sym typeface="+mn-ea"/>
              </a:rPr>
              <a:t>云贵高原在地质</a:t>
            </a:r>
          </a:p>
          <a:p>
            <a:pPr algn="r">
              <a:lnSpc>
                <a:spcPct val="120000"/>
              </a:lnSpc>
              <a:spcBef>
                <a:spcPct val="0"/>
              </a:spcBef>
              <a:buNone/>
            </a:pPr>
            <a:r>
              <a:rPr sz="1400" b="1" dirty="0">
                <a:solidFill>
                  <a:srgbClr val="324F18"/>
                </a:solidFill>
                <a:latin typeface="微软雅黑" panose="020B0503020204020204" charset="-122"/>
                <a:ea typeface="微软雅黑" panose="020B0503020204020204" charset="-122"/>
                <a:sym typeface="+mn-ea"/>
              </a:rPr>
              <a:t>时期是一片</a:t>
            </a:r>
            <a:r>
              <a:rPr sz="1400" b="1" dirty="0">
                <a:solidFill>
                  <a:srgbClr val="FF0000"/>
                </a:solidFill>
                <a:latin typeface="微软雅黑" panose="020B0503020204020204" charset="-122"/>
                <a:ea typeface="微软雅黑" panose="020B0503020204020204" charset="-122"/>
                <a:sym typeface="+mn-ea"/>
              </a:rPr>
              <a:t>热带浅</a:t>
            </a:r>
          </a:p>
          <a:p>
            <a:pPr algn="r">
              <a:lnSpc>
                <a:spcPct val="120000"/>
              </a:lnSpc>
              <a:spcBef>
                <a:spcPct val="0"/>
              </a:spcBef>
              <a:buNone/>
            </a:pPr>
            <a:r>
              <a:rPr sz="1400" b="1" dirty="0">
                <a:solidFill>
                  <a:srgbClr val="FF0000"/>
                </a:solidFill>
                <a:latin typeface="微软雅黑" panose="020B0503020204020204" charset="-122"/>
                <a:ea typeface="微软雅黑" panose="020B0503020204020204" charset="-122"/>
                <a:sym typeface="+mn-ea"/>
              </a:rPr>
              <a:t>海</a:t>
            </a:r>
            <a:r>
              <a:rPr sz="1400" b="1" dirty="0">
                <a:solidFill>
                  <a:srgbClr val="324F18"/>
                </a:solidFill>
                <a:latin typeface="微软雅黑" panose="020B0503020204020204" charset="-122"/>
                <a:ea typeface="微软雅黑" panose="020B0503020204020204" charset="-122"/>
                <a:sym typeface="+mn-ea"/>
              </a:rPr>
              <a:t>，沉积了石灰岩</a:t>
            </a:r>
            <a:endParaRPr lang="zh-CN" altLang="en-US" sz="14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5" name="文本框 34"/>
          <p:cNvSpPr txBox="1"/>
          <p:nvPr/>
        </p:nvSpPr>
        <p:spPr>
          <a:xfrm>
            <a:off x="5546725" y="3725545"/>
            <a:ext cx="1515110" cy="449580"/>
          </a:xfrm>
          <a:prstGeom prst="rect">
            <a:avLst/>
          </a:prstGeom>
          <a:noFill/>
        </p:spPr>
        <p:txBody>
          <a:bodyPr wrap="square" lIns="91435" tIns="45716" rIns="91435" bIns="45716" rtlCol="0">
            <a:spAutoFit/>
          </a:bodyPr>
          <a:lstStyle/>
          <a:p>
            <a:pPr algn="r"/>
            <a:r>
              <a:rPr lang="zh-CN" altLang="en-US" sz="3600" b="1" baseline="-3000" dirty="0">
                <a:solidFill>
                  <a:srgbClr val="FF0000"/>
                </a:solidFill>
                <a:latin typeface="微软雅黑" panose="020B0503020204020204" charset="-122"/>
                <a:ea typeface="微软雅黑" panose="020B0503020204020204" charset="-122"/>
                <a:cs typeface="Arial" panose="020B0604020202020204" pitchFamily="34" charset="0"/>
                <a:sym typeface="+mn-ea"/>
              </a:rPr>
              <a:t>地壳抬升</a:t>
            </a:r>
          </a:p>
        </p:txBody>
      </p:sp>
      <p:sp>
        <p:nvSpPr>
          <p:cNvPr id="36" name="文本框 35"/>
          <p:cNvSpPr txBox="1"/>
          <p:nvPr/>
        </p:nvSpPr>
        <p:spPr>
          <a:xfrm>
            <a:off x="4140200" y="4177665"/>
            <a:ext cx="2795905" cy="1086485"/>
          </a:xfrm>
          <a:prstGeom prst="rect">
            <a:avLst/>
          </a:prstGeom>
          <a:noFill/>
        </p:spPr>
        <p:txBody>
          <a:bodyPr wrap="square" lIns="91435" tIns="45716" rIns="91435" bIns="45716" rtlCol="0">
            <a:spAutoFit/>
            <a:scene3d>
              <a:camera prst="orthographicFront"/>
              <a:lightRig rig="threePt" dir="t"/>
            </a:scene3d>
          </a:bodyPr>
          <a:lstStyle/>
          <a:p>
            <a:pPr algn="r">
              <a:lnSpc>
                <a:spcPct val="120000"/>
              </a:lnSpc>
              <a:spcBef>
                <a:spcPct val="0"/>
              </a:spcBef>
              <a:buNone/>
            </a:pPr>
            <a:r>
              <a:rPr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地壳抬升，</a:t>
            </a:r>
          </a:p>
          <a:p>
            <a:pPr algn="r">
              <a:lnSpc>
                <a:spcPct val="120000"/>
              </a:lnSpc>
              <a:spcBef>
                <a:spcPct val="0"/>
              </a:spcBef>
              <a:buNone/>
            </a:pPr>
            <a:r>
              <a:rPr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海水退缩，</a:t>
            </a:r>
          </a:p>
          <a:p>
            <a:pPr algn="r">
              <a:lnSpc>
                <a:spcPct val="120000"/>
              </a:lnSpc>
              <a:spcBef>
                <a:spcPct val="0"/>
              </a:spcBef>
              <a:buNone/>
            </a:pPr>
            <a:r>
              <a:rPr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形成了高原</a:t>
            </a:r>
            <a:endPar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7" name="空心弧 26"/>
          <p:cNvSpPr/>
          <p:nvPr/>
        </p:nvSpPr>
        <p:spPr>
          <a:xfrm rot="5400000">
            <a:off x="6814820" y="2058670"/>
            <a:ext cx="1290320" cy="1344930"/>
          </a:xfrm>
          <a:prstGeom prst="blockArc">
            <a:avLst>
              <a:gd name="adj1" fmla="val 10800000"/>
              <a:gd name="adj2" fmla="val 95469"/>
              <a:gd name="adj3" fmla="val 23519"/>
            </a:avLst>
          </a:prstGeom>
          <a:solidFill>
            <a:srgbClr val="FFE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2">
                  <a:lumMod val="75000"/>
                </a:schemeClr>
              </a:solidFill>
              <a:latin typeface="Arial" panose="020B0604020202020204" pitchFamily="34" charset="0"/>
              <a:ea typeface="微软雅黑" panose="020B0503020204020204" charset="-122"/>
              <a:cs typeface="Arial" panose="020B0604020202020204" pitchFamily="34" charset="0"/>
            </a:endParaRPr>
          </a:p>
        </p:txBody>
      </p:sp>
      <p:sp>
        <p:nvSpPr>
          <p:cNvPr id="28" name="空心弧 27"/>
          <p:cNvSpPr/>
          <p:nvPr/>
        </p:nvSpPr>
        <p:spPr>
          <a:xfrm rot="16200000" flipH="1">
            <a:off x="8688070" y="3853180"/>
            <a:ext cx="1290320" cy="1344930"/>
          </a:xfrm>
          <a:prstGeom prst="blockArc">
            <a:avLst>
              <a:gd name="adj1" fmla="val 10800000"/>
              <a:gd name="adj2" fmla="val 95469"/>
              <a:gd name="adj3" fmla="val 23519"/>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2">
                  <a:lumMod val="75000"/>
                </a:schemeClr>
              </a:solidFill>
              <a:latin typeface="Arial" panose="020B0604020202020204" pitchFamily="34" charset="0"/>
              <a:ea typeface="微软雅黑" panose="020B0503020204020204" charset="-122"/>
              <a:cs typeface="Arial" panose="020B0604020202020204" pitchFamily="34" charset="0"/>
            </a:endParaRPr>
          </a:p>
        </p:txBody>
      </p:sp>
      <p:sp>
        <p:nvSpPr>
          <p:cNvPr id="6" name="KSO_GN1"/>
          <p:cNvSpPr>
            <a:spLocks noChangeArrowheads="1"/>
          </p:cNvSpPr>
          <p:nvPr/>
        </p:nvSpPr>
        <p:spPr bwMode="auto">
          <a:xfrm>
            <a:off x="7298762" y="4255830"/>
            <a:ext cx="540000" cy="540000"/>
          </a:xfrm>
          <a:prstGeom prst="ellipse">
            <a:avLst/>
          </a:prstGeom>
          <a:solidFill>
            <a:srgbClr val="0070C0"/>
          </a:solidFill>
          <a:ln>
            <a:noFill/>
          </a:ln>
        </p:spPr>
        <p:txBody>
          <a:bodyPr lIns="0" tIns="0" rIns="0" bIns="0" anchor="ctr"/>
          <a:lstStyle>
            <a:lvl1pPr defTabSz="685800">
              <a:defRPr>
                <a:solidFill>
                  <a:schemeClr val="tx1"/>
                </a:solidFill>
                <a:latin typeface="Calibri" panose="020F0502020204030204" charset="0"/>
                <a:ea typeface="微软雅黑" panose="020B0503020204020204" charset="-122"/>
              </a:defRPr>
            </a:lvl1pPr>
            <a:lvl2pPr marL="742950" indent="-285750" defTabSz="685800">
              <a:defRPr>
                <a:solidFill>
                  <a:schemeClr val="tx1"/>
                </a:solidFill>
                <a:latin typeface="Calibri" panose="020F0502020204030204" charset="0"/>
                <a:ea typeface="微软雅黑" panose="020B0503020204020204" charset="-122"/>
              </a:defRPr>
            </a:lvl2pPr>
            <a:lvl3pPr marL="1143000" indent="-228600" defTabSz="685800">
              <a:defRPr>
                <a:solidFill>
                  <a:schemeClr val="tx1"/>
                </a:solidFill>
                <a:latin typeface="Calibri" panose="020F0502020204030204" charset="0"/>
                <a:ea typeface="微软雅黑" panose="020B0503020204020204" charset="-122"/>
              </a:defRPr>
            </a:lvl3pPr>
            <a:lvl4pPr marL="1600200" indent="-228600" defTabSz="685800">
              <a:defRPr>
                <a:solidFill>
                  <a:schemeClr val="tx1"/>
                </a:solidFill>
                <a:latin typeface="Calibri" panose="020F0502020204030204" charset="0"/>
                <a:ea typeface="微软雅黑" panose="020B0503020204020204" charset="-122"/>
              </a:defRPr>
            </a:lvl4pPr>
            <a:lvl5pPr marL="2057400" indent="-228600" defTabSz="685800">
              <a:defRPr>
                <a:solidFill>
                  <a:schemeClr val="tx1"/>
                </a:solidFill>
                <a:latin typeface="Calibri" panose="020F0502020204030204" charset="0"/>
                <a:ea typeface="微软雅黑" panose="020B050302020402020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eaLnBrk="1" hangingPunct="1">
              <a:lnSpc>
                <a:spcPct val="130000"/>
              </a:lnSpc>
            </a:pPr>
            <a:r>
              <a:rPr lang="en-US" altLang="zh-CN" sz="3200" dirty="0">
                <a:solidFill>
                  <a:schemeClr val="bg1"/>
                </a:solidFill>
                <a:latin typeface="Impact" panose="020B0806030902050204" pitchFamily="34" charset="0"/>
              </a:rPr>
              <a:t>2</a:t>
            </a:r>
          </a:p>
        </p:txBody>
      </p:sp>
      <p:sp>
        <p:nvSpPr>
          <p:cNvPr id="13" name="KSO_GN1"/>
          <p:cNvSpPr>
            <a:spLocks noChangeArrowheads="1"/>
          </p:cNvSpPr>
          <p:nvPr/>
        </p:nvSpPr>
        <p:spPr bwMode="auto">
          <a:xfrm>
            <a:off x="7282252" y="2445445"/>
            <a:ext cx="540000" cy="540000"/>
          </a:xfrm>
          <a:prstGeom prst="ellipse">
            <a:avLst/>
          </a:prstGeom>
          <a:solidFill>
            <a:srgbClr val="0070C0"/>
          </a:solidFill>
          <a:ln>
            <a:noFill/>
          </a:ln>
        </p:spPr>
        <p:txBody>
          <a:bodyPr lIns="0" tIns="0" rIns="0" bIns="0" anchor="ctr"/>
          <a:lstStyle>
            <a:lvl1pPr defTabSz="685800">
              <a:defRPr>
                <a:solidFill>
                  <a:schemeClr val="tx1"/>
                </a:solidFill>
                <a:latin typeface="Calibri" panose="020F0502020204030204" charset="0"/>
                <a:ea typeface="微软雅黑" panose="020B0503020204020204" charset="-122"/>
              </a:defRPr>
            </a:lvl1pPr>
            <a:lvl2pPr marL="742950" indent="-285750" defTabSz="685800">
              <a:defRPr>
                <a:solidFill>
                  <a:schemeClr val="tx1"/>
                </a:solidFill>
                <a:latin typeface="Calibri" panose="020F0502020204030204" charset="0"/>
                <a:ea typeface="微软雅黑" panose="020B0503020204020204" charset="-122"/>
              </a:defRPr>
            </a:lvl2pPr>
            <a:lvl3pPr marL="1143000" indent="-228600" defTabSz="685800">
              <a:defRPr>
                <a:solidFill>
                  <a:schemeClr val="tx1"/>
                </a:solidFill>
                <a:latin typeface="Calibri" panose="020F0502020204030204" charset="0"/>
                <a:ea typeface="微软雅黑" panose="020B0503020204020204" charset="-122"/>
              </a:defRPr>
            </a:lvl3pPr>
            <a:lvl4pPr marL="1600200" indent="-228600" defTabSz="685800">
              <a:defRPr>
                <a:solidFill>
                  <a:schemeClr val="tx1"/>
                </a:solidFill>
                <a:latin typeface="Calibri" panose="020F0502020204030204" charset="0"/>
                <a:ea typeface="微软雅黑" panose="020B0503020204020204" charset="-122"/>
              </a:defRPr>
            </a:lvl4pPr>
            <a:lvl5pPr marL="2057400" indent="-228600" defTabSz="685800">
              <a:defRPr>
                <a:solidFill>
                  <a:schemeClr val="tx1"/>
                </a:solidFill>
                <a:latin typeface="Calibri" panose="020F0502020204030204" charset="0"/>
                <a:ea typeface="微软雅黑" panose="020B050302020402020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eaLnBrk="1" hangingPunct="1">
              <a:lnSpc>
                <a:spcPct val="130000"/>
              </a:lnSpc>
            </a:pPr>
            <a:r>
              <a:rPr lang="en-US" altLang="zh-CN" sz="3200" dirty="0">
                <a:solidFill>
                  <a:schemeClr val="bg1"/>
                </a:solidFill>
                <a:latin typeface="Impact" panose="020B0806030902050204" pitchFamily="34" charset="0"/>
              </a:rPr>
              <a:t>1</a:t>
            </a:r>
          </a:p>
        </p:txBody>
      </p:sp>
      <p:sp>
        <p:nvSpPr>
          <p:cNvPr id="16" name="KSO_GN1"/>
          <p:cNvSpPr>
            <a:spLocks noChangeArrowheads="1"/>
          </p:cNvSpPr>
          <p:nvPr/>
        </p:nvSpPr>
        <p:spPr bwMode="auto">
          <a:xfrm>
            <a:off x="8985957" y="2509580"/>
            <a:ext cx="540000" cy="540000"/>
          </a:xfrm>
          <a:prstGeom prst="ellipse">
            <a:avLst/>
          </a:prstGeom>
          <a:solidFill>
            <a:srgbClr val="0070C0"/>
          </a:solidFill>
          <a:ln>
            <a:noFill/>
          </a:ln>
        </p:spPr>
        <p:txBody>
          <a:bodyPr lIns="0" tIns="0" rIns="0" bIns="0" anchor="ctr"/>
          <a:lstStyle>
            <a:lvl1pPr defTabSz="685800">
              <a:defRPr>
                <a:solidFill>
                  <a:schemeClr val="tx1"/>
                </a:solidFill>
                <a:latin typeface="Calibri" panose="020F0502020204030204" charset="0"/>
                <a:ea typeface="微软雅黑" panose="020B0503020204020204" charset="-122"/>
              </a:defRPr>
            </a:lvl1pPr>
            <a:lvl2pPr marL="742950" indent="-285750" defTabSz="685800">
              <a:defRPr>
                <a:solidFill>
                  <a:schemeClr val="tx1"/>
                </a:solidFill>
                <a:latin typeface="Calibri" panose="020F0502020204030204" charset="0"/>
                <a:ea typeface="微软雅黑" panose="020B0503020204020204" charset="-122"/>
              </a:defRPr>
            </a:lvl2pPr>
            <a:lvl3pPr marL="1143000" indent="-228600" defTabSz="685800">
              <a:defRPr>
                <a:solidFill>
                  <a:schemeClr val="tx1"/>
                </a:solidFill>
                <a:latin typeface="Calibri" panose="020F0502020204030204" charset="0"/>
                <a:ea typeface="微软雅黑" panose="020B0503020204020204" charset="-122"/>
              </a:defRPr>
            </a:lvl3pPr>
            <a:lvl4pPr marL="1600200" indent="-228600" defTabSz="685800">
              <a:defRPr>
                <a:solidFill>
                  <a:schemeClr val="tx1"/>
                </a:solidFill>
                <a:latin typeface="Calibri" panose="020F0502020204030204" charset="0"/>
                <a:ea typeface="微软雅黑" panose="020B0503020204020204" charset="-122"/>
              </a:defRPr>
            </a:lvl4pPr>
            <a:lvl5pPr marL="2057400" indent="-228600" defTabSz="685800">
              <a:defRPr>
                <a:solidFill>
                  <a:schemeClr val="tx1"/>
                </a:solidFill>
                <a:latin typeface="Calibri" panose="020F0502020204030204" charset="0"/>
                <a:ea typeface="微软雅黑" panose="020B050302020402020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eaLnBrk="1" hangingPunct="1">
              <a:lnSpc>
                <a:spcPct val="130000"/>
              </a:lnSpc>
            </a:pPr>
            <a:r>
              <a:rPr lang="en-US" altLang="zh-CN" sz="3200" dirty="0">
                <a:solidFill>
                  <a:schemeClr val="bg1"/>
                </a:solidFill>
                <a:latin typeface="Impact" panose="020B0806030902050204" pitchFamily="34" charset="0"/>
              </a:rPr>
              <a:t>3</a:t>
            </a:r>
          </a:p>
        </p:txBody>
      </p:sp>
      <p:sp>
        <p:nvSpPr>
          <p:cNvPr id="18" name="KSO_GN1"/>
          <p:cNvSpPr>
            <a:spLocks noChangeArrowheads="1"/>
          </p:cNvSpPr>
          <p:nvPr/>
        </p:nvSpPr>
        <p:spPr bwMode="auto">
          <a:xfrm>
            <a:off x="8969447" y="4215190"/>
            <a:ext cx="540000" cy="540000"/>
          </a:xfrm>
          <a:prstGeom prst="ellipse">
            <a:avLst/>
          </a:prstGeom>
          <a:solidFill>
            <a:srgbClr val="0070C0"/>
          </a:solidFill>
          <a:ln>
            <a:noFill/>
          </a:ln>
        </p:spPr>
        <p:txBody>
          <a:bodyPr lIns="0" tIns="0" rIns="0" bIns="0" anchor="ctr"/>
          <a:lstStyle>
            <a:lvl1pPr defTabSz="685800">
              <a:defRPr>
                <a:solidFill>
                  <a:schemeClr val="tx1"/>
                </a:solidFill>
                <a:latin typeface="Calibri" panose="020F0502020204030204" charset="0"/>
                <a:ea typeface="微软雅黑" panose="020B0503020204020204" charset="-122"/>
              </a:defRPr>
            </a:lvl1pPr>
            <a:lvl2pPr marL="742950" indent="-285750" defTabSz="685800">
              <a:defRPr>
                <a:solidFill>
                  <a:schemeClr val="tx1"/>
                </a:solidFill>
                <a:latin typeface="Calibri" panose="020F0502020204030204" charset="0"/>
                <a:ea typeface="微软雅黑" panose="020B0503020204020204" charset="-122"/>
              </a:defRPr>
            </a:lvl2pPr>
            <a:lvl3pPr marL="1143000" indent="-228600" defTabSz="685800">
              <a:defRPr>
                <a:solidFill>
                  <a:schemeClr val="tx1"/>
                </a:solidFill>
                <a:latin typeface="Calibri" panose="020F0502020204030204" charset="0"/>
                <a:ea typeface="微软雅黑" panose="020B0503020204020204" charset="-122"/>
              </a:defRPr>
            </a:lvl3pPr>
            <a:lvl4pPr marL="1600200" indent="-228600" defTabSz="685800">
              <a:defRPr>
                <a:solidFill>
                  <a:schemeClr val="tx1"/>
                </a:solidFill>
                <a:latin typeface="Calibri" panose="020F0502020204030204" charset="0"/>
                <a:ea typeface="微软雅黑" panose="020B0503020204020204" charset="-122"/>
              </a:defRPr>
            </a:lvl4pPr>
            <a:lvl5pPr marL="2057400" indent="-228600" defTabSz="685800">
              <a:defRPr>
                <a:solidFill>
                  <a:schemeClr val="tx1"/>
                </a:solidFill>
                <a:latin typeface="Calibri" panose="020F0502020204030204" charset="0"/>
                <a:ea typeface="微软雅黑" panose="020B050302020402020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eaLnBrk="1" hangingPunct="1">
              <a:lnSpc>
                <a:spcPct val="130000"/>
              </a:lnSpc>
            </a:pPr>
            <a:r>
              <a:rPr lang="en-US" altLang="zh-CN" sz="3200" dirty="0">
                <a:solidFill>
                  <a:schemeClr val="bg1"/>
                </a:solidFill>
                <a:latin typeface="Impact" panose="020B0806030902050204" pitchFamily="34" charset="0"/>
              </a:rPr>
              <a:t>4</a:t>
            </a:r>
          </a:p>
        </p:txBody>
      </p:sp>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1" r="2459"/>
          <a:stretch>
            <a:fillRect/>
          </a:stretch>
        </p:blipFill>
        <p:spPr>
          <a:xfrm>
            <a:off x="143510" y="1009650"/>
            <a:ext cx="2210435" cy="1681480"/>
          </a:xfrm>
          <a:prstGeom prst="rect">
            <a:avLst/>
          </a:prstGeom>
          <a:noFill/>
        </p:spPr>
      </p:pic>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r="3544"/>
          <a:stretch>
            <a:fillRect/>
          </a:stretch>
        </p:blipFill>
        <p:spPr>
          <a:xfrm>
            <a:off x="2397760" y="1078865"/>
            <a:ext cx="2131695" cy="1619885"/>
          </a:xfrm>
          <a:prstGeom prst="rect">
            <a:avLst/>
          </a:prstGeom>
          <a:noFill/>
        </p:spPr>
      </p:pic>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276860" y="3227070"/>
            <a:ext cx="2381885" cy="1618615"/>
          </a:xfrm>
          <a:prstGeom prst="rect">
            <a:avLst/>
          </a:prstGeom>
          <a:noFill/>
        </p:spPr>
      </p:pic>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2323465" y="3195955"/>
            <a:ext cx="2562225" cy="1599565"/>
          </a:xfrm>
          <a:prstGeom prst="rect">
            <a:avLst/>
          </a:prstGeom>
          <a:noFill/>
        </p:spPr>
      </p:pic>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l="1" r="2459"/>
          <a:stretch>
            <a:fillRect/>
          </a:stretch>
        </p:blipFill>
        <p:spPr>
          <a:xfrm>
            <a:off x="156845" y="978535"/>
            <a:ext cx="2210435" cy="1681480"/>
          </a:xfrm>
          <a:prstGeom prst="rect">
            <a:avLst/>
          </a:prstGeom>
          <a:noFill/>
        </p:spPr>
      </p:pic>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r="3544"/>
          <a:stretch>
            <a:fillRect/>
          </a:stretch>
        </p:blipFill>
        <p:spPr>
          <a:xfrm>
            <a:off x="2411095" y="1047750"/>
            <a:ext cx="2131695" cy="1619885"/>
          </a:xfrm>
          <a:prstGeom prst="rect">
            <a:avLst/>
          </a:prstGeom>
          <a:noFill/>
        </p:spPr>
      </p:pic>
      <p:pic>
        <p:nvPicPr>
          <p:cNvPr id="38" name="图片 37"/>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290195" y="3195955"/>
            <a:ext cx="2381885" cy="1618615"/>
          </a:xfrm>
          <a:prstGeom prst="rect">
            <a:avLst/>
          </a:prstGeom>
          <a:noFill/>
        </p:spPr>
      </p:pic>
    </p:spTree>
    <p:extLst>
      <p:ext uri="{BB962C8B-B14F-4D97-AF65-F5344CB8AC3E}">
        <p14:creationId xmlns:p14="http://schemas.microsoft.com/office/powerpoint/2010/main" val="19990779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250" fill="hold"/>
                                        <p:tgtEl>
                                          <p:spTgt spid="33"/>
                                        </p:tgtEl>
                                        <p:attrNameLst>
                                          <p:attrName>ppt_x</p:attrName>
                                        </p:attrNameLst>
                                      </p:cBhvr>
                                      <p:tavLst>
                                        <p:tav tm="0">
                                          <p:val>
                                            <p:strVal val="0-#ppt_w/2"/>
                                          </p:val>
                                        </p:tav>
                                        <p:tav tm="100000">
                                          <p:val>
                                            <p:strVal val="#ppt_x"/>
                                          </p:val>
                                        </p:tav>
                                      </p:tavLst>
                                    </p:anim>
                                    <p:anim calcmode="lin" valueType="num">
                                      <p:cBhvr additive="base">
                                        <p:cTn id="14" dur="250" fill="hold"/>
                                        <p:tgtEl>
                                          <p:spTgt spid="3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250" fill="hold"/>
                                        <p:tgtEl>
                                          <p:spTgt spid="34"/>
                                        </p:tgtEl>
                                        <p:attrNameLst>
                                          <p:attrName>ppt_x</p:attrName>
                                        </p:attrNameLst>
                                      </p:cBhvr>
                                      <p:tavLst>
                                        <p:tav tm="0">
                                          <p:val>
                                            <p:strVal val="0-#ppt_w/2"/>
                                          </p:val>
                                        </p:tav>
                                        <p:tav tm="100000">
                                          <p:val>
                                            <p:strVal val="#ppt_x"/>
                                          </p:val>
                                        </p:tav>
                                      </p:tavLst>
                                    </p:anim>
                                    <p:anim calcmode="lin" valueType="num">
                                      <p:cBhvr additive="base">
                                        <p:cTn id="18" dur="250" fill="hold"/>
                                        <p:tgtEl>
                                          <p:spTgt spid="34"/>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42"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anim calcmode="lin" valueType="num">
                                      <p:cBhvr>
                                        <p:cTn id="23" dur="500" fill="hold"/>
                                        <p:tgtEl>
                                          <p:spTgt spid="25"/>
                                        </p:tgtEl>
                                        <p:attrNameLst>
                                          <p:attrName>ppt_x</p:attrName>
                                        </p:attrNameLst>
                                      </p:cBhvr>
                                      <p:tavLst>
                                        <p:tav tm="0">
                                          <p:val>
                                            <p:strVal val="#ppt_x"/>
                                          </p:val>
                                        </p:tav>
                                        <p:tav tm="100000">
                                          <p:val>
                                            <p:strVal val="#ppt_x"/>
                                          </p:val>
                                        </p:tav>
                                      </p:tavLst>
                                    </p:anim>
                                    <p:anim calcmode="lin" valueType="num">
                                      <p:cBhvr>
                                        <p:cTn id="24" dur="500" fill="hold"/>
                                        <p:tgtEl>
                                          <p:spTgt spid="25"/>
                                        </p:tgtEl>
                                        <p:attrNameLst>
                                          <p:attrName>ppt_y</p:attrName>
                                        </p:attrNameLst>
                                      </p:cBhvr>
                                      <p:tavLst>
                                        <p:tav tm="0">
                                          <p:val>
                                            <p:strVal val="#ppt_y+.1"/>
                                          </p:val>
                                        </p:tav>
                                        <p:tav tm="100000">
                                          <p:val>
                                            <p:strVal val="#ppt_y"/>
                                          </p:val>
                                        </p:tav>
                                      </p:tavLst>
                                    </p:anim>
                                  </p:childTnLst>
                                </p:cTn>
                              </p:par>
                            </p:childTnLst>
                          </p:cTn>
                        </p:par>
                        <p:par>
                          <p:cTn id="25" fill="hold">
                            <p:stCondLst>
                              <p:cond delay="1250"/>
                            </p:stCondLst>
                            <p:childTnLst>
                              <p:par>
                                <p:cTn id="26" presetID="2" presetClass="entr" presetSubtype="8"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250" fill="hold"/>
                                        <p:tgtEl>
                                          <p:spTgt spid="35"/>
                                        </p:tgtEl>
                                        <p:attrNameLst>
                                          <p:attrName>ppt_x</p:attrName>
                                        </p:attrNameLst>
                                      </p:cBhvr>
                                      <p:tavLst>
                                        <p:tav tm="0">
                                          <p:val>
                                            <p:strVal val="0-#ppt_w/2"/>
                                          </p:val>
                                        </p:tav>
                                        <p:tav tm="100000">
                                          <p:val>
                                            <p:strVal val="#ppt_x"/>
                                          </p:val>
                                        </p:tav>
                                      </p:tavLst>
                                    </p:anim>
                                    <p:anim calcmode="lin" valueType="num">
                                      <p:cBhvr additive="base">
                                        <p:cTn id="29" dur="250" fill="hold"/>
                                        <p:tgtEl>
                                          <p:spTgt spid="35"/>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250" fill="hold"/>
                                        <p:tgtEl>
                                          <p:spTgt spid="36"/>
                                        </p:tgtEl>
                                        <p:attrNameLst>
                                          <p:attrName>ppt_x</p:attrName>
                                        </p:attrNameLst>
                                      </p:cBhvr>
                                      <p:tavLst>
                                        <p:tav tm="0">
                                          <p:val>
                                            <p:strVal val="0-#ppt_w/2"/>
                                          </p:val>
                                        </p:tav>
                                        <p:tav tm="100000">
                                          <p:val>
                                            <p:strVal val="#ppt_x"/>
                                          </p:val>
                                        </p:tav>
                                      </p:tavLst>
                                    </p:anim>
                                    <p:anim calcmode="lin" valueType="num">
                                      <p:cBhvr additive="base">
                                        <p:cTn id="33" dur="250" fill="hold"/>
                                        <p:tgtEl>
                                          <p:spTgt spid="36"/>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47"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strVal val="#ppt_x"/>
                                          </p:val>
                                        </p:tav>
                                        <p:tav tm="100000">
                                          <p:val>
                                            <p:strVal val="#ppt_x"/>
                                          </p:val>
                                        </p:tav>
                                      </p:tavLst>
                                    </p:anim>
                                    <p:anim calcmode="lin" valueType="num">
                                      <p:cBhvr>
                                        <p:cTn id="39" dur="500" fill="hold"/>
                                        <p:tgtEl>
                                          <p:spTgt spid="26"/>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42"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anim calcmode="lin" valueType="num">
                                      <p:cBhvr>
                                        <p:cTn id="44" dur="500" fill="hold"/>
                                        <p:tgtEl>
                                          <p:spTgt spid="28"/>
                                        </p:tgtEl>
                                        <p:attrNameLst>
                                          <p:attrName>ppt_x</p:attrName>
                                        </p:attrNameLst>
                                      </p:cBhvr>
                                      <p:tavLst>
                                        <p:tav tm="0">
                                          <p:val>
                                            <p:strVal val="#ppt_x"/>
                                          </p:val>
                                        </p:tav>
                                        <p:tav tm="100000">
                                          <p:val>
                                            <p:strVal val="#ppt_x"/>
                                          </p:val>
                                        </p:tav>
                                      </p:tavLst>
                                    </p:anim>
                                    <p:anim calcmode="lin" valueType="num">
                                      <p:cBhvr>
                                        <p:cTn id="45" dur="500" fill="hold"/>
                                        <p:tgtEl>
                                          <p:spTgt spid="28"/>
                                        </p:tgtEl>
                                        <p:attrNameLst>
                                          <p:attrName>ppt_y</p:attrName>
                                        </p:attrNameLst>
                                      </p:cBhvr>
                                      <p:tavLst>
                                        <p:tav tm="0">
                                          <p:val>
                                            <p:strVal val="#ppt_y+.1"/>
                                          </p:val>
                                        </p:tav>
                                        <p:tav tm="100000">
                                          <p:val>
                                            <p:strVal val="#ppt_y"/>
                                          </p:val>
                                        </p:tav>
                                      </p:tavLst>
                                    </p:anim>
                                  </p:childTnLst>
                                </p:cTn>
                              </p:par>
                              <p:par>
                                <p:cTn id="46" presetID="10" presetClass="entr" presetSubtype="0" fill="hold" grpId="0" nodeType="withEffect">
                                  <p:stCondLst>
                                    <p:cond delay="25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dissolve">
                                      <p:cBhvr>
                                        <p:cTn id="62" dur="500"/>
                                        <p:tgtEl>
                                          <p:spTgt spid="3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dissolve">
                                      <p:cBhvr>
                                        <p:cTn id="65" dur="500"/>
                                        <p:tgtEl>
                                          <p:spTgt spid="29"/>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dissolve">
                                      <p:cBhvr>
                                        <p:cTn id="68" dur="500"/>
                                        <p:tgtEl>
                                          <p:spTgt spid="3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9" grpId="0"/>
      <p:bldP spid="29" grpId="1"/>
      <p:bldP spid="30" grpId="0"/>
      <p:bldP spid="30" grpId="1"/>
      <p:bldP spid="31" grpId="0"/>
      <p:bldP spid="31" grpId="1"/>
      <p:bldP spid="32" grpId="0"/>
      <p:bldP spid="32" grpId="1"/>
      <p:bldP spid="33" grpId="0"/>
      <p:bldP spid="34" grpId="0"/>
      <p:bldP spid="35" grpId="0"/>
      <p:bldP spid="36" grpId="0"/>
      <p:bldP spid="27" grpId="0" bldLvl="0" animBg="1"/>
      <p:bldP spid="28" grpId="0" bldLvl="0" animBg="1"/>
      <p:bldP spid="6" grpId="0" bldLvl="0" animBg="1" autoUpdateAnimBg="0"/>
      <p:bldP spid="13" grpId="0" bldLvl="0" animBg="1" autoUpdateAnimBg="0"/>
      <p:bldP spid="16" grpId="0" bldLvl="0" animBg="1" autoUpdateAnimBg="0"/>
      <p:bldP spid="18" grpId="0" bldLvl="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91440" y="789305"/>
            <a:ext cx="12009120" cy="128270"/>
            <a:chOff x="57" y="1058"/>
            <a:chExt cx="13204" cy="202"/>
          </a:xfrm>
        </p:grpSpPr>
        <p:cxnSp>
          <p:nvCxnSpPr>
            <p:cNvPr id="9" name="直接连接符 8"/>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a:blip r:embed="rId3" cstate="print"/>
          <a:stretch>
            <a:fillRect/>
          </a:stretch>
        </p:blipFill>
        <p:spPr>
          <a:xfrm>
            <a:off x="91440" y="916940"/>
            <a:ext cx="6524625" cy="5828030"/>
          </a:xfrm>
          <a:prstGeom prst="rect">
            <a:avLst/>
          </a:prstGeom>
        </p:spPr>
      </p:pic>
      <p:sp>
        <p:nvSpPr>
          <p:cNvPr id="12" name="矩形 11"/>
          <p:cNvSpPr/>
          <p:nvPr/>
        </p:nvSpPr>
        <p:spPr>
          <a:xfrm>
            <a:off x="6616065" y="1025525"/>
            <a:ext cx="5643245" cy="829945"/>
          </a:xfrm>
          <a:prstGeom prst="rect">
            <a:avLst/>
          </a:prstGeom>
        </p:spPr>
        <p:txBody>
          <a:bodyPr wrap="square">
            <a:spAutoFit/>
          </a:bodyPr>
          <a:lstStyle/>
          <a:p>
            <a:r>
              <a:rPr lang="zh-CN" altLang="en-US" sz="2400" b="1" dirty="0" smtClean="0">
                <a:latin typeface="黑体" panose="02010609060101010101" pitchFamily="49" charset="-122"/>
                <a:ea typeface="黑体" panose="02010609060101010101" pitchFamily="49" charset="-122"/>
                <a:cs typeface="方正粗黑宋简体" panose="02000000000000000000" charset="-122"/>
              </a:rPr>
              <a:t>云贵高原</a:t>
            </a:r>
            <a:r>
              <a:rPr lang="zh-CN" altLang="en-US" sz="2400" b="1" dirty="0">
                <a:latin typeface="黑体" panose="02010609060101010101" pitchFamily="49" charset="-122"/>
                <a:ea typeface="黑体" panose="02010609060101010101" pitchFamily="49" charset="-122"/>
                <a:cs typeface="方正粗黑宋简体" panose="02000000000000000000" charset="-122"/>
              </a:rPr>
              <a:t>的这种地形地貌形态对土地利用和水资源利用有哪些不利影响？</a:t>
            </a:r>
          </a:p>
        </p:txBody>
      </p:sp>
      <p:sp>
        <p:nvSpPr>
          <p:cNvPr id="13" name="矩形 12"/>
          <p:cNvSpPr/>
          <p:nvPr/>
        </p:nvSpPr>
        <p:spPr>
          <a:xfrm>
            <a:off x="6948170" y="2177805"/>
            <a:ext cx="5243830" cy="2677656"/>
          </a:xfrm>
          <a:prstGeom prst="rect">
            <a:avLst/>
          </a:prstGeom>
        </p:spPr>
        <p:txBody>
          <a:bodyPr wrap="square">
            <a:spAutoFit/>
          </a:bodyPr>
          <a:lstStyle/>
          <a:p>
            <a:pPr>
              <a:buFont typeface="Wingdings" pitchFamily="2" charset="2"/>
              <a:buChar char="l"/>
            </a:pPr>
            <a:r>
              <a:rPr lang="zh-CN" altLang="en-US" sz="2800" b="1" dirty="0">
                <a:solidFill>
                  <a:srgbClr val="FF0000"/>
                </a:solidFill>
                <a:latin typeface="楷体" panose="02010609060101010101" pitchFamily="49" charset="-122"/>
                <a:ea typeface="楷体" panose="02010609060101010101" pitchFamily="49" charset="-122"/>
              </a:rPr>
              <a:t>地形崎岖、平地少，耕地比重小；山间小盆地为主要耕地</a:t>
            </a:r>
            <a:r>
              <a:rPr lang="zh-CN" altLang="en-US" sz="2800" b="1" dirty="0" smtClean="0">
                <a:solidFill>
                  <a:srgbClr val="FF0000"/>
                </a:solidFill>
                <a:latin typeface="楷体" panose="02010609060101010101" pitchFamily="49" charset="-122"/>
                <a:ea typeface="楷体" panose="02010609060101010101" pitchFamily="49" charset="-122"/>
              </a:rPr>
              <a:t>；</a:t>
            </a:r>
            <a:endParaRPr lang="en-US" altLang="zh-CN" sz="2800" b="1" dirty="0" smtClean="0">
              <a:solidFill>
                <a:srgbClr val="FF0000"/>
              </a:solidFill>
              <a:latin typeface="楷体" panose="02010609060101010101" pitchFamily="49" charset="-122"/>
              <a:ea typeface="楷体" panose="02010609060101010101" pitchFamily="49" charset="-122"/>
            </a:endParaRPr>
          </a:p>
          <a:p>
            <a:pPr>
              <a:buFont typeface="Wingdings" pitchFamily="2" charset="2"/>
              <a:buChar char="l"/>
            </a:pPr>
            <a:r>
              <a:rPr lang="zh-CN" altLang="en-US" sz="2800" b="1" dirty="0" smtClean="0">
                <a:solidFill>
                  <a:srgbClr val="FF0000"/>
                </a:solidFill>
                <a:latin typeface="楷体" panose="02010609060101010101" pitchFamily="49" charset="-122"/>
                <a:ea typeface="楷体" panose="02010609060101010101" pitchFamily="49" charset="-122"/>
              </a:rPr>
              <a:t>地形</a:t>
            </a:r>
            <a:r>
              <a:rPr lang="zh-CN" altLang="en-US" sz="2800" b="1" dirty="0">
                <a:solidFill>
                  <a:srgbClr val="FF0000"/>
                </a:solidFill>
                <a:latin typeface="楷体" panose="02010609060101010101" pitchFamily="49" charset="-122"/>
                <a:ea typeface="楷体" panose="02010609060101010101" pitchFamily="49" charset="-122"/>
              </a:rPr>
              <a:t>坡度大，水土流失严重，土壤贫瘠</a:t>
            </a:r>
            <a:r>
              <a:rPr lang="zh-CN" altLang="en-US" sz="2800" b="1" dirty="0" smtClean="0">
                <a:solidFill>
                  <a:srgbClr val="FF0000"/>
                </a:solidFill>
                <a:latin typeface="楷体" panose="02010609060101010101" pitchFamily="49" charset="-122"/>
                <a:ea typeface="楷体" panose="02010609060101010101" pitchFamily="49" charset="-122"/>
              </a:rPr>
              <a:t>；</a:t>
            </a:r>
            <a:endParaRPr lang="en-US" altLang="zh-CN" sz="2800" b="1" dirty="0" smtClean="0">
              <a:solidFill>
                <a:srgbClr val="FF0000"/>
              </a:solidFill>
              <a:latin typeface="楷体" panose="02010609060101010101" pitchFamily="49" charset="-122"/>
              <a:ea typeface="楷体" panose="02010609060101010101" pitchFamily="49" charset="-122"/>
            </a:endParaRPr>
          </a:p>
          <a:p>
            <a:pPr>
              <a:buFont typeface="Wingdings" pitchFamily="2" charset="2"/>
              <a:buChar char="l"/>
            </a:pPr>
            <a:r>
              <a:rPr lang="zh-CN" altLang="en-US" sz="2800" b="1" dirty="0" smtClean="0">
                <a:solidFill>
                  <a:srgbClr val="FF0000"/>
                </a:solidFill>
                <a:latin typeface="楷体" panose="02010609060101010101" pitchFamily="49" charset="-122"/>
                <a:ea typeface="楷体" panose="02010609060101010101" pitchFamily="49" charset="-122"/>
              </a:rPr>
              <a:t>水资源</a:t>
            </a:r>
            <a:r>
              <a:rPr lang="zh-CN" altLang="en-US" sz="2800" b="1" dirty="0">
                <a:solidFill>
                  <a:srgbClr val="FF0000"/>
                </a:solidFill>
                <a:latin typeface="楷体" panose="02010609060101010101" pitchFamily="49" charset="-122"/>
                <a:ea typeface="楷体" panose="02010609060101010101" pitchFamily="49" charset="-122"/>
              </a:rPr>
              <a:t>下泄快、埋藏深，水资源不足等。</a:t>
            </a:r>
          </a:p>
        </p:txBody>
      </p:sp>
      <p:sp>
        <p:nvSpPr>
          <p:cNvPr id="15" name="文本框 14"/>
          <p:cNvSpPr txBox="1"/>
          <p:nvPr/>
        </p:nvSpPr>
        <p:spPr>
          <a:xfrm>
            <a:off x="1680210" y="113665"/>
            <a:ext cx="5471160" cy="523220"/>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lang="en-US" sz="2800" b="1" dirty="0" smtClean="0">
                <a:latin typeface="微软雅黑" panose="020B0503020204020204" charset="-122"/>
                <a:ea typeface="微软雅黑" panose="020B0503020204020204" charset="-122"/>
              </a:rPr>
              <a:t>4</a:t>
            </a:r>
            <a:r>
              <a:rPr lang="zh-CN" altLang="en-US" sz="2800" b="1" dirty="0" smtClean="0">
                <a:latin typeface="微软雅黑" panose="020B0503020204020204" charset="-122"/>
                <a:ea typeface="微软雅黑" panose="020B0503020204020204" charset="-122"/>
              </a:rPr>
              <a:t>、</a:t>
            </a:r>
            <a:r>
              <a:rPr sz="2800" b="1" dirty="0" err="1" smtClean="0">
                <a:latin typeface="微软雅黑" panose="020B0503020204020204" charset="-122"/>
                <a:ea typeface="微软雅黑" panose="020B0503020204020204" charset="-122"/>
              </a:rPr>
              <a:t>云贵高原</a:t>
            </a:r>
            <a:r>
              <a:rPr lang="en-US" altLang="zh-CN" sz="2800" b="1" dirty="0" smtClean="0">
                <a:latin typeface="微软雅黑" panose="020B0503020204020204" charset="-122"/>
                <a:ea typeface="微软雅黑" panose="020B0503020204020204" charset="-122"/>
              </a:rPr>
              <a:t>——</a:t>
            </a:r>
            <a:r>
              <a:rPr lang="zh-CN" altLang="en-US" sz="2800" b="1" dirty="0" smtClean="0">
                <a:latin typeface="微软雅黑" panose="020B0503020204020204" charset="-122"/>
                <a:ea typeface="微软雅黑" panose="020B0503020204020204" charset="-122"/>
              </a:rPr>
              <a:t>喀斯特地貌</a:t>
            </a:r>
            <a:endParaRPr lang="ko-KR" altLang="en-US" sz="2800" b="1" dirty="0">
              <a:latin typeface="微软雅黑" panose="020B0503020204020204" charset="-122"/>
              <a:ea typeface="微软雅黑" panose="020B0503020204020204" charset="-122"/>
            </a:endParaRPr>
          </a:p>
        </p:txBody>
      </p:sp>
      <p:sp>
        <p:nvSpPr>
          <p:cNvPr id="3" name="文本框 2"/>
          <p:cNvSpPr txBox="1"/>
          <p:nvPr/>
        </p:nvSpPr>
        <p:spPr>
          <a:xfrm>
            <a:off x="6948170" y="4993130"/>
            <a:ext cx="4343400" cy="461665"/>
          </a:xfrm>
          <a:prstGeom prst="rect">
            <a:avLst/>
          </a:prstGeom>
        </p:spPr>
        <p:txBody>
          <a:bodyPr wrap="square">
            <a:spAutoFit/>
          </a:bodyPr>
          <a:lstStyle>
            <a:defPPr>
              <a:defRPr lang="zh-CN"/>
            </a:defPPr>
            <a:lvl1pPr>
              <a:defRPr sz="2400" b="1">
                <a:latin typeface="黑体" panose="02010609060101010101" pitchFamily="49" charset="-122"/>
                <a:ea typeface="黑体" panose="02010609060101010101" pitchFamily="49" charset="-122"/>
                <a:cs typeface="方正粗黑宋简体" panose="02000000000000000000" charset="-122"/>
              </a:defRPr>
            </a:lvl1pPr>
          </a:lstStyle>
          <a:p>
            <a:r>
              <a:rPr lang="zh-CN" altLang="en-US" dirty="0"/>
              <a:t>对生产生活有利的影响？</a:t>
            </a:r>
          </a:p>
        </p:txBody>
      </p:sp>
      <p:sp>
        <p:nvSpPr>
          <p:cNvPr id="4" name="矩形 3"/>
          <p:cNvSpPr/>
          <p:nvPr/>
        </p:nvSpPr>
        <p:spPr>
          <a:xfrm>
            <a:off x="6616065" y="5592464"/>
            <a:ext cx="5394703" cy="954107"/>
          </a:xfrm>
          <a:prstGeom prst="rect">
            <a:avLst/>
          </a:prstGeom>
        </p:spPr>
        <p:txBody>
          <a:bodyPr wrap="square">
            <a:spAutoFit/>
          </a:bodyPr>
          <a:lstStyle/>
          <a:p>
            <a:pPr>
              <a:buFont typeface="Wingdings" pitchFamily="2" charset="2"/>
              <a:buChar char="l"/>
            </a:pPr>
            <a:r>
              <a:rPr lang="zh-CN" altLang="en-US" sz="2800" b="1" dirty="0">
                <a:solidFill>
                  <a:srgbClr val="FF0000"/>
                </a:solidFill>
                <a:latin typeface="楷体" panose="02010609060101010101" pitchFamily="49" charset="-122"/>
                <a:ea typeface="楷体" panose="02010609060101010101" pitchFamily="49" charset="-122"/>
              </a:rPr>
              <a:t>多奇峰异洞等奇特的自然景观</a:t>
            </a:r>
            <a:r>
              <a:rPr lang="zh-CN" altLang="en-US" sz="2800" b="1" dirty="0" smtClean="0">
                <a:solidFill>
                  <a:srgbClr val="FF0000"/>
                </a:solidFill>
                <a:latin typeface="楷体" panose="02010609060101010101" pitchFamily="49" charset="-122"/>
                <a:ea typeface="楷体" panose="02010609060101010101" pitchFamily="49" charset="-122"/>
              </a:rPr>
              <a:t>，</a:t>
            </a:r>
            <a:endParaRPr lang="en-US" altLang="zh-CN" sz="2800" b="1" dirty="0" smtClean="0">
              <a:solidFill>
                <a:srgbClr val="FF0000"/>
              </a:solidFill>
              <a:latin typeface="楷体" panose="02010609060101010101" pitchFamily="49" charset="-122"/>
              <a:ea typeface="楷体" panose="02010609060101010101" pitchFamily="49" charset="-122"/>
            </a:endParaRPr>
          </a:p>
          <a:p>
            <a:r>
              <a:rPr lang="zh-CN" altLang="en-US" sz="2800" b="1" dirty="0" smtClean="0">
                <a:solidFill>
                  <a:srgbClr val="FF0000"/>
                </a:solidFill>
                <a:latin typeface="楷体" panose="02010609060101010101" pitchFamily="49" charset="-122"/>
                <a:ea typeface="楷体" panose="02010609060101010101" pitchFamily="49" charset="-122"/>
              </a:rPr>
              <a:t>是</a:t>
            </a:r>
            <a:r>
              <a:rPr lang="zh-CN" altLang="en-US" sz="2800" b="1" dirty="0">
                <a:solidFill>
                  <a:srgbClr val="FF0000"/>
                </a:solidFill>
                <a:latin typeface="楷体" panose="02010609060101010101" pitchFamily="49" charset="-122"/>
                <a:ea typeface="楷体" panose="02010609060101010101" pitchFamily="49" charset="-122"/>
              </a:rPr>
              <a:t>重要的旅游资源</a:t>
            </a:r>
          </a:p>
        </p:txBody>
      </p:sp>
    </p:spTree>
    <p:custDataLst>
      <p:tags r:id="rId1"/>
    </p:custDataLst>
    <p:extLst>
      <p:ext uri="{BB962C8B-B14F-4D97-AF65-F5344CB8AC3E}">
        <p14:creationId xmlns:p14="http://schemas.microsoft.com/office/powerpoint/2010/main" val="162971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05" y="917575"/>
            <a:ext cx="4330700" cy="303720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4225" y="917575"/>
            <a:ext cx="3787775" cy="303784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5305" y="916940"/>
            <a:ext cx="4255770" cy="3037840"/>
          </a:xfrm>
          <a:prstGeom prst="rect">
            <a:avLst/>
          </a:prstGeom>
        </p:spPr>
      </p:pic>
      <p:grpSp>
        <p:nvGrpSpPr>
          <p:cNvPr id="2" name="组合 1"/>
          <p:cNvGrpSpPr/>
          <p:nvPr/>
        </p:nvGrpSpPr>
        <p:grpSpPr>
          <a:xfrm>
            <a:off x="91440" y="789305"/>
            <a:ext cx="12009120" cy="128270"/>
            <a:chOff x="57" y="1058"/>
            <a:chExt cx="13204" cy="202"/>
          </a:xfrm>
        </p:grpSpPr>
        <p:cxnSp>
          <p:nvCxnSpPr>
            <p:cNvPr id="9" name="直接连接符 8"/>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2233930" y="196850"/>
            <a:ext cx="8701405" cy="720090"/>
          </a:xfrm>
          <a:prstGeom prst="rect">
            <a:avLst/>
          </a:prstGeom>
        </p:spPr>
        <p:txBody>
          <a:bodyPr/>
          <a:lstStyle/>
          <a:p>
            <a:pPr algn="ctr">
              <a:spcBef>
                <a:spcPts val="1800"/>
              </a:spcBef>
              <a:defRPr/>
            </a:pPr>
            <a:r>
              <a:rPr lang="zh-CN" altLang="en-US" sz="3200" b="1"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特殊的地貌</a:t>
            </a:r>
            <a:r>
              <a:rPr lang="en-US" altLang="zh-CN" sz="3200" b="1"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a:t>
            </a:r>
            <a:r>
              <a:rPr lang="zh-CN" altLang="en-US" sz="3200" b="1"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喀斯特</a:t>
            </a:r>
          </a:p>
        </p:txBody>
      </p:sp>
      <p:sp>
        <p:nvSpPr>
          <p:cNvPr id="11" name="文本框 10"/>
          <p:cNvSpPr txBox="1"/>
          <p:nvPr/>
        </p:nvSpPr>
        <p:spPr>
          <a:xfrm>
            <a:off x="14605" y="917575"/>
            <a:ext cx="1780540" cy="460375"/>
          </a:xfrm>
          <a:prstGeom prst="rect">
            <a:avLst/>
          </a:prstGeom>
          <a:solidFill>
            <a:schemeClr val="bg2">
              <a:lumMod val="90000"/>
            </a:schemeClr>
          </a:solidFill>
        </p:spPr>
        <p:txBody>
          <a:bodyPr wrap="square" rtlCol="0">
            <a:spAutoFit/>
          </a:bodyPr>
          <a:lstStyle/>
          <a:p>
            <a:r>
              <a:rPr lang="zh-CN" altLang="en-US" sz="2400"/>
              <a:t>地表喀斯特</a:t>
            </a:r>
          </a:p>
        </p:txBody>
      </p:sp>
      <p:pic>
        <p:nvPicPr>
          <p:cNvPr id="12" name="图片 11" descr="织金溶洞"/>
          <p:cNvPicPr>
            <a:picLocks noChangeAspect="1"/>
          </p:cNvPicPr>
          <p:nvPr/>
        </p:nvPicPr>
        <p:blipFill>
          <a:blip r:embed="rId5" cstate="print"/>
          <a:stretch>
            <a:fillRect/>
          </a:stretch>
        </p:blipFill>
        <p:spPr>
          <a:xfrm>
            <a:off x="14605" y="3955415"/>
            <a:ext cx="12176760" cy="2898140"/>
          </a:xfrm>
          <a:prstGeom prst="rect">
            <a:avLst/>
          </a:prstGeom>
        </p:spPr>
      </p:pic>
      <p:sp>
        <p:nvSpPr>
          <p:cNvPr id="13" name="文本框 12"/>
          <p:cNvSpPr txBox="1"/>
          <p:nvPr/>
        </p:nvSpPr>
        <p:spPr>
          <a:xfrm>
            <a:off x="10411460" y="6393180"/>
            <a:ext cx="1780540" cy="460375"/>
          </a:xfrm>
          <a:prstGeom prst="rect">
            <a:avLst/>
          </a:prstGeom>
          <a:solidFill>
            <a:schemeClr val="bg2">
              <a:lumMod val="90000"/>
            </a:schemeClr>
          </a:solidFill>
        </p:spPr>
        <p:txBody>
          <a:bodyPr wrap="square" rtlCol="0">
            <a:spAutoFit/>
          </a:bodyPr>
          <a:lstStyle/>
          <a:p>
            <a:r>
              <a:rPr lang="zh-CN" altLang="en-US" sz="2400"/>
              <a:t>地下喀斯特</a:t>
            </a:r>
          </a:p>
        </p:txBody>
      </p:sp>
    </p:spTree>
    <p:extLst>
      <p:ext uri="{BB962C8B-B14F-4D97-AF65-F5344CB8AC3E}">
        <p14:creationId xmlns:p14="http://schemas.microsoft.com/office/powerpoint/2010/main" val="364715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after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after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srcRect r="49788" b="50957"/>
          <a:stretch>
            <a:fillRect/>
          </a:stretch>
        </p:blipFill>
        <p:spPr>
          <a:xfrm>
            <a:off x="5132705" y="695325"/>
            <a:ext cx="3571240" cy="3089275"/>
          </a:xfrm>
          <a:prstGeom prst="rect">
            <a:avLst/>
          </a:prstGeom>
          <a:noFill/>
        </p:spPr>
      </p:pic>
      <p:pic>
        <p:nvPicPr>
          <p:cNvPr id="2" name="图片 1"/>
          <p:cNvPicPr>
            <a:picLocks noChangeAspect="1"/>
          </p:cNvPicPr>
          <p:nvPr/>
        </p:nvPicPr>
        <p:blipFill rotWithShape="1">
          <a:blip r:embed="rId3" cstate="print"/>
          <a:srcRect/>
          <a:stretch>
            <a:fillRect/>
          </a:stretch>
        </p:blipFill>
        <p:spPr>
          <a:xfrm>
            <a:off x="5132705" y="3783330"/>
            <a:ext cx="3624580" cy="3075305"/>
          </a:xfrm>
          <a:prstGeom prst="rect">
            <a:avLst/>
          </a:prstGeom>
          <a:noFill/>
        </p:spPr>
      </p:pic>
      <p:pic>
        <p:nvPicPr>
          <p:cNvPr id="3" name="图片 2"/>
          <p:cNvPicPr>
            <a:picLocks noChangeAspect="1"/>
          </p:cNvPicPr>
          <p:nvPr/>
        </p:nvPicPr>
        <p:blipFill rotWithShape="1">
          <a:blip r:embed="rId4" cstate="print"/>
          <a:srcRect/>
          <a:stretch>
            <a:fillRect/>
          </a:stretch>
        </p:blipFill>
        <p:spPr>
          <a:xfrm>
            <a:off x="221615" y="819150"/>
            <a:ext cx="4902200" cy="4361815"/>
          </a:xfrm>
          <a:prstGeom prst="rect">
            <a:avLst/>
          </a:prstGeom>
          <a:noFill/>
        </p:spPr>
      </p:pic>
      <p:sp>
        <p:nvSpPr>
          <p:cNvPr id="6" name="形状 5"/>
          <p:cNvSpPr/>
          <p:nvPr/>
        </p:nvSpPr>
        <p:spPr>
          <a:xfrm>
            <a:off x="461645" y="3825875"/>
            <a:ext cx="754380" cy="624840"/>
          </a:xfrm>
          <a:prstGeom prst="roundRect">
            <a:avLst/>
          </a:prstGeom>
          <a:noFill/>
          <a:ln w="88900" cap="flat" cmpd="sng">
            <a:solidFill>
              <a:srgbClr val="FF0000">
                <a:alpha val="100000"/>
              </a:srgb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sp>
        <p:nvSpPr>
          <p:cNvPr id="7" name="形状 6"/>
          <p:cNvSpPr/>
          <p:nvPr/>
        </p:nvSpPr>
        <p:spPr>
          <a:xfrm>
            <a:off x="4293870" y="3512185"/>
            <a:ext cx="754380" cy="922020"/>
          </a:xfrm>
          <a:prstGeom prst="roundRect">
            <a:avLst/>
          </a:prstGeom>
          <a:noFill/>
          <a:ln w="88900" cap="flat" cmpd="sng">
            <a:solidFill>
              <a:srgbClr val="FF0000">
                <a:alpha val="100000"/>
              </a:srgb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sp>
        <p:nvSpPr>
          <p:cNvPr id="8" name="形状 7"/>
          <p:cNvSpPr/>
          <p:nvPr/>
        </p:nvSpPr>
        <p:spPr>
          <a:xfrm>
            <a:off x="523875" y="1173480"/>
            <a:ext cx="1317625" cy="710565"/>
          </a:xfrm>
          <a:prstGeom prst="roundRect">
            <a:avLst/>
          </a:prstGeom>
          <a:noFill/>
          <a:ln w="88900" cap="flat" cmpd="sng">
            <a:solidFill>
              <a:srgbClr val="FF0000">
                <a:alpha val="100000"/>
              </a:srgb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pic>
        <p:nvPicPr>
          <p:cNvPr id="9" name="图片 8"/>
          <p:cNvPicPr>
            <a:picLocks noChangeAspect="1"/>
          </p:cNvPicPr>
          <p:nvPr/>
        </p:nvPicPr>
        <p:blipFill rotWithShape="1">
          <a:blip r:embed="rId5" cstate="print"/>
          <a:srcRect r="735" b="9842"/>
          <a:stretch>
            <a:fillRect/>
          </a:stretch>
        </p:blipFill>
        <p:spPr>
          <a:xfrm>
            <a:off x="8676005" y="695325"/>
            <a:ext cx="3515360" cy="3129280"/>
          </a:xfrm>
          <a:prstGeom prst="rect">
            <a:avLst/>
          </a:prstGeom>
          <a:noFill/>
        </p:spPr>
      </p:pic>
      <p:sp>
        <p:nvSpPr>
          <p:cNvPr id="14" name="形状 13"/>
          <p:cNvSpPr/>
          <p:nvPr/>
        </p:nvSpPr>
        <p:spPr>
          <a:xfrm>
            <a:off x="3856990" y="695325"/>
            <a:ext cx="755015" cy="922655"/>
          </a:xfrm>
          <a:prstGeom prst="roundRect">
            <a:avLst/>
          </a:prstGeom>
          <a:noFill/>
          <a:ln w="88900" cap="flat" cmpd="sng">
            <a:solidFill>
              <a:srgbClr val="FF0000">
                <a:alpha val="100000"/>
              </a:srgb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sp>
        <p:nvSpPr>
          <p:cNvPr id="16" name="文本框 15"/>
          <p:cNvSpPr txBox="1"/>
          <p:nvPr/>
        </p:nvSpPr>
        <p:spPr>
          <a:xfrm>
            <a:off x="0" y="5256530"/>
            <a:ext cx="6178990" cy="1601470"/>
          </a:xfrm>
          <a:prstGeom prst="rect">
            <a:avLst/>
          </a:prstGeom>
          <a:noFill/>
        </p:spPr>
        <p:txBody>
          <a:bodyPr vert="horz" wrap="square" lIns="0" tIns="0" rIns="0" bIns="0" numCol="1" anchor="t">
            <a:noAutofit/>
          </a:bodyPr>
          <a:lstStyle/>
          <a:p>
            <a:pPr algn="just" defTabSz="508000">
              <a:lnSpc>
                <a:spcPct val="130000"/>
              </a:lnSpc>
            </a:pPr>
            <a:r>
              <a:rPr lang="zh-CN" altLang="en-US" sz="2400" b="1" dirty="0" smtClean="0">
                <a:latin typeface="微软雅黑" panose="020B0503020204020204" charset="-122"/>
                <a:ea typeface="微软雅黑" panose="020B0503020204020204" charset="-122"/>
                <a:sym typeface="+mn-ea"/>
              </a:rPr>
              <a:t>峰林、石林，地下暗河</a:t>
            </a:r>
            <a:r>
              <a:rPr lang="zh-CN" altLang="en-US" sz="2400" b="1" dirty="0">
                <a:latin typeface="微软雅黑" panose="020B0503020204020204" charset="-122"/>
                <a:ea typeface="微软雅黑" panose="020B0503020204020204" charset="-122"/>
                <a:sym typeface="+mn-ea"/>
              </a:rPr>
              <a:t>、溶洞</a:t>
            </a:r>
            <a:r>
              <a:rPr lang="zh-CN" altLang="en-US" sz="2400" b="1" dirty="0" smtClean="0">
                <a:latin typeface="微软雅黑" panose="020B0503020204020204" charset="-122"/>
                <a:ea typeface="微软雅黑" panose="020B0503020204020204" charset="-122"/>
                <a:sym typeface="+mn-ea"/>
              </a:rPr>
              <a:t>、天坑</a:t>
            </a:r>
            <a:endParaRPr lang="en-US" altLang="zh-CN" sz="2400" b="1" dirty="0" smtClean="0">
              <a:latin typeface="微软雅黑" panose="020B0503020204020204" charset="-122"/>
              <a:ea typeface="微软雅黑" panose="020B0503020204020204" charset="-122"/>
              <a:sym typeface="+mn-ea"/>
            </a:endParaRPr>
          </a:p>
          <a:p>
            <a:pPr algn="just" defTabSz="508000">
              <a:lnSpc>
                <a:spcPct val="130000"/>
              </a:lnSpc>
            </a:pPr>
            <a:r>
              <a:rPr lang="zh-CN" altLang="en-US" sz="2400" b="1" dirty="0" smtClean="0">
                <a:latin typeface="微软雅黑" panose="020B0503020204020204" charset="-122"/>
                <a:ea typeface="微软雅黑" panose="020B0503020204020204" charset="-122"/>
                <a:sym typeface="+mn-ea"/>
              </a:rPr>
              <a:t>石钟乳、石笋</a:t>
            </a:r>
            <a:r>
              <a:rPr lang="zh-CN" altLang="en-US" sz="2400" b="1" dirty="0">
                <a:latin typeface="微软雅黑" panose="020B0503020204020204" charset="-122"/>
                <a:ea typeface="微软雅黑" panose="020B0503020204020204" charset="-122"/>
                <a:sym typeface="+mn-ea"/>
              </a:rPr>
              <a:t>、石柱</a:t>
            </a:r>
            <a:r>
              <a:rPr lang="zh-CN" altLang="en-US" sz="2400" b="1" dirty="0" smtClean="0">
                <a:latin typeface="微软雅黑" panose="020B0503020204020204" charset="-122"/>
                <a:ea typeface="微软雅黑" panose="020B0503020204020204" charset="-122"/>
                <a:sym typeface="+mn-ea"/>
              </a:rPr>
              <a:t>、</a:t>
            </a:r>
            <a:endParaRPr lang="ko-KR" altLang="en-US" sz="2400" b="1" i="0" dirty="0">
              <a:latin typeface="微软雅黑" panose="020B0503020204020204" charset="-122"/>
              <a:ea typeface="微软雅黑" panose="020B0503020204020204" charset="-122"/>
            </a:endParaRPr>
          </a:p>
        </p:txBody>
      </p:sp>
      <p:pic>
        <p:nvPicPr>
          <p:cNvPr id="451586" name="Picture 2" descr="天坑"/>
          <p:cNvPicPr>
            <a:picLocks noChangeAspect="1" noChangeArrowheads="1"/>
          </p:cNvPicPr>
          <p:nvPr/>
        </p:nvPicPr>
        <p:blipFill>
          <a:blip r:embed="rId6" cstate="print"/>
          <a:srcRect/>
          <a:stretch>
            <a:fillRect/>
          </a:stretch>
        </p:blipFill>
        <p:spPr bwMode="auto">
          <a:xfrm>
            <a:off x="8757138" y="3745523"/>
            <a:ext cx="3434862" cy="3112477"/>
          </a:xfrm>
          <a:prstGeom prst="rect">
            <a:avLst/>
          </a:prstGeom>
          <a:noFill/>
        </p:spPr>
      </p:pic>
      <p:sp>
        <p:nvSpPr>
          <p:cNvPr id="15" name="文本框 14"/>
          <p:cNvSpPr txBox="1"/>
          <p:nvPr/>
        </p:nvSpPr>
        <p:spPr>
          <a:xfrm>
            <a:off x="1680210" y="113665"/>
            <a:ext cx="5471160" cy="523220"/>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lang="en-US" sz="2800" b="1" dirty="0" smtClean="0">
                <a:latin typeface="微软雅黑" panose="020B0503020204020204" charset="-122"/>
                <a:ea typeface="微软雅黑" panose="020B0503020204020204" charset="-122"/>
              </a:rPr>
              <a:t>4</a:t>
            </a:r>
            <a:r>
              <a:rPr lang="zh-CN" altLang="en-US" sz="2800" b="1" dirty="0" smtClean="0">
                <a:latin typeface="微软雅黑" panose="020B0503020204020204" charset="-122"/>
                <a:ea typeface="微软雅黑" panose="020B0503020204020204" charset="-122"/>
              </a:rPr>
              <a:t>、</a:t>
            </a:r>
            <a:r>
              <a:rPr sz="2800" b="1" dirty="0" err="1" smtClean="0">
                <a:latin typeface="微软雅黑" panose="020B0503020204020204" charset="-122"/>
                <a:ea typeface="微软雅黑" panose="020B0503020204020204" charset="-122"/>
              </a:rPr>
              <a:t>云贵高原</a:t>
            </a:r>
            <a:r>
              <a:rPr lang="en-US" altLang="zh-CN" sz="2800" b="1" dirty="0" smtClean="0">
                <a:latin typeface="微软雅黑" panose="020B0503020204020204" charset="-122"/>
                <a:ea typeface="微软雅黑" panose="020B0503020204020204" charset="-122"/>
              </a:rPr>
              <a:t>——</a:t>
            </a:r>
            <a:r>
              <a:rPr lang="zh-CN" altLang="en-US" sz="2800" b="1" dirty="0" smtClean="0">
                <a:latin typeface="微软雅黑" panose="020B0503020204020204" charset="-122"/>
                <a:ea typeface="微软雅黑" panose="020B0503020204020204" charset="-122"/>
              </a:rPr>
              <a:t>喀斯特地貌</a:t>
            </a:r>
            <a:endParaRPr lang="ko-KR" altLang="en-US" sz="28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300052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custDataLst>
              <p:tags r:id="rId1"/>
            </p:custDataLst>
          </p:nvPr>
        </p:nvSpPr>
        <p:spPr bwMode="auto">
          <a:xfrm>
            <a:off x="0" y="0"/>
            <a:ext cx="561657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kumimoji="1" lang="zh-CN" altLang="en-US" sz="3800" b="1" dirty="0">
                <a:solidFill>
                  <a:srgbClr val="0000CC"/>
                </a:solidFill>
                <a:latin typeface="汉仪书魂体简" pitchFamily="49" charset="-122"/>
                <a:ea typeface="汉仪书魂体简" pitchFamily="49" charset="-122"/>
              </a:rPr>
              <a:t>一、位置和范围</a:t>
            </a:r>
          </a:p>
        </p:txBody>
      </p:sp>
      <p:sp>
        <p:nvSpPr>
          <p:cNvPr id="38915" name="Rectangle 4"/>
          <p:cNvSpPr>
            <a:spLocks noChangeArrowheads="1"/>
          </p:cNvSpPr>
          <p:nvPr>
            <p:custDataLst>
              <p:tags r:id="rId2"/>
            </p:custDataLst>
          </p:nvPr>
        </p:nvSpPr>
        <p:spPr bwMode="auto">
          <a:xfrm>
            <a:off x="57729" y="3838000"/>
            <a:ext cx="4049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spcAft>
                <a:spcPct val="10000"/>
              </a:spcAft>
              <a:buFontTx/>
              <a:buNone/>
            </a:pPr>
            <a:r>
              <a:rPr lang="zh-CN" altLang="en-US" sz="2800" dirty="0" smtClean="0">
                <a:solidFill>
                  <a:srgbClr val="FF0000"/>
                </a:solidFill>
                <a:latin typeface="微软雅黑" panose="020B0503020204020204" pitchFamily="34" charset="-122"/>
                <a:ea typeface="微软雅黑" panose="020B0503020204020204" pitchFamily="34" charset="-122"/>
              </a:rPr>
              <a:t>（</a:t>
            </a:r>
            <a:r>
              <a:rPr lang="en-US" altLang="zh-CN" sz="2800" dirty="0">
                <a:solidFill>
                  <a:srgbClr val="FF0000"/>
                </a:solidFill>
                <a:latin typeface="微软雅黑" panose="020B0503020204020204" pitchFamily="34" charset="-122"/>
                <a:ea typeface="微软雅黑" panose="020B0503020204020204" pitchFamily="34" charset="-122"/>
              </a:rPr>
              <a:t>2</a:t>
            </a:r>
            <a:r>
              <a:rPr lang="zh-CN" altLang="en-US" sz="2800" dirty="0">
                <a:solidFill>
                  <a:srgbClr val="FF0000"/>
                </a:solidFill>
                <a:latin typeface="微软雅黑" panose="020B0503020204020204" pitchFamily="34" charset="-122"/>
                <a:ea typeface="微软雅黑" panose="020B0503020204020204" pitchFamily="34" charset="-122"/>
              </a:rPr>
              <a:t>）海陆位置：</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
        <p:nvSpPr>
          <p:cNvPr id="38917" name="矩形 3"/>
          <p:cNvSpPr>
            <a:spLocks noChangeArrowheads="1"/>
          </p:cNvSpPr>
          <p:nvPr>
            <p:custDataLst>
              <p:tags r:id="rId3"/>
            </p:custDataLst>
          </p:nvPr>
        </p:nvSpPr>
        <p:spPr bwMode="auto">
          <a:xfrm>
            <a:off x="0" y="1450929"/>
            <a:ext cx="33734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800" dirty="0">
                <a:solidFill>
                  <a:srgbClr val="FF0000"/>
                </a:solidFill>
                <a:latin typeface="微软雅黑" panose="020B0503020204020204" pitchFamily="34" charset="-122"/>
                <a:ea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rPr>
              <a:t>1</a:t>
            </a:r>
            <a:r>
              <a:rPr lang="zh-CN" altLang="en-US" sz="2800" dirty="0">
                <a:solidFill>
                  <a:srgbClr val="FF0000"/>
                </a:solidFill>
                <a:latin typeface="微软雅黑" panose="020B0503020204020204" pitchFamily="34" charset="-122"/>
                <a:ea typeface="微软雅黑" panose="020B0503020204020204" pitchFamily="34" charset="-122"/>
              </a:rPr>
              <a:t>）经纬度位置：</a:t>
            </a:r>
            <a:endParaRPr lang="zh-CN" altLang="en-US" sz="2800" dirty="0">
              <a:solidFill>
                <a:srgbClr val="FF0000"/>
              </a:solidFill>
              <a:latin typeface="Arial" panose="020B0604020202020204" pitchFamily="34" charset="0"/>
            </a:endParaRPr>
          </a:p>
        </p:txBody>
      </p:sp>
      <p:sp>
        <p:nvSpPr>
          <p:cNvPr id="34822" name="Text Box 3"/>
          <p:cNvSpPr txBox="1">
            <a:spLocks noChangeArrowheads="1"/>
          </p:cNvSpPr>
          <p:nvPr>
            <p:custDataLst>
              <p:tags r:id="rId4"/>
            </p:custDataLst>
          </p:nvPr>
        </p:nvSpPr>
        <p:spPr bwMode="auto">
          <a:xfrm>
            <a:off x="242093" y="4502424"/>
            <a:ext cx="5001419" cy="830997"/>
          </a:xfrm>
          <a:prstGeom prst="rect">
            <a:avLst/>
          </a:prstGeom>
          <a:noFill/>
          <a:ln w="9525">
            <a:solidFill>
              <a:srgbClr val="FFFFFF"/>
            </a:solidFill>
            <a:miter lim="800000"/>
          </a:ln>
          <a:effectLst/>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b="1" dirty="0">
                <a:solidFill>
                  <a:srgbClr val="000000"/>
                </a:solidFill>
                <a:latin typeface="微软雅黑" panose="020B0503020204020204" pitchFamily="34" charset="-122"/>
                <a:ea typeface="微软雅黑" panose="020B0503020204020204" pitchFamily="34" charset="-122"/>
              </a:rPr>
              <a:t>秦岭</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淮河以南，青藏高原以东</a:t>
            </a:r>
            <a:r>
              <a:rPr lang="zh-CN" altLang="en-US" b="1" dirty="0" smtClean="0">
                <a:solidFill>
                  <a:srgbClr val="000000"/>
                </a:solidFill>
                <a:latin typeface="微软雅黑" panose="020B0503020204020204" pitchFamily="34" charset="-122"/>
                <a:ea typeface="微软雅黑" panose="020B0503020204020204" pitchFamily="34" charset="-122"/>
              </a:rPr>
              <a:t>；</a:t>
            </a:r>
            <a:endParaRPr lang="en-US" altLang="zh-CN" b="1" dirty="0" smtClean="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b="1" dirty="0" smtClean="0">
                <a:solidFill>
                  <a:srgbClr val="000000"/>
                </a:solidFill>
                <a:latin typeface="微软雅黑" panose="020B0503020204020204" pitchFamily="34" charset="-122"/>
                <a:ea typeface="微软雅黑" panose="020B0503020204020204" pitchFamily="34" charset="-122"/>
              </a:rPr>
              <a:t>东</a:t>
            </a:r>
            <a:r>
              <a:rPr lang="zh-CN" altLang="en-US" b="1" dirty="0">
                <a:solidFill>
                  <a:srgbClr val="000000"/>
                </a:solidFill>
                <a:latin typeface="微软雅黑" panose="020B0503020204020204" pitchFamily="34" charset="-122"/>
                <a:ea typeface="微软雅黑" panose="020B0503020204020204" pitchFamily="34" charset="-122"/>
              </a:rPr>
              <a:t>、南部面临东海和南海。</a:t>
            </a:r>
          </a:p>
        </p:txBody>
      </p:sp>
      <p:sp>
        <p:nvSpPr>
          <p:cNvPr id="34823" name="Text Box 4"/>
          <p:cNvSpPr txBox="1">
            <a:spLocks noChangeArrowheads="1"/>
          </p:cNvSpPr>
          <p:nvPr>
            <p:custDataLst>
              <p:tags r:id="rId5"/>
            </p:custDataLst>
          </p:nvPr>
        </p:nvSpPr>
        <p:spPr bwMode="auto">
          <a:xfrm>
            <a:off x="22711" y="2061999"/>
            <a:ext cx="5715647" cy="830997"/>
          </a:xfrm>
          <a:prstGeom prst="rect">
            <a:avLst/>
          </a:prstGeom>
          <a:noFill/>
          <a:ln w="9525">
            <a:noFill/>
            <a:miter lim="800000"/>
          </a:ln>
          <a:effectLst/>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b="1" dirty="0">
                <a:solidFill>
                  <a:srgbClr val="000000"/>
                </a:solidFill>
                <a:latin typeface="微软雅黑" panose="020B0503020204020204" pitchFamily="34" charset="-122"/>
                <a:ea typeface="微软雅黑" panose="020B0503020204020204" pitchFamily="34" charset="-122"/>
              </a:rPr>
              <a:t>纬线：</a:t>
            </a:r>
            <a:r>
              <a:rPr lang="en-US" altLang="zh-CN" b="1" dirty="0">
                <a:solidFill>
                  <a:srgbClr val="FF0000"/>
                </a:solidFill>
                <a:latin typeface="微软雅黑" panose="020B0503020204020204" pitchFamily="34" charset="-122"/>
                <a:ea typeface="微软雅黑" panose="020B0503020204020204" pitchFamily="34" charset="-122"/>
              </a:rPr>
              <a:t>4°N~34°N</a:t>
            </a:r>
            <a:r>
              <a:rPr lang="zh-CN" altLang="en-US" b="1" dirty="0">
                <a:solidFill>
                  <a:srgbClr val="000000"/>
                </a:solidFill>
                <a:latin typeface="微软雅黑" panose="020B0503020204020204" pitchFamily="34" charset="-122"/>
                <a:ea typeface="微软雅黑" panose="020B0503020204020204" pitchFamily="34" charset="-122"/>
              </a:rPr>
              <a:t>，北回归线</a:t>
            </a:r>
            <a:r>
              <a:rPr lang="zh-CN" altLang="en-US" b="1" dirty="0" smtClean="0">
                <a:solidFill>
                  <a:srgbClr val="000000"/>
                </a:solidFill>
                <a:latin typeface="微软雅黑" panose="020B0503020204020204" pitchFamily="34" charset="-122"/>
                <a:ea typeface="微软雅黑" panose="020B0503020204020204" pitchFamily="34" charset="-122"/>
              </a:rPr>
              <a:t>穿过南部</a:t>
            </a:r>
            <a:r>
              <a:rPr lang="zh-CN" altLang="en-US" b="1" dirty="0">
                <a:solidFill>
                  <a:srgbClr val="000000"/>
                </a:solidFill>
                <a:latin typeface="微软雅黑" panose="020B0503020204020204" pitchFamily="34" charset="-122"/>
                <a:ea typeface="微软雅黑" panose="020B0503020204020204" pitchFamily="34" charset="-122"/>
              </a:rPr>
              <a:t>。</a:t>
            </a:r>
          </a:p>
          <a:p>
            <a:pPr eaLnBrk="1" hangingPunct="1">
              <a:spcBef>
                <a:spcPct val="0"/>
              </a:spcBef>
              <a:buFontTx/>
              <a:buNone/>
            </a:pPr>
            <a:r>
              <a:rPr lang="zh-CN" altLang="en-US" b="1" dirty="0">
                <a:solidFill>
                  <a:srgbClr val="000000"/>
                </a:solidFill>
                <a:latin typeface="微软雅黑" panose="020B0503020204020204" pitchFamily="34" charset="-122"/>
                <a:ea typeface="微软雅黑" panose="020B0503020204020204" pitchFamily="34" charset="-122"/>
              </a:rPr>
              <a:t>经线：</a:t>
            </a:r>
            <a:r>
              <a:rPr lang="en-US" altLang="zh-CN" b="1" dirty="0">
                <a:solidFill>
                  <a:srgbClr val="FF0000"/>
                </a:solidFill>
                <a:latin typeface="微软雅黑" panose="020B0503020204020204" pitchFamily="34" charset="-122"/>
                <a:ea typeface="微软雅黑" panose="020B0503020204020204" pitchFamily="34" charset="-122"/>
              </a:rPr>
              <a:t>97°E~123°E</a:t>
            </a:r>
            <a:r>
              <a:rPr lang="zh-CN" altLang="en-US" b="1" dirty="0">
                <a:solidFill>
                  <a:srgbClr val="000000"/>
                </a:solidFill>
                <a:latin typeface="微软雅黑" panose="020B0503020204020204" pitchFamily="34" charset="-122"/>
                <a:ea typeface="微软雅黑" panose="020B0503020204020204" pitchFamily="34" charset="-122"/>
              </a:rPr>
              <a:t>之间</a:t>
            </a:r>
          </a:p>
        </p:txBody>
      </p:sp>
      <p:sp>
        <p:nvSpPr>
          <p:cNvPr id="38920" name="Rectangle 5"/>
          <p:cNvSpPr>
            <a:spLocks noChangeArrowheads="1"/>
          </p:cNvSpPr>
          <p:nvPr>
            <p:custDataLst>
              <p:tags r:id="rId6"/>
            </p:custDataLst>
          </p:nvPr>
        </p:nvSpPr>
        <p:spPr bwMode="auto">
          <a:xfrm>
            <a:off x="57729" y="5363188"/>
            <a:ext cx="77771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50000"/>
              </a:spcBef>
              <a:buFontTx/>
              <a:buNone/>
            </a:pPr>
            <a:r>
              <a:rPr lang="zh-CN" altLang="en-US" sz="2800" dirty="0">
                <a:solidFill>
                  <a:srgbClr val="FF0000"/>
                </a:solidFill>
                <a:latin typeface="微软雅黑" panose="020B0503020204020204" pitchFamily="34" charset="-122"/>
                <a:ea typeface="微软雅黑" panose="020B0503020204020204" pitchFamily="34" charset="-122"/>
              </a:rPr>
              <a:t>（</a:t>
            </a:r>
            <a:r>
              <a:rPr lang="en-US" altLang="zh-CN" sz="2800" dirty="0">
                <a:solidFill>
                  <a:srgbClr val="FF0000"/>
                </a:solidFill>
                <a:latin typeface="微软雅黑" panose="020B0503020204020204" pitchFamily="34" charset="-122"/>
                <a:ea typeface="微软雅黑" panose="020B0503020204020204" pitchFamily="34" charset="-122"/>
              </a:rPr>
              <a:t>3</a:t>
            </a:r>
            <a:r>
              <a:rPr lang="zh-CN" altLang="en-US" sz="2800" dirty="0">
                <a:solidFill>
                  <a:srgbClr val="FF0000"/>
                </a:solidFill>
                <a:latin typeface="微软雅黑" panose="020B0503020204020204" pitchFamily="34" charset="-122"/>
                <a:ea typeface="微软雅黑" panose="020B0503020204020204" pitchFamily="34" charset="-122"/>
              </a:rPr>
              <a:t>）范围：</a:t>
            </a:r>
          </a:p>
        </p:txBody>
      </p:sp>
      <p:sp>
        <p:nvSpPr>
          <p:cNvPr id="34825" name="矩形 6"/>
          <p:cNvSpPr/>
          <p:nvPr>
            <p:custDataLst>
              <p:tags r:id="rId7"/>
            </p:custDataLst>
          </p:nvPr>
        </p:nvSpPr>
        <p:spPr>
          <a:xfrm>
            <a:off x="0" y="2881708"/>
            <a:ext cx="5313362" cy="830997"/>
          </a:xfrm>
          <a:prstGeom prst="rect">
            <a:avLst/>
          </a:prstGeom>
          <a:noFill/>
          <a:ln w="9525" cap="flat" cmpd="sng" algn="ctr">
            <a:noFill/>
            <a:prstDash val="solid"/>
            <a:round/>
            <a:headEnd type="none" w="med" len="med"/>
            <a:tailEnd type="none" w="med" len="med"/>
          </a:ln>
        </p:spPr>
        <p:txBody>
          <a:bodyPr wrap="square">
            <a:spAutoFit/>
          </a:bodyPr>
          <a:lstStyle/>
          <a:p>
            <a:pPr fontAlgn="auto">
              <a:buSzTx/>
            </a:pPr>
            <a:r>
              <a:rPr lang="en-US" altLang="zh-CN" sz="2400" b="1" kern="0" dirty="0">
                <a:ln w="9525" cap="flat" cmpd="sng" algn="ctr">
                  <a:noFill/>
                  <a:prstDash val="solid"/>
                  <a:round/>
                  <a:headEnd type="none" w="med" len="med"/>
                  <a:tailEnd type="none" w="med" len="med"/>
                </a:ln>
                <a:solidFill>
                  <a:srgbClr val="FF0000"/>
                </a:solidFill>
                <a:latin typeface="微软雅黑" pitchFamily="34" charset="-122"/>
                <a:ea typeface="微软雅黑" pitchFamily="34" charset="-122"/>
                <a:sym typeface="Wingdings"/>
              </a:rPr>
              <a:t>(</a:t>
            </a:r>
            <a:r>
              <a:rPr lang="zh-CN" altLang="en-US" sz="2400" b="1" kern="0" dirty="0">
                <a:ln w="9525" cap="flat" cmpd="sng" algn="ctr">
                  <a:noFill/>
                  <a:prstDash val="solid"/>
                  <a:round/>
                  <a:headEnd type="none" w="med" len="med"/>
                  <a:tailEnd type="none" w="med" len="med"/>
                </a:ln>
                <a:solidFill>
                  <a:srgbClr val="FF0000"/>
                </a:solidFill>
                <a:latin typeface="微软雅黑" pitchFamily="34" charset="-122"/>
                <a:ea typeface="微软雅黑" pitchFamily="34" charset="-122"/>
                <a:cs typeface="宋体"/>
                <a:sym typeface="Wingdings"/>
              </a:rPr>
              <a:t>重要经线：</a:t>
            </a:r>
            <a:r>
              <a:rPr lang="en-US" altLang="zh-CN" sz="2400" b="1" kern="0" dirty="0">
                <a:ln w="9525" cap="flat" cmpd="sng" algn="ctr">
                  <a:noFill/>
                  <a:prstDash val="solid"/>
                  <a:round/>
                  <a:headEnd type="none" w="med" len="med"/>
                  <a:tailEnd type="none" w="med" len="med"/>
                </a:ln>
                <a:solidFill>
                  <a:srgbClr val="FF0000"/>
                </a:solidFill>
                <a:latin typeface="微软雅黑" pitchFamily="34" charset="-122"/>
                <a:ea typeface="微软雅黑" pitchFamily="34" charset="-122"/>
                <a:sym typeface="Wingdings"/>
              </a:rPr>
              <a:t>100°E</a:t>
            </a:r>
            <a:r>
              <a:rPr lang="zh-CN" altLang="en-US" sz="2400" b="1" kern="0" dirty="0">
                <a:ln w="9525" cap="flat" cmpd="sng" algn="ctr">
                  <a:noFill/>
                  <a:prstDash val="solid"/>
                  <a:round/>
                  <a:headEnd type="none" w="med" len="med"/>
                  <a:tailEnd type="none" w="med" len="med"/>
                </a:ln>
                <a:solidFill>
                  <a:srgbClr val="FF0000"/>
                </a:solidFill>
                <a:latin typeface="微软雅黑" pitchFamily="34" charset="-122"/>
                <a:ea typeface="微软雅黑" pitchFamily="34" charset="-122"/>
                <a:cs typeface="宋体"/>
                <a:sym typeface="Wingdings"/>
              </a:rPr>
              <a:t>、</a:t>
            </a:r>
            <a:r>
              <a:rPr lang="en-US" altLang="zh-CN" sz="2400" b="1" kern="0" dirty="0">
                <a:ln w="9525" cap="flat" cmpd="sng" algn="ctr">
                  <a:noFill/>
                  <a:prstDash val="solid"/>
                  <a:round/>
                  <a:headEnd type="none" w="med" len="med"/>
                  <a:tailEnd type="none" w="med" len="med"/>
                </a:ln>
                <a:solidFill>
                  <a:srgbClr val="FF0000"/>
                </a:solidFill>
                <a:latin typeface="微软雅黑" pitchFamily="34" charset="-122"/>
                <a:ea typeface="微软雅黑" pitchFamily="34" charset="-122"/>
                <a:sym typeface="Wingdings"/>
              </a:rPr>
              <a:t>110°E</a:t>
            </a:r>
            <a:r>
              <a:rPr lang="zh-CN" altLang="en-US" sz="2400" b="1" kern="0" dirty="0">
                <a:ln w="9525" cap="flat" cmpd="sng" algn="ctr">
                  <a:noFill/>
                  <a:prstDash val="solid"/>
                  <a:round/>
                  <a:headEnd type="none" w="med" len="med"/>
                  <a:tailEnd type="none" w="med" len="med"/>
                </a:ln>
                <a:solidFill>
                  <a:srgbClr val="FF0000"/>
                </a:solidFill>
                <a:latin typeface="微软雅黑" pitchFamily="34" charset="-122"/>
                <a:ea typeface="微软雅黑" pitchFamily="34" charset="-122"/>
                <a:cs typeface="宋体"/>
                <a:sym typeface="Wingdings"/>
              </a:rPr>
              <a:t>、</a:t>
            </a:r>
            <a:r>
              <a:rPr lang="en-US" altLang="zh-CN" sz="2400" b="1" kern="0" dirty="0">
                <a:ln w="9525" cap="flat" cmpd="sng" algn="ctr">
                  <a:noFill/>
                  <a:prstDash val="solid"/>
                  <a:round/>
                  <a:headEnd type="none" w="med" len="med"/>
                  <a:tailEnd type="none" w="med" len="med"/>
                </a:ln>
                <a:solidFill>
                  <a:srgbClr val="FF0000"/>
                </a:solidFill>
                <a:latin typeface="微软雅黑" pitchFamily="34" charset="-122"/>
                <a:ea typeface="微软雅黑" pitchFamily="34" charset="-122"/>
                <a:sym typeface="Wingdings"/>
              </a:rPr>
              <a:t>120°E</a:t>
            </a:r>
            <a:r>
              <a:rPr lang="zh-CN" altLang="en-US" sz="2400" b="1" kern="0" dirty="0">
                <a:ln w="9525" cap="flat" cmpd="sng" algn="ctr">
                  <a:noFill/>
                  <a:prstDash val="solid"/>
                  <a:round/>
                  <a:headEnd type="none" w="med" len="med"/>
                  <a:tailEnd type="none" w="med" len="med"/>
                </a:ln>
                <a:solidFill>
                  <a:srgbClr val="FF0000"/>
                </a:solidFill>
                <a:latin typeface="微软雅黑" pitchFamily="34" charset="-122"/>
                <a:ea typeface="微软雅黑" pitchFamily="34" charset="-122"/>
                <a:cs typeface="宋体"/>
                <a:sym typeface="Wingdings"/>
              </a:rPr>
              <a:t>，重要纬线：北回归线</a:t>
            </a:r>
            <a:r>
              <a:rPr lang="zh-CN" altLang="en-US" sz="2400" b="1" kern="0" dirty="0" smtClean="0">
                <a:ln w="9525" cap="flat" cmpd="sng" algn="ctr">
                  <a:noFill/>
                  <a:prstDash val="solid"/>
                  <a:round/>
                  <a:headEnd type="none" w="med" len="med"/>
                  <a:tailEnd type="none" w="med" len="med"/>
                </a:ln>
                <a:solidFill>
                  <a:srgbClr val="FF0000"/>
                </a:solidFill>
                <a:latin typeface="微软雅黑" pitchFamily="34" charset="-122"/>
                <a:ea typeface="微软雅黑" pitchFamily="34" charset="-122"/>
                <a:cs typeface="宋体"/>
                <a:sym typeface="Wingdings"/>
              </a:rPr>
              <a:t>、</a:t>
            </a:r>
            <a:r>
              <a:rPr lang="en-US" altLang="zh-CN" sz="2400" b="1" kern="0" dirty="0" smtClean="0">
                <a:ln w="9525" cap="flat" cmpd="sng" algn="ctr">
                  <a:noFill/>
                  <a:prstDash val="solid"/>
                  <a:round/>
                  <a:headEnd type="none" w="med" len="med"/>
                  <a:tailEnd type="none" w="med" len="med"/>
                </a:ln>
                <a:solidFill>
                  <a:srgbClr val="FF0000"/>
                </a:solidFill>
                <a:latin typeface="微软雅黑" pitchFamily="34" charset="-122"/>
                <a:ea typeface="微软雅黑" pitchFamily="34" charset="-122"/>
                <a:sym typeface="Wingdings"/>
              </a:rPr>
              <a:t>30°N</a:t>
            </a:r>
            <a:r>
              <a:rPr lang="en-US" altLang="zh-CN" sz="2400" b="1" kern="0" dirty="0">
                <a:ln w="9525" cap="flat" cmpd="sng" algn="ctr">
                  <a:noFill/>
                  <a:prstDash val="solid"/>
                  <a:round/>
                  <a:headEnd type="none" w="med" len="med"/>
                  <a:tailEnd type="none" w="med" len="med"/>
                </a:ln>
                <a:solidFill>
                  <a:srgbClr val="FF0000"/>
                </a:solidFill>
                <a:latin typeface="微软雅黑" pitchFamily="34" charset="-122"/>
                <a:ea typeface="微软雅黑" pitchFamily="34" charset="-122"/>
                <a:sym typeface="Wingdings"/>
              </a:rPr>
              <a:t>)</a:t>
            </a:r>
          </a:p>
        </p:txBody>
      </p:sp>
      <p:sp>
        <p:nvSpPr>
          <p:cNvPr id="34826" name="矩形 11"/>
          <p:cNvSpPr/>
          <p:nvPr>
            <p:custDataLst>
              <p:tags r:id="rId8"/>
            </p:custDataLst>
          </p:nvPr>
        </p:nvSpPr>
        <p:spPr>
          <a:xfrm>
            <a:off x="208758" y="5881752"/>
            <a:ext cx="11983242" cy="830997"/>
          </a:xfrm>
          <a:prstGeom prst="rect">
            <a:avLst/>
          </a:prstGeom>
          <a:noFill/>
          <a:ln>
            <a:noFill/>
            <a:miter lim="800000"/>
          </a:ln>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b="1" dirty="0">
                <a:solidFill>
                  <a:srgbClr val="000000"/>
                </a:solidFill>
                <a:latin typeface="微软雅黑" panose="020B0503020204020204" pitchFamily="34" charset="-122"/>
                <a:ea typeface="微软雅黑" panose="020B0503020204020204" pitchFamily="34" charset="-122"/>
              </a:rPr>
              <a:t>位于东部季风区南部（热带、亚热带季风候区），包括长江中下游地区、南部沿海地区、和西南地区。主要的地理单元有</a:t>
            </a:r>
            <a:r>
              <a:rPr lang="zh-CN" altLang="en-US" b="1" dirty="0">
                <a:solidFill>
                  <a:srgbClr val="FF0000"/>
                </a:solidFill>
                <a:latin typeface="微软雅黑" panose="020B0503020204020204" pitchFamily="34" charset="-122"/>
                <a:ea typeface="微软雅黑" panose="020B0503020204020204" pitchFamily="34" charset="-122"/>
              </a:rPr>
              <a:t>四川盆地、长江中下游平原、东南丘陵和云贵高原。</a:t>
            </a:r>
            <a:endParaRPr lang="zh-CN" altLang="en-US" sz="1800" dirty="0">
              <a:solidFill>
                <a:schemeClr val="tx1"/>
              </a:solidFill>
              <a:latin typeface="Arial" panose="020B0604020202020204" pitchFamily="34" charset="0"/>
            </a:endParaRPr>
          </a:p>
        </p:txBody>
      </p:sp>
      <p:pic>
        <p:nvPicPr>
          <p:cNvPr id="11" name="Picture 13" descr="E:\个人资料\地理资料\七年级下册\第七章我们邻近的国家和地区\图片35.png"/>
          <p:cNvPicPr>
            <a:picLocks noChangeAspect="1"/>
          </p:cNvPicPr>
          <p:nvPr/>
        </p:nvPicPr>
        <p:blipFill>
          <a:blip r:embed="rId10" cstate="print"/>
          <a:stretch>
            <a:fillRect/>
          </a:stretch>
        </p:blipFill>
        <p:spPr>
          <a:xfrm>
            <a:off x="5395912" y="0"/>
            <a:ext cx="6796088" cy="4953000"/>
          </a:xfrm>
          <a:prstGeom prst="rect">
            <a:avLst/>
          </a:prstGeom>
          <a:ln/>
        </p:spPr>
      </p:pic>
      <p:sp>
        <p:nvSpPr>
          <p:cNvPr id="12" name="Line 62"/>
          <p:cNvSpPr/>
          <p:nvPr/>
        </p:nvSpPr>
        <p:spPr>
          <a:xfrm flipH="1">
            <a:off x="6081712" y="228600"/>
            <a:ext cx="381000" cy="4572000"/>
          </a:xfrm>
          <a:prstGeom prst="line">
            <a:avLst/>
          </a:prstGeom>
          <a:ln w="26988" cap="flat" cmpd="sng">
            <a:solidFill>
              <a:srgbClr val="000000"/>
            </a:solidFill>
            <a:prstDash val="solid"/>
            <a:round/>
            <a:headEnd type="none" w="med" len="med"/>
            <a:tailEnd type="none" w="med" len="med"/>
          </a:ln>
        </p:spPr>
      </p:sp>
      <p:sp>
        <p:nvSpPr>
          <p:cNvPr id="13" name="Line 62"/>
          <p:cNvSpPr/>
          <p:nvPr/>
        </p:nvSpPr>
        <p:spPr>
          <a:xfrm>
            <a:off x="10653712" y="152400"/>
            <a:ext cx="457200" cy="4572000"/>
          </a:xfrm>
          <a:prstGeom prst="line">
            <a:avLst/>
          </a:prstGeom>
          <a:ln w="26988" cap="flat" cmpd="sng">
            <a:solidFill>
              <a:srgbClr val="000000"/>
            </a:solidFill>
            <a:prstDash val="solid"/>
            <a:round/>
            <a:headEnd type="none" w="med" len="med"/>
            <a:tailEnd type="none" w="med" len="med"/>
          </a:ln>
        </p:spPr>
      </p:sp>
      <p:sp>
        <p:nvSpPr>
          <p:cNvPr id="14" name="Line 62"/>
          <p:cNvSpPr/>
          <p:nvPr/>
        </p:nvSpPr>
        <p:spPr>
          <a:xfrm flipH="1">
            <a:off x="8596312" y="152400"/>
            <a:ext cx="0" cy="4572000"/>
          </a:xfrm>
          <a:prstGeom prst="line">
            <a:avLst/>
          </a:prstGeom>
          <a:ln w="26988" cap="flat" cmpd="sng">
            <a:solidFill>
              <a:srgbClr val="000000"/>
            </a:solidFill>
            <a:prstDash val="solid"/>
            <a:round/>
            <a:headEnd type="none" w="med" len="med"/>
            <a:tailEnd type="none" w="med" len="med"/>
          </a:ln>
        </p:spPr>
      </p:sp>
      <p:sp>
        <p:nvSpPr>
          <p:cNvPr id="15" name="Freeform 61"/>
          <p:cNvSpPr/>
          <p:nvPr/>
        </p:nvSpPr>
        <p:spPr>
          <a:xfrm rot="-262362">
            <a:off x="5408612" y="1039813"/>
            <a:ext cx="6680200" cy="587375"/>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402" h="769">
                <a:moveTo>
                  <a:pt x="0" y="0"/>
                </a:moveTo>
                <a:cubicBezTo>
                  <a:pt x="214" y="90"/>
                  <a:pt x="429" y="179"/>
                  <a:pt x="728" y="269"/>
                </a:cubicBezTo>
                <a:cubicBezTo>
                  <a:pt x="1028" y="359"/>
                  <a:pt x="1443" y="463"/>
                  <a:pt x="1800" y="537"/>
                </a:cubicBezTo>
                <a:cubicBezTo>
                  <a:pt x="2157" y="611"/>
                  <a:pt x="2515" y="678"/>
                  <a:pt x="2872" y="716"/>
                </a:cubicBezTo>
                <a:cubicBezTo>
                  <a:pt x="3229" y="753"/>
                  <a:pt x="3579" y="769"/>
                  <a:pt x="3944" y="761"/>
                </a:cubicBezTo>
                <a:cubicBezTo>
                  <a:pt x="4308" y="753"/>
                  <a:pt x="4816" y="694"/>
                  <a:pt x="5059" y="671"/>
                </a:cubicBezTo>
                <a:cubicBezTo>
                  <a:pt x="5302" y="648"/>
                  <a:pt x="5345" y="635"/>
                  <a:pt x="5402" y="627"/>
                </a:cubicBezTo>
              </a:path>
            </a:pathLst>
          </a:custGeom>
          <a:noFill/>
          <a:ln w="26988" cap="flat" cmpd="sng">
            <a:solidFill>
              <a:srgbClr val="000000"/>
            </a:solidFill>
            <a:prstDash val="solid"/>
            <a:round/>
            <a:headEnd type="none" w="med" len="med"/>
            <a:tailEnd type="none" w="med" len="med"/>
          </a:ln>
        </p:spPr>
        <p:txBody>
          <a:bodyPr/>
          <a:lstStyle/>
          <a:p>
            <a:endParaRPr lang="zh-CN" altLang="en-US"/>
          </a:p>
        </p:txBody>
      </p:sp>
      <p:sp>
        <p:nvSpPr>
          <p:cNvPr id="16" name="Rectangle 65"/>
          <p:cNvSpPr/>
          <p:nvPr/>
        </p:nvSpPr>
        <p:spPr>
          <a:xfrm>
            <a:off x="6081712" y="-76200"/>
            <a:ext cx="750888" cy="393700"/>
          </a:xfrm>
          <a:prstGeom prst="rect">
            <a:avLst/>
          </a:prstGeom>
          <a:solidFill>
            <a:srgbClr val="FFFFFF"/>
          </a:solidFill>
          <a:ln w="9525">
            <a:noFill/>
          </a:ln>
        </p:spPr>
        <p:txBody>
          <a:bodyPr anchor="t"/>
          <a:lstStyle/>
          <a:p>
            <a:r>
              <a:rPr lang="en-US" altLang="zh-CN" sz="2400" b="1" dirty="0">
                <a:latin typeface="微软雅黑" panose="020B0503020204020204" pitchFamily="34" charset="-122"/>
                <a:ea typeface="微软雅黑" panose="020B0503020204020204" pitchFamily="34" charset="-122"/>
              </a:rPr>
              <a:t>100</a:t>
            </a:r>
            <a:endParaRPr lang="zh-CN" altLang="en-US" sz="2400" b="1" dirty="0">
              <a:latin typeface="微软雅黑" panose="020B0503020204020204" pitchFamily="34" charset="-122"/>
              <a:ea typeface="微软雅黑" panose="020B0503020204020204" pitchFamily="34" charset="-122"/>
            </a:endParaRPr>
          </a:p>
        </p:txBody>
      </p:sp>
      <p:sp>
        <p:nvSpPr>
          <p:cNvPr id="17" name="Rectangle 65"/>
          <p:cNvSpPr/>
          <p:nvPr/>
        </p:nvSpPr>
        <p:spPr>
          <a:xfrm>
            <a:off x="8215312" y="-152400"/>
            <a:ext cx="750888" cy="393700"/>
          </a:xfrm>
          <a:prstGeom prst="rect">
            <a:avLst/>
          </a:prstGeom>
          <a:solidFill>
            <a:srgbClr val="FFFFFF"/>
          </a:solidFill>
          <a:ln w="9525">
            <a:noFill/>
          </a:ln>
        </p:spPr>
        <p:txBody>
          <a:bodyPr anchor="t"/>
          <a:lstStyle/>
          <a:p>
            <a:r>
              <a:rPr lang="en-US" altLang="zh-CN" sz="2400" b="1" dirty="0">
                <a:latin typeface="微软雅黑" panose="020B0503020204020204" pitchFamily="34" charset="-122"/>
                <a:ea typeface="微软雅黑" panose="020B0503020204020204" pitchFamily="34" charset="-122"/>
              </a:rPr>
              <a:t>110</a:t>
            </a:r>
            <a:endParaRPr lang="zh-CN" altLang="en-US" sz="2400" b="1" dirty="0">
              <a:latin typeface="微软雅黑" panose="020B0503020204020204" pitchFamily="34" charset="-122"/>
              <a:ea typeface="微软雅黑" panose="020B0503020204020204" pitchFamily="34" charset="-122"/>
            </a:endParaRPr>
          </a:p>
        </p:txBody>
      </p:sp>
      <p:sp>
        <p:nvSpPr>
          <p:cNvPr id="18" name="Rectangle 65"/>
          <p:cNvSpPr/>
          <p:nvPr/>
        </p:nvSpPr>
        <p:spPr>
          <a:xfrm>
            <a:off x="10272712" y="-152400"/>
            <a:ext cx="750888" cy="393700"/>
          </a:xfrm>
          <a:prstGeom prst="rect">
            <a:avLst/>
          </a:prstGeom>
          <a:solidFill>
            <a:srgbClr val="FFFFFF"/>
          </a:solidFill>
          <a:ln w="9525">
            <a:noFill/>
          </a:ln>
        </p:spPr>
        <p:txBody>
          <a:bodyPr anchor="t"/>
          <a:lstStyle/>
          <a:p>
            <a:r>
              <a:rPr lang="en-US" altLang="zh-CN" sz="2400" b="1" dirty="0">
                <a:latin typeface="微软雅黑" panose="020B0503020204020204" pitchFamily="34" charset="-122"/>
                <a:ea typeface="微软雅黑" panose="020B0503020204020204" pitchFamily="34" charset="-122"/>
              </a:rPr>
              <a:t>120</a:t>
            </a:r>
            <a:endParaRPr lang="zh-CN" altLang="en-US" sz="2400" b="1" dirty="0">
              <a:latin typeface="微软雅黑" panose="020B0503020204020204" pitchFamily="34" charset="-122"/>
              <a:ea typeface="微软雅黑" panose="020B0503020204020204" pitchFamily="34" charset="-122"/>
            </a:endParaRPr>
          </a:p>
        </p:txBody>
      </p:sp>
      <p:sp>
        <p:nvSpPr>
          <p:cNvPr id="19" name="Rectangle 65"/>
          <p:cNvSpPr/>
          <p:nvPr/>
        </p:nvSpPr>
        <p:spPr>
          <a:xfrm>
            <a:off x="11949112" y="1066800"/>
            <a:ext cx="623888" cy="393700"/>
          </a:xfrm>
          <a:prstGeom prst="rect">
            <a:avLst/>
          </a:prstGeom>
          <a:solidFill>
            <a:srgbClr val="FFFFFF"/>
          </a:solidFill>
          <a:ln w="9525">
            <a:noFill/>
          </a:ln>
        </p:spPr>
        <p:txBody>
          <a:bodyPr anchor="t"/>
          <a:lstStyle/>
          <a:p>
            <a:r>
              <a:rPr lang="en-US" altLang="zh-CN" sz="2400" b="1" dirty="0">
                <a:latin typeface="微软雅黑" panose="020B0503020204020204" pitchFamily="34" charset="-122"/>
                <a:ea typeface="微软雅黑" panose="020B0503020204020204" pitchFamily="34" charset="-122"/>
              </a:rPr>
              <a:t>30</a:t>
            </a:r>
            <a:endParaRPr lang="zh-CN" altLang="en-US" sz="2400" b="1" dirty="0">
              <a:latin typeface="微软雅黑" panose="020B0503020204020204" pitchFamily="34" charset="-122"/>
              <a:ea typeface="微软雅黑" panose="020B0503020204020204" pitchFamily="34" charset="-122"/>
            </a:endParaRPr>
          </a:p>
        </p:txBody>
      </p:sp>
      <p:sp>
        <p:nvSpPr>
          <p:cNvPr id="20" name="Freeform 61"/>
          <p:cNvSpPr/>
          <p:nvPr/>
        </p:nvSpPr>
        <p:spPr>
          <a:xfrm rot="-262362">
            <a:off x="5408612" y="2917825"/>
            <a:ext cx="6604000" cy="592138"/>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402" h="769">
                <a:moveTo>
                  <a:pt x="0" y="0"/>
                </a:moveTo>
                <a:cubicBezTo>
                  <a:pt x="214" y="90"/>
                  <a:pt x="429" y="179"/>
                  <a:pt x="728" y="269"/>
                </a:cubicBezTo>
                <a:cubicBezTo>
                  <a:pt x="1028" y="359"/>
                  <a:pt x="1443" y="463"/>
                  <a:pt x="1800" y="537"/>
                </a:cubicBezTo>
                <a:cubicBezTo>
                  <a:pt x="2157" y="611"/>
                  <a:pt x="2515" y="678"/>
                  <a:pt x="2872" y="716"/>
                </a:cubicBezTo>
                <a:cubicBezTo>
                  <a:pt x="3229" y="753"/>
                  <a:pt x="3579" y="769"/>
                  <a:pt x="3944" y="761"/>
                </a:cubicBezTo>
                <a:cubicBezTo>
                  <a:pt x="4308" y="753"/>
                  <a:pt x="4816" y="694"/>
                  <a:pt x="5059" y="671"/>
                </a:cubicBezTo>
                <a:cubicBezTo>
                  <a:pt x="5302" y="648"/>
                  <a:pt x="5345" y="635"/>
                  <a:pt x="5402" y="627"/>
                </a:cubicBezTo>
              </a:path>
            </a:pathLst>
          </a:custGeom>
          <a:noFill/>
          <a:ln w="26988" cap="flat" cmpd="sng">
            <a:solidFill>
              <a:srgbClr val="000000"/>
            </a:solidFill>
            <a:prstDash val="sysDash"/>
            <a:round/>
            <a:headEnd type="none" w="med" len="med"/>
            <a:tailEnd type="none" w="med" len="med"/>
          </a:ln>
        </p:spPr>
        <p:txBody>
          <a:bodyPr/>
          <a:lstStyle/>
          <a:p>
            <a:endParaRPr lang="zh-CN" altLang="en-US"/>
          </a:p>
        </p:txBody>
      </p:sp>
      <p:sp>
        <p:nvSpPr>
          <p:cNvPr id="21" name="Rectangle 65"/>
          <p:cNvSpPr/>
          <p:nvPr/>
        </p:nvSpPr>
        <p:spPr>
          <a:xfrm>
            <a:off x="11415712" y="3048000"/>
            <a:ext cx="1295400" cy="393700"/>
          </a:xfrm>
          <a:prstGeom prst="rect">
            <a:avLst/>
          </a:prstGeom>
          <a:solidFill>
            <a:srgbClr val="FFFFFF"/>
          </a:solidFill>
          <a:ln w="9525">
            <a:noFill/>
          </a:ln>
        </p:spPr>
        <p:txBody>
          <a:bodyPr anchor="t"/>
          <a:lstStyle/>
          <a:p>
            <a:r>
              <a:rPr lang="zh-CN" altLang="en-US" sz="2000" b="1" dirty="0">
                <a:latin typeface="微软雅黑" panose="020B0503020204020204" pitchFamily="34" charset="-122"/>
                <a:ea typeface="微软雅黑" panose="020B0503020204020204" pitchFamily="34" charset="-122"/>
              </a:rPr>
              <a:t>北回归线</a:t>
            </a:r>
          </a:p>
        </p:txBody>
      </p:sp>
      <p:sp>
        <p:nvSpPr>
          <p:cNvPr id="22" name="TextBox 21"/>
          <p:cNvSpPr txBox="1"/>
          <p:nvPr/>
        </p:nvSpPr>
        <p:spPr>
          <a:xfrm>
            <a:off x="0" y="829733"/>
            <a:ext cx="4131733" cy="584775"/>
          </a:xfrm>
          <a:prstGeom prst="rect">
            <a:avLst/>
          </a:prstGeom>
          <a:noFill/>
        </p:spPr>
        <p:txBody>
          <a:bodyPr wrap="square" rtlCol="0">
            <a:spAutoFit/>
          </a:bodyPr>
          <a:lstStyle/>
          <a:p>
            <a:r>
              <a:rPr lang="en-US" altLang="zh-CN" sz="3200" b="1" dirty="0" smtClean="0"/>
              <a:t>1</a:t>
            </a:r>
            <a:r>
              <a:rPr lang="zh-CN" altLang="en-US" sz="3200" b="1" dirty="0" smtClean="0"/>
              <a:t>、地理位置</a:t>
            </a:r>
            <a:endParaRPr lang="zh-CN" altLang="en-US" sz="3200" b="1" dirty="0"/>
          </a:p>
        </p:txBody>
      </p:sp>
    </p:spTree>
    <p:extLst>
      <p:ext uri="{BB962C8B-B14F-4D97-AF65-F5344CB8AC3E}">
        <p14:creationId xmlns:p14="http://schemas.microsoft.com/office/powerpoint/2010/main" val="3186942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823"/>
                                        </p:tgtEl>
                                        <p:attrNameLst>
                                          <p:attrName>style.visibility</p:attrName>
                                        </p:attrNameLst>
                                      </p:cBhvr>
                                      <p:to>
                                        <p:strVal val="visible"/>
                                      </p:to>
                                    </p:set>
                                    <p:animEffect transition="in" filter="wipe(down)">
                                      <p:cBhvr>
                                        <p:cTn id="7" dur="500"/>
                                        <p:tgtEl>
                                          <p:spTgt spid="348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825"/>
                                        </p:tgtEl>
                                        <p:attrNameLst>
                                          <p:attrName>style.visibility</p:attrName>
                                        </p:attrNameLst>
                                      </p:cBhvr>
                                      <p:to>
                                        <p:strVal val="visible"/>
                                      </p:to>
                                    </p:set>
                                    <p:animEffect transition="in" filter="wipe(down)">
                                      <p:cBhvr>
                                        <p:cTn id="12" dur="500"/>
                                        <p:tgtEl>
                                          <p:spTgt spid="348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822"/>
                                        </p:tgtEl>
                                        <p:attrNameLst>
                                          <p:attrName>style.visibility</p:attrName>
                                        </p:attrNameLst>
                                      </p:cBhvr>
                                      <p:to>
                                        <p:strVal val="visible"/>
                                      </p:to>
                                    </p:set>
                                    <p:animEffect transition="in" filter="wipe(down)">
                                      <p:cBhvr>
                                        <p:cTn id="17" dur="500"/>
                                        <p:tgtEl>
                                          <p:spTgt spid="348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4826"/>
                                        </p:tgtEl>
                                        <p:attrNameLst>
                                          <p:attrName>style.visibility</p:attrName>
                                        </p:attrNameLst>
                                      </p:cBhvr>
                                      <p:to>
                                        <p:strVal val="visible"/>
                                      </p:to>
                                    </p:set>
                                    <p:animEffect transition="in" filter="wipe(down)">
                                      <p:cBhvr>
                                        <p:cTn id="22" dur="500"/>
                                        <p:tgtEl>
                                          <p:spTgt spid="34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animBg="1"/>
      <p:bldP spid="34823" grpId="0" animBg="1"/>
      <p:bldP spid="34825" grpId="0" animBg="1"/>
      <p:bldP spid="348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298" name="Picture 2" descr="动物种类的丰富更加引人瞩目   1869年法国传教士谭卫道   在横断山脉发现了大熊猫   仙乃日与亚丁村的植被   ,摄影师@毛峰)"/>
          <p:cNvPicPr>
            <a:picLocks noChangeAspect="1" noChangeArrowheads="1"/>
          </p:cNvPicPr>
          <p:nvPr/>
        </p:nvPicPr>
        <p:blipFill>
          <a:blip r:embed="rId3" cstate="print"/>
          <a:srcRect/>
          <a:stretch>
            <a:fillRect/>
          </a:stretch>
        </p:blipFill>
        <p:spPr bwMode="auto">
          <a:xfrm>
            <a:off x="4968875" y="0"/>
            <a:ext cx="3332914" cy="6858000"/>
          </a:xfrm>
          <a:prstGeom prst="rect">
            <a:avLst/>
          </a:prstGeom>
          <a:noFill/>
        </p:spPr>
      </p:pic>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838200" y="234183"/>
            <a:ext cx="4595446"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5</a:t>
            </a:r>
            <a:r>
              <a:rPr kumimoji="0" lang="zh-CN" altLang="en-US" sz="34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、横 </a:t>
            </a:r>
            <a:r>
              <a:rPr kumimoji="0" lang="zh-CN" altLang="en-US" sz="3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断 山 脉</a:t>
            </a:r>
          </a:p>
        </p:txBody>
      </p:sp>
      <p:sp>
        <p:nvSpPr>
          <p:cNvPr id="9" name="文本框 4">
            <a:extLst>
              <a:ext uri="{FF2B5EF4-FFF2-40B4-BE49-F238E27FC236}">
                <a16:creationId xmlns:a16="http://schemas.microsoft.com/office/drawing/2014/main" xmlns="" id="{FC8882FB-9B39-49E4-B31B-C57C8695F5E2}"/>
              </a:ext>
            </a:extLst>
          </p:cNvPr>
          <p:cNvSpPr txBox="1">
            <a:spLocks noChangeArrowheads="1"/>
          </p:cNvSpPr>
          <p:nvPr/>
        </p:nvSpPr>
        <p:spPr bwMode="auto">
          <a:xfrm>
            <a:off x="0" y="1178276"/>
            <a:ext cx="2246313" cy="4260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ts val="6500"/>
              </a:lnSpc>
              <a:spcBef>
                <a:spcPts val="0"/>
              </a:spcBef>
              <a:spcAft>
                <a:spcPts val="0"/>
              </a:spcAft>
              <a:buClrTx/>
              <a:buSzTx/>
              <a:buFontTx/>
              <a:buNone/>
              <a:tabLst/>
              <a:defRPr/>
            </a:pPr>
            <a:r>
              <a:rPr kumimoji="0" lang="en-US" altLang="zh-CN"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地形：</a:t>
            </a:r>
          </a:p>
          <a:p>
            <a:pPr marL="0" marR="0" lvl="0" indent="0" algn="l" defTabSz="914400" rtl="0" eaLnBrk="1" fontAlgn="auto" latinLnBrk="0" hangingPunct="1">
              <a:lnSpc>
                <a:spcPts val="6500"/>
              </a:lnSpc>
              <a:spcBef>
                <a:spcPts val="0"/>
              </a:spcBef>
              <a:spcAft>
                <a:spcPts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endParaRPr kumimoji="0" lang="en-US"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65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气候：</a:t>
            </a:r>
          </a:p>
          <a:p>
            <a:pPr marL="0" marR="0" lvl="0" indent="0" algn="l" defTabSz="914400" rtl="0" eaLnBrk="1" fontAlgn="auto" latinLnBrk="0" hangingPunct="1">
              <a:lnSpc>
                <a:spcPts val="6500"/>
              </a:lnSpc>
              <a:spcBef>
                <a:spcPts val="0"/>
              </a:spcBef>
              <a:spcAft>
                <a:spcPts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endParaRPr kumimoji="0" lang="en-US"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65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资源：</a:t>
            </a:r>
          </a:p>
        </p:txBody>
      </p:sp>
      <p:sp>
        <p:nvSpPr>
          <p:cNvPr id="10" name="文本框 9">
            <a:extLst>
              <a:ext uri="{FF2B5EF4-FFF2-40B4-BE49-F238E27FC236}">
                <a16:creationId xmlns:a16="http://schemas.microsoft.com/office/drawing/2014/main" xmlns="" id="{B58BB671-0D51-4ED2-843D-6C79CEA9EE61}"/>
              </a:ext>
            </a:extLst>
          </p:cNvPr>
          <p:cNvSpPr txBox="1">
            <a:spLocks noChangeArrowheads="1"/>
          </p:cNvSpPr>
          <p:nvPr/>
        </p:nvSpPr>
        <p:spPr bwMode="auto">
          <a:xfrm>
            <a:off x="0" y="2001296"/>
            <a:ext cx="91122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山高谷深</a:t>
            </a:r>
            <a:r>
              <a:rPr kumimoji="0" lang="zh-CN"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地形复杂</a:t>
            </a:r>
            <a:r>
              <a:rPr kumimoji="0" lang="zh-CN"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植被</a:t>
            </a:r>
            <a:r>
              <a:rPr kumimoji="0" lang="zh-CN" altLang="zh-CN"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分布垂直变化显著</a:t>
            </a:r>
          </a:p>
        </p:txBody>
      </p:sp>
      <p:sp>
        <p:nvSpPr>
          <p:cNvPr id="11" name="文本框 10">
            <a:extLst>
              <a:ext uri="{FF2B5EF4-FFF2-40B4-BE49-F238E27FC236}">
                <a16:creationId xmlns:a16="http://schemas.microsoft.com/office/drawing/2014/main" xmlns="" id="{9736665D-B939-4697-8C35-7012137B37A7}"/>
              </a:ext>
            </a:extLst>
          </p:cNvPr>
          <p:cNvSpPr txBox="1">
            <a:spLocks noChangeArrowheads="1"/>
          </p:cNvSpPr>
          <p:nvPr/>
        </p:nvSpPr>
        <p:spPr bwMode="auto">
          <a:xfrm>
            <a:off x="0" y="3883549"/>
            <a:ext cx="72945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marL="2892425" fontAlgn="base">
              <a:spcBef>
                <a:spcPct val="0"/>
              </a:spcBef>
              <a:spcAft>
                <a:spcPct val="0"/>
              </a:spcAft>
              <a:buSzPct val="100000"/>
              <a:buFont typeface="Times New Roman" panose="02020603050405020304" pitchFamily="18" charset="0"/>
              <a:defRPr>
                <a:solidFill>
                  <a:schemeClr val="tx1"/>
                </a:solidFill>
                <a:latin typeface="Calibri" panose="020F0502020204030204" pitchFamily="34" charset="0"/>
                <a:ea typeface="宋体" panose="02010600030101010101" pitchFamily="2" charset="-122"/>
              </a:defRPr>
            </a:lvl6pPr>
            <a:lvl7pPr marL="3349625" fontAlgn="base">
              <a:spcBef>
                <a:spcPct val="0"/>
              </a:spcBef>
              <a:spcAft>
                <a:spcPct val="0"/>
              </a:spcAft>
              <a:buSzPct val="100000"/>
              <a:buFont typeface="Times New Roman" panose="02020603050405020304" pitchFamily="18" charset="0"/>
              <a:defRPr>
                <a:solidFill>
                  <a:schemeClr val="tx1"/>
                </a:solidFill>
                <a:latin typeface="Calibri" panose="020F0502020204030204" pitchFamily="34" charset="0"/>
                <a:ea typeface="宋体" panose="02010600030101010101" pitchFamily="2" charset="-122"/>
              </a:defRPr>
            </a:lvl7pPr>
            <a:lvl8pPr marL="3806825" fontAlgn="base">
              <a:spcBef>
                <a:spcPct val="0"/>
              </a:spcBef>
              <a:spcAft>
                <a:spcPct val="0"/>
              </a:spcAft>
              <a:buSzPct val="100000"/>
              <a:buFont typeface="Times New Roman" panose="02020603050405020304" pitchFamily="18" charset="0"/>
              <a:defRPr>
                <a:solidFill>
                  <a:schemeClr val="tx1"/>
                </a:solidFill>
                <a:latin typeface="Calibri" panose="020F0502020204030204" pitchFamily="34" charset="0"/>
                <a:ea typeface="宋体" panose="02010600030101010101" pitchFamily="2" charset="-122"/>
              </a:defRPr>
            </a:lvl8pPr>
            <a:lvl9pPr marL="4264025" fontAlgn="base">
              <a:spcBef>
                <a:spcPct val="0"/>
              </a:spcBef>
              <a:spcAft>
                <a:spcPct val="0"/>
              </a:spcAft>
              <a:buSzPct val="100000"/>
              <a:buFont typeface="Times New Roman" panose="02020603050405020304" pitchFamily="18" charset="0"/>
              <a:defRPr>
                <a:solidFill>
                  <a:schemeClr val="tx1"/>
                </a:solidFill>
                <a:latin typeface="Calibri" panose="020F0502020204030204" pitchFamily="34" charset="0"/>
                <a:ea typeface="宋体" panose="02010600030101010101" pitchFamily="2" charset="-122"/>
              </a:defRPr>
            </a:lvl9p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一山有四季，十里不同天</a:t>
            </a:r>
          </a:p>
        </p:txBody>
      </p:sp>
      <p:sp>
        <p:nvSpPr>
          <p:cNvPr id="12" name="文本框 11">
            <a:extLst>
              <a:ext uri="{FF2B5EF4-FFF2-40B4-BE49-F238E27FC236}">
                <a16:creationId xmlns:a16="http://schemas.microsoft.com/office/drawing/2014/main" xmlns="" id="{1F583FEA-FD13-434A-83F2-8FF14CB76D71}"/>
              </a:ext>
            </a:extLst>
          </p:cNvPr>
          <p:cNvSpPr txBox="1">
            <a:spLocks noChangeArrowheads="1"/>
          </p:cNvSpPr>
          <p:nvPr/>
        </p:nvSpPr>
        <p:spPr bwMode="auto">
          <a:xfrm>
            <a:off x="371877" y="5232892"/>
            <a:ext cx="30572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经济林木、药材</a:t>
            </a:r>
            <a:r>
              <a:rPr kumimoji="0" lang="zh-CN" altLang="en-US"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矿产资源</a:t>
            </a: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丰富</a:t>
            </a:r>
          </a:p>
        </p:txBody>
      </p:sp>
      <p:pic>
        <p:nvPicPr>
          <p:cNvPr id="8" name="图片 7" descr="C:/Users/Administrator/AppData/Roaming/JisuOffice/ETemp/14316_10932200/fImage5463536599178.jpeg"/>
          <p:cNvPicPr>
            <a:picLocks noChangeAspect="1"/>
          </p:cNvPicPr>
          <p:nvPr/>
        </p:nvPicPr>
        <p:blipFill rotWithShape="1">
          <a:blip r:embed="rId4" cstate="print"/>
          <a:srcRect/>
          <a:stretch>
            <a:fillRect/>
          </a:stretch>
        </p:blipFill>
        <p:spPr>
          <a:xfrm>
            <a:off x="8481060" y="0"/>
            <a:ext cx="3710940" cy="6857999"/>
          </a:xfrm>
          <a:prstGeom prst="rect">
            <a:avLst/>
          </a:prstGeom>
          <a:noFill/>
        </p:spPr>
      </p:pic>
    </p:spTree>
    <p:extLst>
      <p:ext uri="{BB962C8B-B14F-4D97-AF65-F5344CB8AC3E}">
        <p14:creationId xmlns:p14="http://schemas.microsoft.com/office/powerpoint/2010/main" val="1984931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8"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B360BE00-64B4-46F5-A333-C17BFF03B0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11664" y="-1"/>
            <a:ext cx="12203664" cy="6951980"/>
          </a:xfrm>
          <a:prstGeom prst="rect">
            <a:avLst/>
          </a:prstGeom>
        </p:spPr>
      </p:pic>
      <p:grpSp>
        <p:nvGrpSpPr>
          <p:cNvPr id="2" name="组合 17">
            <a:extLst>
              <a:ext uri="{FF2B5EF4-FFF2-40B4-BE49-F238E27FC236}">
                <a16:creationId xmlns:a16="http://schemas.microsoft.com/office/drawing/2014/main" xmlns="" id="{CAB2D8C1-C899-45A5-BD26-9CAC887A488C}"/>
              </a:ext>
            </a:extLst>
          </p:cNvPr>
          <p:cNvGrpSpPr/>
          <p:nvPr/>
        </p:nvGrpSpPr>
        <p:grpSpPr>
          <a:xfrm>
            <a:off x="601964" y="903510"/>
            <a:ext cx="11130117" cy="5720307"/>
            <a:chOff x="530942" y="467032"/>
            <a:chExt cx="11130117" cy="5923936"/>
          </a:xfrm>
        </p:grpSpPr>
        <p:sp>
          <p:nvSpPr>
            <p:cNvPr id="19" name="矩形: 剪去单角 18">
              <a:extLst>
                <a:ext uri="{FF2B5EF4-FFF2-40B4-BE49-F238E27FC236}">
                  <a16:creationId xmlns:a16="http://schemas.microsoft.com/office/drawing/2014/main" xmlns="" id="{D848CEC2-16F6-44FB-8B7D-80417970C99E}"/>
                </a:ext>
              </a:extLst>
            </p:cNvPr>
            <p:cNvSpPr/>
            <p:nvPr/>
          </p:nvSpPr>
          <p:spPr>
            <a:xfrm>
              <a:off x="530942" y="467032"/>
              <a:ext cx="11130117" cy="5923936"/>
            </a:xfrm>
            <a:prstGeom prst="snip1Rect">
              <a:avLst>
                <a:gd name="adj" fmla="val 0"/>
              </a:avLst>
            </a:prstGeom>
            <a:solidFill>
              <a:sysClr val="window" lastClr="FFFFFF"/>
            </a:solidFill>
            <a:ln w="12700" cap="flat" cmpd="sng" algn="ctr">
              <a:noFill/>
              <a:prstDash val="solid"/>
              <a:miter lim="800000"/>
            </a:ln>
            <a:effectLst>
              <a:outerShdw blurRad="152400" algn="ctr" rotWithShape="0">
                <a:prstClr val="black">
                  <a:alpha val="5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思源黑体 CN Light"/>
                <a:ea typeface="+mn-ea"/>
                <a:cs typeface="+mn-cs"/>
              </a:endParaRPr>
            </a:p>
          </p:txBody>
        </p:sp>
        <p:sp>
          <p:nvSpPr>
            <p:cNvPr id="20" name="矩形 19">
              <a:extLst>
                <a:ext uri="{FF2B5EF4-FFF2-40B4-BE49-F238E27FC236}">
                  <a16:creationId xmlns:a16="http://schemas.microsoft.com/office/drawing/2014/main" xmlns="" id="{95DD6554-511D-4244-96B3-807556808B54}"/>
                </a:ext>
              </a:extLst>
            </p:cNvPr>
            <p:cNvSpPr/>
            <p:nvPr/>
          </p:nvSpPr>
          <p:spPr>
            <a:xfrm>
              <a:off x="530942" y="467032"/>
              <a:ext cx="11130116" cy="45719"/>
            </a:xfrm>
            <a:prstGeom prst="rect">
              <a:avLst/>
            </a:prstGeom>
            <a:solidFill>
              <a:srgbClr val="00C0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CN Light"/>
                <a:ea typeface="+mn-ea"/>
                <a:cs typeface="+mn-cs"/>
              </a:endParaRPr>
            </a:p>
          </p:txBody>
        </p:sp>
      </p:grpSp>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838200" y="234183"/>
            <a:ext cx="10515600"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 大 区 域</a:t>
            </a:r>
          </a:p>
        </p:txBody>
      </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sp>
        <p:nvSpPr>
          <p:cNvPr id="9" name="Text Box 132">
            <a:extLst>
              <a:ext uri="{FF2B5EF4-FFF2-40B4-BE49-F238E27FC236}">
                <a16:creationId xmlns:a16="http://schemas.microsoft.com/office/drawing/2014/main" xmlns="" id="{D8303A42-AC71-43BE-83F8-52212ADB2D07}"/>
              </a:ext>
            </a:extLst>
          </p:cNvPr>
          <p:cNvSpPr txBox="1">
            <a:spLocks noChangeArrowheads="1"/>
          </p:cNvSpPr>
          <p:nvPr/>
        </p:nvSpPr>
        <p:spPr bwMode="auto">
          <a:xfrm>
            <a:off x="3495340" y="2679752"/>
            <a:ext cx="13676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约</a:t>
            </a:r>
            <a:r>
              <a:rPr kumimoji="0" lang="en-US" altLang="zh-CN" sz="2400" b="1" i="0" u="none" strike="noStrike" kern="1200" cap="none" spc="0" normalizeH="0" baseline="0" noProof="0" dirty="0">
                <a:ln>
                  <a:noFill/>
                </a:ln>
                <a:solidFill>
                  <a:srgbClr val="00C0A5"/>
                </a:solidFill>
                <a:effectLst/>
                <a:uLnTx/>
                <a:uFillTx/>
                <a:latin typeface="微软雅黑"/>
                <a:ea typeface="微软雅黑"/>
                <a:cs typeface="+mn-cs"/>
              </a:rPr>
              <a:t>500</a:t>
            </a: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米</a:t>
            </a:r>
          </a:p>
        </p:txBody>
      </p:sp>
      <p:sp>
        <p:nvSpPr>
          <p:cNvPr id="10" name="Text Box 132">
            <a:extLst>
              <a:ext uri="{FF2B5EF4-FFF2-40B4-BE49-F238E27FC236}">
                <a16:creationId xmlns:a16="http://schemas.microsoft.com/office/drawing/2014/main" xmlns="" id="{0270BCBB-517F-4116-9B91-C03C5AB0451E}"/>
              </a:ext>
            </a:extLst>
          </p:cNvPr>
          <p:cNvSpPr txBox="1">
            <a:spLocks noChangeArrowheads="1"/>
          </p:cNvSpPr>
          <p:nvPr/>
        </p:nvSpPr>
        <p:spPr bwMode="auto">
          <a:xfrm>
            <a:off x="5859436" y="2679752"/>
            <a:ext cx="1178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约</a:t>
            </a:r>
            <a:r>
              <a:rPr kumimoji="0" lang="en-US" altLang="zh-CN" sz="2400" b="1" i="0" u="none" strike="noStrike" kern="1200" cap="none" spc="0" normalizeH="0" baseline="0" noProof="0" dirty="0">
                <a:ln>
                  <a:noFill/>
                </a:ln>
                <a:solidFill>
                  <a:srgbClr val="00C0A5"/>
                </a:solidFill>
                <a:effectLst/>
                <a:uLnTx/>
                <a:uFillTx/>
                <a:latin typeface="微软雅黑"/>
                <a:ea typeface="微软雅黑"/>
                <a:cs typeface="+mn-cs"/>
              </a:rPr>
              <a:t>26</a:t>
            </a: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万</a:t>
            </a:r>
          </a:p>
        </p:txBody>
      </p:sp>
      <p:sp>
        <p:nvSpPr>
          <p:cNvPr id="11" name="Text Box 132">
            <a:extLst>
              <a:ext uri="{FF2B5EF4-FFF2-40B4-BE49-F238E27FC236}">
                <a16:creationId xmlns:a16="http://schemas.microsoft.com/office/drawing/2014/main" xmlns="" id="{DCBD211D-429F-4E5F-9F4C-DF786D4B6A26}"/>
              </a:ext>
            </a:extLst>
          </p:cNvPr>
          <p:cNvSpPr txBox="1">
            <a:spLocks noChangeArrowheads="1"/>
          </p:cNvSpPr>
          <p:nvPr/>
        </p:nvSpPr>
        <p:spPr bwMode="auto">
          <a:xfrm>
            <a:off x="7465215" y="2472317"/>
            <a:ext cx="3910941" cy="87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DE6EA0"/>
                </a:solidFill>
                <a:effectLst/>
                <a:uLnTx/>
                <a:uFillTx/>
                <a:latin typeface="微软雅黑"/>
                <a:ea typeface="微软雅黑"/>
                <a:cs typeface="+mn-cs"/>
              </a:rPr>
              <a:t>边缘为陡峻的山脉，底部以丘陵、低山、平原为主。</a:t>
            </a:r>
          </a:p>
        </p:txBody>
      </p:sp>
      <p:sp>
        <p:nvSpPr>
          <p:cNvPr id="12" name="Text Box 132">
            <a:extLst>
              <a:ext uri="{FF2B5EF4-FFF2-40B4-BE49-F238E27FC236}">
                <a16:creationId xmlns:a16="http://schemas.microsoft.com/office/drawing/2014/main" xmlns="" id="{695566DF-16B7-4CDA-BC59-9C9EA75B32B3}"/>
              </a:ext>
            </a:extLst>
          </p:cNvPr>
          <p:cNvSpPr txBox="1">
            <a:spLocks noChangeArrowheads="1"/>
          </p:cNvSpPr>
          <p:nvPr/>
        </p:nvSpPr>
        <p:spPr bwMode="auto">
          <a:xfrm>
            <a:off x="7465216" y="3399314"/>
            <a:ext cx="3910940" cy="87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DE6EA0"/>
                </a:solidFill>
                <a:effectLst/>
                <a:uLnTx/>
                <a:uFillTx/>
                <a:latin typeface="微软雅黑"/>
                <a:ea typeface="微软雅黑"/>
                <a:cs typeface="+mn-cs"/>
              </a:rPr>
              <a:t>喀斯特地貌广布，山间多小盆地，地表崎岖。</a:t>
            </a:r>
          </a:p>
        </p:txBody>
      </p:sp>
      <p:sp>
        <p:nvSpPr>
          <p:cNvPr id="13" name="矩形 12">
            <a:extLst>
              <a:ext uri="{FF2B5EF4-FFF2-40B4-BE49-F238E27FC236}">
                <a16:creationId xmlns:a16="http://schemas.microsoft.com/office/drawing/2014/main" xmlns="" id="{C2BDA30B-4B69-49FB-AC78-5877C8C7CE4D}"/>
              </a:ext>
            </a:extLst>
          </p:cNvPr>
          <p:cNvSpPr/>
          <p:nvPr/>
        </p:nvSpPr>
        <p:spPr>
          <a:xfrm>
            <a:off x="1703290" y="1636677"/>
            <a:ext cx="1415772" cy="461665"/>
          </a:xfrm>
          <a:prstGeom prst="rect">
            <a:avLst/>
          </a:prstGeom>
        </p:spPr>
        <p:txBody>
          <a:bodyPr wrap="none">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自然特征</a:t>
            </a:r>
          </a:p>
        </p:txBody>
      </p:sp>
      <p:sp>
        <p:nvSpPr>
          <p:cNvPr id="14" name="矩形 13">
            <a:extLst>
              <a:ext uri="{FF2B5EF4-FFF2-40B4-BE49-F238E27FC236}">
                <a16:creationId xmlns:a16="http://schemas.microsoft.com/office/drawing/2014/main" xmlns="" id="{C322A25E-16B3-4BE6-9C12-534447BB318B}"/>
              </a:ext>
            </a:extLst>
          </p:cNvPr>
          <p:cNvSpPr/>
          <p:nvPr/>
        </p:nvSpPr>
        <p:spPr>
          <a:xfrm>
            <a:off x="1703290" y="2679752"/>
            <a:ext cx="1415772" cy="461665"/>
          </a:xfrm>
          <a:prstGeom prst="rect">
            <a:avLst/>
          </a:prstGeom>
        </p:spPr>
        <p:txBody>
          <a:bodyPr wrap="none">
            <a:spAutoFit/>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srgbClr val="205EB5"/>
                </a:solidFill>
                <a:effectLst/>
                <a:uLnTx/>
                <a:uFillTx/>
                <a:latin typeface="微软雅黑"/>
                <a:ea typeface="微软雅黑"/>
                <a:cs typeface="+mn-cs"/>
              </a:rPr>
              <a:t>四川盆地</a:t>
            </a:r>
          </a:p>
        </p:txBody>
      </p:sp>
      <p:sp>
        <p:nvSpPr>
          <p:cNvPr id="15" name="矩形 14">
            <a:extLst>
              <a:ext uri="{FF2B5EF4-FFF2-40B4-BE49-F238E27FC236}">
                <a16:creationId xmlns:a16="http://schemas.microsoft.com/office/drawing/2014/main" xmlns="" id="{D4B3E22A-427F-45D9-B542-6B0143DB9946}"/>
              </a:ext>
            </a:extLst>
          </p:cNvPr>
          <p:cNvSpPr/>
          <p:nvPr/>
        </p:nvSpPr>
        <p:spPr>
          <a:xfrm>
            <a:off x="779960" y="4543698"/>
            <a:ext cx="2339102" cy="461665"/>
          </a:xfrm>
          <a:prstGeom prst="rect">
            <a:avLst/>
          </a:prstGeom>
        </p:spPr>
        <p:txBody>
          <a:bodyPr wrap="none">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205EB5"/>
                </a:solidFill>
                <a:effectLst/>
                <a:uLnTx/>
                <a:uFillTx/>
                <a:latin typeface="微软雅黑"/>
                <a:ea typeface="微软雅黑"/>
                <a:cs typeface="+mn-cs"/>
              </a:rPr>
              <a:t>长江中下游平原</a:t>
            </a:r>
          </a:p>
        </p:txBody>
      </p:sp>
      <p:sp>
        <p:nvSpPr>
          <p:cNvPr id="21" name="矩形 20">
            <a:extLst>
              <a:ext uri="{FF2B5EF4-FFF2-40B4-BE49-F238E27FC236}">
                <a16:creationId xmlns:a16="http://schemas.microsoft.com/office/drawing/2014/main" xmlns="" id="{089DEC3B-C21B-4D30-A08D-AD8A3B0B8B08}"/>
              </a:ext>
            </a:extLst>
          </p:cNvPr>
          <p:cNvSpPr/>
          <p:nvPr/>
        </p:nvSpPr>
        <p:spPr>
          <a:xfrm>
            <a:off x="1703290" y="5475671"/>
            <a:ext cx="1415772" cy="461665"/>
          </a:xfrm>
          <a:prstGeom prst="rect">
            <a:avLst/>
          </a:prstGeom>
        </p:spPr>
        <p:txBody>
          <a:bodyPr wrap="none">
            <a:spAutoFit/>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srgbClr val="205EB5"/>
                </a:solidFill>
                <a:effectLst/>
                <a:uLnTx/>
                <a:uFillTx/>
                <a:latin typeface="微软雅黑"/>
                <a:ea typeface="微软雅黑"/>
                <a:cs typeface="+mn-cs"/>
              </a:rPr>
              <a:t>东南丘陵</a:t>
            </a:r>
          </a:p>
        </p:txBody>
      </p:sp>
      <p:sp>
        <p:nvSpPr>
          <p:cNvPr id="22" name="矩形 21">
            <a:extLst>
              <a:ext uri="{FF2B5EF4-FFF2-40B4-BE49-F238E27FC236}">
                <a16:creationId xmlns:a16="http://schemas.microsoft.com/office/drawing/2014/main" xmlns="" id="{2D0369A8-149F-41E4-9A32-25ED294E1FDE}"/>
              </a:ext>
            </a:extLst>
          </p:cNvPr>
          <p:cNvSpPr/>
          <p:nvPr/>
        </p:nvSpPr>
        <p:spPr>
          <a:xfrm>
            <a:off x="3793643" y="1636677"/>
            <a:ext cx="1415772" cy="461665"/>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Arial"/>
                <a:ea typeface="微软雅黑"/>
                <a:cs typeface="+mn-cs"/>
              </a:rPr>
              <a:t>平均海拔</a:t>
            </a:r>
            <a:endParaRPr kumimoji="0" lang="zh-CN" altLang="en-US" sz="2400" b="1" i="0" u="none" strike="noStrike" kern="1200" cap="none" spc="0" normalizeH="0" baseline="0" noProof="0" dirty="0">
              <a:ln>
                <a:noFill/>
              </a:ln>
              <a:solidFill>
                <a:srgbClr val="00C0A5"/>
              </a:solidFill>
              <a:effectLst/>
              <a:uLnTx/>
              <a:uFillTx/>
              <a:latin typeface="华文中宋" panose="02010600040101010101" pitchFamily="2" charset="-122"/>
              <a:ea typeface="华文中宋" panose="02010600040101010101" pitchFamily="2" charset="-122"/>
              <a:cs typeface="+mn-cs"/>
            </a:endParaRPr>
          </a:p>
        </p:txBody>
      </p:sp>
      <p:grpSp>
        <p:nvGrpSpPr>
          <p:cNvPr id="3" name="组合 22">
            <a:extLst>
              <a:ext uri="{FF2B5EF4-FFF2-40B4-BE49-F238E27FC236}">
                <a16:creationId xmlns:a16="http://schemas.microsoft.com/office/drawing/2014/main" xmlns="" id="{7B1F1346-C587-4686-AA60-4FB256C69223}"/>
              </a:ext>
            </a:extLst>
          </p:cNvPr>
          <p:cNvGrpSpPr/>
          <p:nvPr/>
        </p:nvGrpSpPr>
        <p:grpSpPr>
          <a:xfrm>
            <a:off x="698339" y="1398984"/>
            <a:ext cx="10795322" cy="4773505"/>
            <a:chOff x="1240294" y="1497878"/>
            <a:chExt cx="9711412" cy="4773505"/>
          </a:xfrm>
        </p:grpSpPr>
        <p:cxnSp>
          <p:nvCxnSpPr>
            <p:cNvPr id="24" name="直接连接符 23">
              <a:extLst>
                <a:ext uri="{FF2B5EF4-FFF2-40B4-BE49-F238E27FC236}">
                  <a16:creationId xmlns:a16="http://schemas.microsoft.com/office/drawing/2014/main" xmlns="" id="{9B2FF8C8-B435-4316-B40E-AECE294AFD14}"/>
                </a:ext>
              </a:extLst>
            </p:cNvPr>
            <p:cNvCxnSpPr/>
            <p:nvPr/>
          </p:nvCxnSpPr>
          <p:spPr>
            <a:xfrm>
              <a:off x="1240294" y="2543492"/>
              <a:ext cx="9711412" cy="0"/>
            </a:xfrm>
            <a:prstGeom prst="line">
              <a:avLst/>
            </a:prstGeom>
            <a:noFill/>
            <a:ln w="6350" cap="flat" cmpd="sng" algn="ctr">
              <a:solidFill>
                <a:srgbClr val="333A4A"/>
              </a:solidFill>
              <a:prstDash val="solid"/>
              <a:miter lim="800000"/>
            </a:ln>
            <a:effectLst/>
          </p:spPr>
        </p:cxnSp>
        <p:cxnSp>
          <p:nvCxnSpPr>
            <p:cNvPr id="25" name="直接连接符 24">
              <a:extLst>
                <a:ext uri="{FF2B5EF4-FFF2-40B4-BE49-F238E27FC236}">
                  <a16:creationId xmlns:a16="http://schemas.microsoft.com/office/drawing/2014/main" xmlns="" id="{AD4D5D5F-126F-462C-AA58-D3BC76388028}"/>
                </a:ext>
              </a:extLst>
            </p:cNvPr>
            <p:cNvCxnSpPr/>
            <p:nvPr/>
          </p:nvCxnSpPr>
          <p:spPr>
            <a:xfrm>
              <a:off x="1240294" y="4407438"/>
              <a:ext cx="9711412" cy="0"/>
            </a:xfrm>
            <a:prstGeom prst="line">
              <a:avLst/>
            </a:prstGeom>
            <a:noFill/>
            <a:ln w="12700" cap="flat" cmpd="sng" algn="ctr">
              <a:solidFill>
                <a:sysClr val="window" lastClr="FFFFFF">
                  <a:lumMod val="65000"/>
                </a:sysClr>
              </a:solidFill>
              <a:prstDash val="solid"/>
              <a:miter lim="800000"/>
            </a:ln>
            <a:effectLst/>
          </p:spPr>
        </p:cxnSp>
        <p:cxnSp>
          <p:nvCxnSpPr>
            <p:cNvPr id="26" name="直接连接符 25">
              <a:extLst>
                <a:ext uri="{FF2B5EF4-FFF2-40B4-BE49-F238E27FC236}">
                  <a16:creationId xmlns:a16="http://schemas.microsoft.com/office/drawing/2014/main" xmlns="" id="{0062A818-089C-49AD-A3F3-8AAE179FC0FE}"/>
                </a:ext>
              </a:extLst>
            </p:cNvPr>
            <p:cNvCxnSpPr/>
            <p:nvPr/>
          </p:nvCxnSpPr>
          <p:spPr>
            <a:xfrm>
              <a:off x="1240294" y="5339411"/>
              <a:ext cx="9711412" cy="0"/>
            </a:xfrm>
            <a:prstGeom prst="line">
              <a:avLst/>
            </a:prstGeom>
            <a:noFill/>
            <a:ln w="12700" cap="flat" cmpd="sng" algn="ctr">
              <a:solidFill>
                <a:sysClr val="window" lastClr="FFFFFF">
                  <a:lumMod val="65000"/>
                </a:sysClr>
              </a:solidFill>
              <a:prstDash val="solid"/>
              <a:miter lim="800000"/>
            </a:ln>
            <a:effectLst/>
          </p:spPr>
        </p:cxnSp>
        <p:cxnSp>
          <p:nvCxnSpPr>
            <p:cNvPr id="27" name="直接连接符 26">
              <a:extLst>
                <a:ext uri="{FF2B5EF4-FFF2-40B4-BE49-F238E27FC236}">
                  <a16:creationId xmlns:a16="http://schemas.microsoft.com/office/drawing/2014/main" xmlns="" id="{E3551310-F2C0-4703-B4E2-31EFA0D20571}"/>
                </a:ext>
              </a:extLst>
            </p:cNvPr>
            <p:cNvCxnSpPr/>
            <p:nvPr/>
          </p:nvCxnSpPr>
          <p:spPr>
            <a:xfrm>
              <a:off x="1240294" y="6271383"/>
              <a:ext cx="9711412" cy="0"/>
            </a:xfrm>
            <a:prstGeom prst="line">
              <a:avLst/>
            </a:prstGeom>
            <a:noFill/>
            <a:ln w="12700" cap="flat" cmpd="sng" algn="ctr">
              <a:solidFill>
                <a:sysClr val="window" lastClr="FFFFFF">
                  <a:lumMod val="65000"/>
                </a:sysClr>
              </a:solidFill>
              <a:prstDash val="solid"/>
              <a:miter lim="800000"/>
            </a:ln>
            <a:effectLst/>
          </p:spPr>
        </p:cxnSp>
        <p:cxnSp>
          <p:nvCxnSpPr>
            <p:cNvPr id="28" name="直接连接符 27">
              <a:extLst>
                <a:ext uri="{FF2B5EF4-FFF2-40B4-BE49-F238E27FC236}">
                  <a16:creationId xmlns:a16="http://schemas.microsoft.com/office/drawing/2014/main" xmlns="" id="{99094EBE-1F3A-4AEB-93EE-7D23654D0489}"/>
                </a:ext>
              </a:extLst>
            </p:cNvPr>
            <p:cNvCxnSpPr/>
            <p:nvPr/>
          </p:nvCxnSpPr>
          <p:spPr>
            <a:xfrm>
              <a:off x="1240294" y="1497878"/>
              <a:ext cx="9711412" cy="0"/>
            </a:xfrm>
            <a:prstGeom prst="line">
              <a:avLst/>
            </a:prstGeom>
            <a:noFill/>
            <a:ln w="6350" cap="flat" cmpd="sng" algn="ctr">
              <a:solidFill>
                <a:srgbClr val="333A4A"/>
              </a:solidFill>
              <a:prstDash val="solid"/>
              <a:miter lim="800000"/>
            </a:ln>
            <a:effectLst/>
          </p:spPr>
        </p:cxnSp>
        <p:cxnSp>
          <p:nvCxnSpPr>
            <p:cNvPr id="29" name="直接连接符 28">
              <a:extLst>
                <a:ext uri="{FF2B5EF4-FFF2-40B4-BE49-F238E27FC236}">
                  <a16:creationId xmlns:a16="http://schemas.microsoft.com/office/drawing/2014/main" xmlns="" id="{2A24551F-FCFF-48C7-BCEE-64BF098CC349}"/>
                </a:ext>
              </a:extLst>
            </p:cNvPr>
            <p:cNvCxnSpPr/>
            <p:nvPr/>
          </p:nvCxnSpPr>
          <p:spPr>
            <a:xfrm>
              <a:off x="1240294" y="3475465"/>
              <a:ext cx="9711412" cy="0"/>
            </a:xfrm>
            <a:prstGeom prst="line">
              <a:avLst/>
            </a:prstGeom>
            <a:noFill/>
            <a:ln w="6350" cap="flat" cmpd="sng" algn="ctr">
              <a:solidFill>
                <a:srgbClr val="333A4A"/>
              </a:solidFill>
              <a:prstDash val="solid"/>
              <a:miter lim="800000"/>
            </a:ln>
            <a:effectLst/>
          </p:spPr>
        </p:cxnSp>
      </p:grpSp>
      <p:sp>
        <p:nvSpPr>
          <p:cNvPr id="30" name="矩形 29">
            <a:extLst>
              <a:ext uri="{FF2B5EF4-FFF2-40B4-BE49-F238E27FC236}">
                <a16:creationId xmlns:a16="http://schemas.microsoft.com/office/drawing/2014/main" xmlns="" id="{23EB88D2-0596-4D9E-ADA3-EC48AE108A09}"/>
              </a:ext>
            </a:extLst>
          </p:cNvPr>
          <p:cNvSpPr/>
          <p:nvPr/>
        </p:nvSpPr>
        <p:spPr>
          <a:xfrm>
            <a:off x="1703290" y="3611725"/>
            <a:ext cx="1415772" cy="461665"/>
          </a:xfrm>
          <a:prstGeom prst="rect">
            <a:avLst/>
          </a:prstGeom>
        </p:spPr>
        <p:txBody>
          <a:bodyPr wrap="none">
            <a:spAutoFit/>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srgbClr val="205EB5"/>
                </a:solidFill>
                <a:effectLst/>
                <a:uLnTx/>
                <a:uFillTx/>
                <a:latin typeface="微软雅黑"/>
                <a:ea typeface="微软雅黑"/>
                <a:cs typeface="+mn-cs"/>
              </a:rPr>
              <a:t>云贵高原</a:t>
            </a:r>
          </a:p>
        </p:txBody>
      </p:sp>
      <p:sp>
        <p:nvSpPr>
          <p:cNvPr id="31" name="矩形 30">
            <a:extLst>
              <a:ext uri="{FF2B5EF4-FFF2-40B4-BE49-F238E27FC236}">
                <a16:creationId xmlns:a16="http://schemas.microsoft.com/office/drawing/2014/main" xmlns="" id="{F459CE9C-6AAB-4DF3-858B-D6A4B3100314}"/>
              </a:ext>
            </a:extLst>
          </p:cNvPr>
          <p:cNvSpPr/>
          <p:nvPr/>
        </p:nvSpPr>
        <p:spPr>
          <a:xfrm>
            <a:off x="5823160" y="1520930"/>
            <a:ext cx="1415772" cy="461665"/>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Arial"/>
                <a:ea typeface="微软雅黑"/>
                <a:cs typeface="+mn-cs"/>
              </a:rPr>
              <a:t>范围大小</a:t>
            </a:r>
          </a:p>
        </p:txBody>
      </p:sp>
      <p:sp>
        <p:nvSpPr>
          <p:cNvPr id="32" name="矩形 31">
            <a:extLst>
              <a:ext uri="{FF2B5EF4-FFF2-40B4-BE49-F238E27FC236}">
                <a16:creationId xmlns:a16="http://schemas.microsoft.com/office/drawing/2014/main" xmlns="" id="{43EB5AFC-8C94-422C-B46D-FE7DF8D758B8}"/>
              </a:ext>
            </a:extLst>
          </p:cNvPr>
          <p:cNvSpPr/>
          <p:nvPr/>
        </p:nvSpPr>
        <p:spPr>
          <a:xfrm>
            <a:off x="8454140" y="1636677"/>
            <a:ext cx="1723549" cy="461665"/>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Arial"/>
                <a:ea typeface="微软雅黑"/>
                <a:cs typeface="+mn-cs"/>
              </a:rPr>
              <a:t>地形完整性</a:t>
            </a:r>
          </a:p>
        </p:txBody>
      </p:sp>
      <p:sp>
        <p:nvSpPr>
          <p:cNvPr id="33" name="Text Box 132">
            <a:extLst>
              <a:ext uri="{FF2B5EF4-FFF2-40B4-BE49-F238E27FC236}">
                <a16:creationId xmlns:a16="http://schemas.microsoft.com/office/drawing/2014/main" xmlns="" id="{DAC06FF7-024E-4940-A52E-7905E270D399}"/>
              </a:ext>
            </a:extLst>
          </p:cNvPr>
          <p:cNvSpPr txBox="1">
            <a:spLocks noChangeArrowheads="1"/>
          </p:cNvSpPr>
          <p:nvPr/>
        </p:nvSpPr>
        <p:spPr bwMode="auto">
          <a:xfrm>
            <a:off x="3495340" y="3611725"/>
            <a:ext cx="2239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400" b="1" i="0" u="none" strike="noStrike" kern="1200" cap="none" spc="0" normalizeH="0" baseline="0" noProof="0" dirty="0">
                <a:ln>
                  <a:noFill/>
                </a:ln>
                <a:solidFill>
                  <a:srgbClr val="00C0A5"/>
                </a:solidFill>
                <a:effectLst/>
                <a:uLnTx/>
                <a:uFillTx/>
                <a:latin typeface="微软雅黑"/>
                <a:ea typeface="微软雅黑"/>
                <a:cs typeface="+mn-cs"/>
              </a:rPr>
              <a:t>1000~2000</a:t>
            </a: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米</a:t>
            </a:r>
          </a:p>
        </p:txBody>
      </p:sp>
      <p:sp>
        <p:nvSpPr>
          <p:cNvPr id="34" name="Text Box 132">
            <a:extLst>
              <a:ext uri="{FF2B5EF4-FFF2-40B4-BE49-F238E27FC236}">
                <a16:creationId xmlns:a16="http://schemas.microsoft.com/office/drawing/2014/main" xmlns="" id="{C9E44FC1-4547-47F8-B830-15522F661FB0}"/>
              </a:ext>
            </a:extLst>
          </p:cNvPr>
          <p:cNvSpPr txBox="1">
            <a:spLocks noChangeArrowheads="1"/>
          </p:cNvSpPr>
          <p:nvPr/>
        </p:nvSpPr>
        <p:spPr bwMode="auto">
          <a:xfrm>
            <a:off x="3495340" y="4543698"/>
            <a:ext cx="2085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多在</a:t>
            </a:r>
            <a:r>
              <a:rPr kumimoji="0" lang="en-US" altLang="zh-CN" sz="2400" b="1" i="0" u="none" strike="noStrike" kern="1200" cap="none" spc="0" normalizeH="0" baseline="0" noProof="0" dirty="0">
                <a:ln>
                  <a:noFill/>
                </a:ln>
                <a:solidFill>
                  <a:srgbClr val="00C0A5"/>
                </a:solidFill>
                <a:effectLst/>
                <a:uLnTx/>
                <a:uFillTx/>
                <a:latin typeface="微软雅黑"/>
                <a:ea typeface="微软雅黑"/>
                <a:cs typeface="+mn-cs"/>
              </a:rPr>
              <a:t>50</a:t>
            </a: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米以下</a:t>
            </a:r>
          </a:p>
        </p:txBody>
      </p:sp>
      <p:sp>
        <p:nvSpPr>
          <p:cNvPr id="35" name="Text Box 132">
            <a:extLst>
              <a:ext uri="{FF2B5EF4-FFF2-40B4-BE49-F238E27FC236}">
                <a16:creationId xmlns:a16="http://schemas.microsoft.com/office/drawing/2014/main" xmlns="" id="{9DFB2891-DA5A-4BEE-B94B-6682DC15D01B}"/>
              </a:ext>
            </a:extLst>
          </p:cNvPr>
          <p:cNvSpPr txBox="1">
            <a:spLocks noChangeArrowheads="1"/>
          </p:cNvSpPr>
          <p:nvPr/>
        </p:nvSpPr>
        <p:spPr bwMode="auto">
          <a:xfrm>
            <a:off x="3495340" y="5475671"/>
            <a:ext cx="1861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400" b="1" i="0" u="none" strike="noStrike" kern="1200" cap="none" spc="0" normalizeH="0" baseline="0" noProof="0" dirty="0">
                <a:ln>
                  <a:noFill/>
                </a:ln>
                <a:solidFill>
                  <a:srgbClr val="00C0A5"/>
                </a:solidFill>
                <a:effectLst/>
                <a:uLnTx/>
                <a:uFillTx/>
                <a:latin typeface="微软雅黑"/>
                <a:ea typeface="微软雅黑"/>
                <a:cs typeface="+mn-cs"/>
              </a:rPr>
              <a:t>200~600</a:t>
            </a: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米</a:t>
            </a:r>
          </a:p>
        </p:txBody>
      </p:sp>
      <p:sp>
        <p:nvSpPr>
          <p:cNvPr id="36" name="矩形 35">
            <a:extLst>
              <a:ext uri="{FF2B5EF4-FFF2-40B4-BE49-F238E27FC236}">
                <a16:creationId xmlns:a16="http://schemas.microsoft.com/office/drawing/2014/main" xmlns="" id="{BB3FF948-49E5-40D8-BB9F-0E391B95D3DB}"/>
              </a:ext>
            </a:extLst>
          </p:cNvPr>
          <p:cNvSpPr/>
          <p:nvPr/>
        </p:nvSpPr>
        <p:spPr>
          <a:xfrm>
            <a:off x="5824255" y="1968557"/>
            <a:ext cx="140936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C0A5"/>
                </a:solidFill>
                <a:effectLst/>
                <a:uLnTx/>
                <a:uFillTx/>
                <a:latin typeface="微软雅黑"/>
                <a:ea typeface="微软雅黑"/>
                <a:cs typeface="+mn-cs"/>
              </a:rPr>
              <a:t>(</a:t>
            </a:r>
            <a:r>
              <a:rPr kumimoji="0" lang="zh-CN" altLang="en-US" sz="2000" b="1" i="0" u="none" strike="noStrike" kern="1200" cap="none" spc="0" normalizeH="0" baseline="0" noProof="0" dirty="0">
                <a:ln>
                  <a:noFill/>
                </a:ln>
                <a:solidFill>
                  <a:srgbClr val="00C0A5"/>
                </a:solidFill>
                <a:effectLst/>
                <a:uLnTx/>
                <a:uFillTx/>
                <a:latin typeface="微软雅黑"/>
                <a:ea typeface="微软雅黑"/>
                <a:cs typeface="+mn-cs"/>
              </a:rPr>
              <a:t>平方千米</a:t>
            </a:r>
            <a:r>
              <a:rPr kumimoji="0" lang="en-US" altLang="zh-CN" sz="2000" b="1" i="0" u="none" strike="noStrike" kern="1200" cap="none" spc="0" normalizeH="0" baseline="0" noProof="0" dirty="0">
                <a:ln>
                  <a:noFill/>
                </a:ln>
                <a:solidFill>
                  <a:srgbClr val="00C0A5"/>
                </a:solidFill>
                <a:effectLst/>
                <a:uLnTx/>
                <a:uFillTx/>
                <a:latin typeface="微软雅黑"/>
                <a:ea typeface="微软雅黑"/>
                <a:cs typeface="+mn-cs"/>
              </a:rPr>
              <a:t>)</a:t>
            </a:r>
            <a:endParaRPr kumimoji="0" lang="zh-CN" altLang="en-US" sz="2000" b="1" i="0" u="none" strike="noStrike" kern="1200" cap="none" spc="0" normalizeH="0" baseline="0" noProof="0" dirty="0">
              <a:ln>
                <a:noFill/>
              </a:ln>
              <a:solidFill>
                <a:srgbClr val="00C0A5"/>
              </a:solidFill>
              <a:effectLst/>
              <a:uLnTx/>
              <a:uFillTx/>
              <a:latin typeface="Arial"/>
              <a:ea typeface="微软雅黑"/>
              <a:cs typeface="+mn-cs"/>
            </a:endParaRPr>
          </a:p>
        </p:txBody>
      </p:sp>
      <p:sp>
        <p:nvSpPr>
          <p:cNvPr id="37" name="Text Box 132">
            <a:extLst>
              <a:ext uri="{FF2B5EF4-FFF2-40B4-BE49-F238E27FC236}">
                <a16:creationId xmlns:a16="http://schemas.microsoft.com/office/drawing/2014/main" xmlns="" id="{065DAD40-0AFE-43A5-AEC9-7216D6CF1595}"/>
              </a:ext>
            </a:extLst>
          </p:cNvPr>
          <p:cNvSpPr txBox="1">
            <a:spLocks noChangeArrowheads="1"/>
          </p:cNvSpPr>
          <p:nvPr/>
        </p:nvSpPr>
        <p:spPr bwMode="auto">
          <a:xfrm>
            <a:off x="5859436" y="3611725"/>
            <a:ext cx="1178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约</a:t>
            </a:r>
            <a:r>
              <a:rPr kumimoji="0" lang="en-US" altLang="zh-CN" sz="2400" b="1" i="0" u="none" strike="noStrike" kern="1200" cap="none" spc="0" normalizeH="0" baseline="0" noProof="0" dirty="0">
                <a:ln>
                  <a:noFill/>
                </a:ln>
                <a:solidFill>
                  <a:srgbClr val="00C0A5"/>
                </a:solidFill>
                <a:effectLst/>
                <a:uLnTx/>
                <a:uFillTx/>
                <a:latin typeface="微软雅黑"/>
                <a:ea typeface="微软雅黑"/>
                <a:cs typeface="+mn-cs"/>
              </a:rPr>
              <a:t>30</a:t>
            </a: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万</a:t>
            </a:r>
          </a:p>
        </p:txBody>
      </p:sp>
      <p:sp>
        <p:nvSpPr>
          <p:cNvPr id="38" name="Text Box 132">
            <a:extLst>
              <a:ext uri="{FF2B5EF4-FFF2-40B4-BE49-F238E27FC236}">
                <a16:creationId xmlns:a16="http://schemas.microsoft.com/office/drawing/2014/main" xmlns="" id="{F512F87A-0855-4A27-AADF-07E947EA5A21}"/>
              </a:ext>
            </a:extLst>
          </p:cNvPr>
          <p:cNvSpPr txBox="1">
            <a:spLocks noChangeArrowheads="1"/>
          </p:cNvSpPr>
          <p:nvPr/>
        </p:nvSpPr>
        <p:spPr bwMode="auto">
          <a:xfrm>
            <a:off x="5859436" y="4543698"/>
            <a:ext cx="1178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约</a:t>
            </a:r>
            <a:r>
              <a:rPr kumimoji="0" lang="en-US" altLang="zh-CN" sz="2400" b="1" i="0" u="none" strike="noStrike" kern="1200" cap="none" spc="0" normalizeH="0" baseline="0" noProof="0" dirty="0">
                <a:ln>
                  <a:noFill/>
                </a:ln>
                <a:solidFill>
                  <a:srgbClr val="00C0A5"/>
                </a:solidFill>
                <a:effectLst/>
                <a:uLnTx/>
                <a:uFillTx/>
                <a:latin typeface="微软雅黑"/>
                <a:ea typeface="微软雅黑"/>
                <a:cs typeface="+mn-cs"/>
              </a:rPr>
              <a:t>20</a:t>
            </a: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万</a:t>
            </a:r>
          </a:p>
        </p:txBody>
      </p:sp>
      <p:sp>
        <p:nvSpPr>
          <p:cNvPr id="39" name="Text Box 132">
            <a:extLst>
              <a:ext uri="{FF2B5EF4-FFF2-40B4-BE49-F238E27FC236}">
                <a16:creationId xmlns:a16="http://schemas.microsoft.com/office/drawing/2014/main" xmlns="" id="{E5624819-0724-4A41-A238-16FDBA85A90A}"/>
              </a:ext>
            </a:extLst>
          </p:cNvPr>
          <p:cNvSpPr txBox="1">
            <a:spLocks noChangeArrowheads="1"/>
          </p:cNvSpPr>
          <p:nvPr/>
        </p:nvSpPr>
        <p:spPr bwMode="auto">
          <a:xfrm>
            <a:off x="5859436" y="5475671"/>
            <a:ext cx="1178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约</a:t>
            </a:r>
            <a:r>
              <a:rPr kumimoji="0" lang="en-US" altLang="zh-CN" sz="2400" b="1" i="0" u="none" strike="noStrike" kern="1200" cap="none" spc="0" normalizeH="0" baseline="0" noProof="0" dirty="0">
                <a:ln>
                  <a:noFill/>
                </a:ln>
                <a:solidFill>
                  <a:srgbClr val="00C0A5"/>
                </a:solidFill>
                <a:effectLst/>
                <a:uLnTx/>
                <a:uFillTx/>
                <a:latin typeface="微软雅黑"/>
                <a:ea typeface="微软雅黑"/>
                <a:cs typeface="+mn-cs"/>
              </a:rPr>
              <a:t>60</a:t>
            </a:r>
            <a:r>
              <a:rPr kumimoji="0" lang="zh-CN" altLang="en-US" sz="2400" b="1" i="0" u="none" strike="noStrike" kern="1200" cap="none" spc="0" normalizeH="0" baseline="0" noProof="0" dirty="0">
                <a:ln>
                  <a:noFill/>
                </a:ln>
                <a:solidFill>
                  <a:srgbClr val="00C0A5"/>
                </a:solidFill>
                <a:effectLst/>
                <a:uLnTx/>
                <a:uFillTx/>
                <a:latin typeface="微软雅黑"/>
                <a:ea typeface="微软雅黑"/>
                <a:cs typeface="+mn-cs"/>
              </a:rPr>
              <a:t>万</a:t>
            </a:r>
          </a:p>
        </p:txBody>
      </p:sp>
      <p:cxnSp>
        <p:nvCxnSpPr>
          <p:cNvPr id="40" name="直接连接符 39">
            <a:extLst>
              <a:ext uri="{FF2B5EF4-FFF2-40B4-BE49-F238E27FC236}">
                <a16:creationId xmlns:a16="http://schemas.microsoft.com/office/drawing/2014/main" xmlns="" id="{1F8B0A9A-8255-4A4B-99F0-6AA26CBD679C}"/>
              </a:ext>
            </a:extLst>
          </p:cNvPr>
          <p:cNvCxnSpPr>
            <a:cxnSpLocks/>
          </p:cNvCxnSpPr>
          <p:nvPr/>
        </p:nvCxnSpPr>
        <p:spPr>
          <a:xfrm>
            <a:off x="3365074" y="1398984"/>
            <a:ext cx="0" cy="4773493"/>
          </a:xfrm>
          <a:prstGeom prst="line">
            <a:avLst/>
          </a:prstGeom>
          <a:noFill/>
          <a:ln w="12700" cap="flat" cmpd="sng" algn="ctr">
            <a:solidFill>
              <a:sysClr val="window" lastClr="FFFFFF">
                <a:lumMod val="65000"/>
              </a:sysClr>
            </a:solidFill>
            <a:prstDash val="solid"/>
            <a:miter lim="800000"/>
          </a:ln>
          <a:effectLst/>
        </p:spPr>
      </p:cxnSp>
      <p:cxnSp>
        <p:nvCxnSpPr>
          <p:cNvPr id="41" name="直接连接符 40">
            <a:extLst>
              <a:ext uri="{FF2B5EF4-FFF2-40B4-BE49-F238E27FC236}">
                <a16:creationId xmlns:a16="http://schemas.microsoft.com/office/drawing/2014/main" xmlns="" id="{46DC0494-4C36-4E81-97E3-991F0ADF5B88}"/>
              </a:ext>
            </a:extLst>
          </p:cNvPr>
          <p:cNvCxnSpPr>
            <a:cxnSpLocks/>
          </p:cNvCxnSpPr>
          <p:nvPr/>
        </p:nvCxnSpPr>
        <p:spPr>
          <a:xfrm>
            <a:off x="5730813" y="1398984"/>
            <a:ext cx="0" cy="4773493"/>
          </a:xfrm>
          <a:prstGeom prst="line">
            <a:avLst/>
          </a:prstGeom>
          <a:noFill/>
          <a:ln w="12700" cap="flat" cmpd="sng" algn="ctr">
            <a:solidFill>
              <a:sysClr val="window" lastClr="FFFFFF">
                <a:lumMod val="65000"/>
              </a:sysClr>
            </a:solidFill>
            <a:prstDash val="solid"/>
            <a:miter lim="800000"/>
          </a:ln>
          <a:effectLst/>
        </p:spPr>
      </p:cxnSp>
      <p:cxnSp>
        <p:nvCxnSpPr>
          <p:cNvPr id="42" name="直接连接符 41">
            <a:extLst>
              <a:ext uri="{FF2B5EF4-FFF2-40B4-BE49-F238E27FC236}">
                <a16:creationId xmlns:a16="http://schemas.microsoft.com/office/drawing/2014/main" xmlns="" id="{3572908A-24CF-44AC-8A25-C8F5ECC9AF21}"/>
              </a:ext>
            </a:extLst>
          </p:cNvPr>
          <p:cNvCxnSpPr>
            <a:cxnSpLocks/>
          </p:cNvCxnSpPr>
          <p:nvPr/>
        </p:nvCxnSpPr>
        <p:spPr>
          <a:xfrm>
            <a:off x="7339694" y="1398984"/>
            <a:ext cx="0" cy="4773493"/>
          </a:xfrm>
          <a:prstGeom prst="line">
            <a:avLst/>
          </a:prstGeom>
          <a:noFill/>
          <a:ln w="12700" cap="flat" cmpd="sng" algn="ctr">
            <a:solidFill>
              <a:sysClr val="window" lastClr="FFFFFF">
                <a:lumMod val="65000"/>
              </a:sysClr>
            </a:solidFill>
            <a:prstDash val="solid"/>
            <a:miter lim="800000"/>
          </a:ln>
          <a:effectLst/>
        </p:spPr>
      </p:cxnSp>
      <p:sp>
        <p:nvSpPr>
          <p:cNvPr id="43" name="Text Box 132">
            <a:extLst>
              <a:ext uri="{FF2B5EF4-FFF2-40B4-BE49-F238E27FC236}">
                <a16:creationId xmlns:a16="http://schemas.microsoft.com/office/drawing/2014/main" xmlns="" id="{124EF659-22B4-483E-822F-A63BBE20BF77}"/>
              </a:ext>
            </a:extLst>
          </p:cNvPr>
          <p:cNvSpPr txBox="1">
            <a:spLocks noChangeArrowheads="1"/>
          </p:cNvSpPr>
          <p:nvPr/>
        </p:nvSpPr>
        <p:spPr bwMode="auto">
          <a:xfrm>
            <a:off x="7465216" y="4336263"/>
            <a:ext cx="3910940" cy="87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DE6EA0"/>
                </a:solidFill>
                <a:effectLst/>
                <a:uLnTx/>
                <a:uFillTx/>
                <a:latin typeface="微软雅黑"/>
                <a:ea typeface="微软雅黑"/>
                <a:cs typeface="+mn-cs"/>
              </a:rPr>
              <a:t>多呈带状、片状分布，河流纵横交错，湖泊星罗棋布。</a:t>
            </a:r>
          </a:p>
        </p:txBody>
      </p:sp>
      <p:sp>
        <p:nvSpPr>
          <p:cNvPr id="44" name="Text Box 132">
            <a:extLst>
              <a:ext uri="{FF2B5EF4-FFF2-40B4-BE49-F238E27FC236}">
                <a16:creationId xmlns:a16="http://schemas.microsoft.com/office/drawing/2014/main" xmlns="" id="{9D31CA89-FE72-4004-9737-7133B18F4FDE}"/>
              </a:ext>
            </a:extLst>
          </p:cNvPr>
          <p:cNvSpPr txBox="1">
            <a:spLocks noChangeArrowheads="1"/>
          </p:cNvSpPr>
          <p:nvPr/>
        </p:nvSpPr>
        <p:spPr bwMode="auto">
          <a:xfrm>
            <a:off x="7465216" y="5268234"/>
            <a:ext cx="3910940" cy="87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DE6EA0"/>
                </a:solidFill>
                <a:effectLst/>
                <a:uLnTx/>
                <a:uFillTx/>
                <a:latin typeface="微软雅黑"/>
                <a:ea typeface="微软雅黑"/>
                <a:cs typeface="+mn-cs"/>
              </a:rPr>
              <a:t>由低山、丘陵和小盆地组成，地表比较破碎。</a:t>
            </a:r>
          </a:p>
        </p:txBody>
      </p:sp>
    </p:spTree>
    <p:extLst>
      <p:ext uri="{BB962C8B-B14F-4D97-AF65-F5344CB8AC3E}">
        <p14:creationId xmlns:p14="http://schemas.microsoft.com/office/powerpoint/2010/main" val="30633297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3" grpId="0"/>
      <p:bldP spid="34" grpId="0"/>
      <p:bldP spid="35" grpId="0"/>
      <p:bldP spid="37" grpId="0"/>
      <p:bldP spid="38" grpId="0"/>
      <p:bldP spid="39" grpId="0"/>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1068705" y="745490"/>
            <a:ext cx="9989820" cy="6113145"/>
            <a:chOff x="1068705" y="745490"/>
            <a:chExt cx="9989820" cy="6113145"/>
          </a:xfrm>
        </p:grpSpPr>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l="-396" t="-561" r="8574" b="9817"/>
            <a:stretch>
              <a:fillRect/>
            </a:stretch>
          </p:blipFill>
          <p:spPr>
            <a:xfrm>
              <a:off x="1068705" y="745490"/>
              <a:ext cx="9989820" cy="6113145"/>
            </a:xfrm>
            <a:prstGeom prst="rect">
              <a:avLst/>
            </a:prstGeom>
            <a:noFill/>
          </p:spPr>
        </p:pic>
        <p:sp>
          <p:nvSpPr>
            <p:cNvPr id="21" name="文本框 20"/>
            <p:cNvSpPr txBox="1"/>
            <p:nvPr/>
          </p:nvSpPr>
          <p:spPr>
            <a:xfrm>
              <a:off x="2650490" y="1007110"/>
              <a:ext cx="1896110" cy="462280"/>
            </a:xfrm>
            <a:prstGeom prst="rect">
              <a:avLst/>
            </a:prstGeom>
            <a:noFill/>
            <a:ln w="0">
              <a:noFill/>
            </a:ln>
          </p:spPr>
          <p:txBody>
            <a:bodyPr vert="horz" wrap="square" lIns="89535" tIns="46355" rIns="89535" bIns="46355" anchor="t">
              <a:spAutoFit/>
            </a:bodyPr>
            <a:lstStyle/>
            <a:p>
              <a:pPr marL="0" indent="0" algn="l" defTabSz="914400" eaLnBrk="1" hangingPunct="1">
                <a:lnSpc>
                  <a:spcPct val="100000"/>
                </a:lnSpc>
                <a:spcBef>
                  <a:spcPts val="0"/>
                </a:spcBef>
                <a:spcAft>
                  <a:spcPts val="0"/>
                </a:spcAft>
                <a:buFontTx/>
                <a:buNone/>
              </a:pPr>
              <a:r>
                <a:rPr sz="2400" b="1">
                  <a:solidFill>
                    <a:srgbClr val="FF0000"/>
                  </a:solidFill>
                  <a:latin typeface="微软雅黑" panose="020B0503020204020204" charset="-122"/>
                  <a:ea typeface="微软雅黑" panose="020B0503020204020204" charset="-122"/>
                </a:rPr>
                <a:t>汶川地震</a:t>
              </a:r>
              <a:endParaRPr lang="ko-KR" altLang="en-US" sz="2400" b="1">
                <a:solidFill>
                  <a:srgbClr val="FF0000"/>
                </a:solidFill>
                <a:latin typeface="微软雅黑" panose="020B0503020204020204" charset="-122"/>
                <a:ea typeface="微软雅黑" panose="020B0503020204020204" charset="-122"/>
              </a:endParaRPr>
            </a:p>
          </p:txBody>
        </p:sp>
      </p:grpSp>
      <p:grpSp>
        <p:nvGrpSpPr>
          <p:cNvPr id="3" name="组合 12"/>
          <p:cNvGrpSpPr/>
          <p:nvPr/>
        </p:nvGrpSpPr>
        <p:grpSpPr>
          <a:xfrm>
            <a:off x="1074420" y="791210"/>
            <a:ext cx="9954260" cy="6085205"/>
            <a:chOff x="1074420" y="791210"/>
            <a:chExt cx="9954260" cy="608520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074420" y="791210"/>
              <a:ext cx="9954260" cy="6085205"/>
            </a:xfrm>
            <a:prstGeom prst="rect">
              <a:avLst/>
            </a:prstGeom>
            <a:noFill/>
          </p:spPr>
        </p:pic>
        <p:sp>
          <p:nvSpPr>
            <p:cNvPr id="15" name="文本框 14"/>
            <p:cNvSpPr txBox="1"/>
            <p:nvPr/>
          </p:nvSpPr>
          <p:spPr>
            <a:xfrm>
              <a:off x="3940175" y="1014730"/>
              <a:ext cx="3230245" cy="459105"/>
            </a:xfrm>
            <a:prstGeom prst="rect">
              <a:avLst/>
            </a:prstGeom>
            <a:noFill/>
            <a:ln w="0">
              <a:noFill/>
            </a:ln>
          </p:spPr>
          <p:txBody>
            <a:bodyPr vert="horz" wrap="square" lIns="89535" tIns="46355" rIns="89535" bIns="46355" anchor="t">
              <a:spAutoFit/>
            </a:bodyPr>
            <a:lstStyle/>
            <a:p>
              <a:pPr marL="0" indent="0" algn="l" defTabSz="914400" eaLnBrk="1" hangingPunct="1">
                <a:lnSpc>
                  <a:spcPct val="100000"/>
                </a:lnSpc>
                <a:spcBef>
                  <a:spcPts val="0"/>
                </a:spcBef>
                <a:spcAft>
                  <a:spcPts val="0"/>
                </a:spcAft>
                <a:buFontTx/>
                <a:buNone/>
              </a:pPr>
              <a:r>
                <a:rPr sz="2400" b="1">
                  <a:solidFill>
                    <a:srgbClr val="FF0000"/>
                  </a:solidFill>
                  <a:latin typeface="微软雅黑" panose="020B0503020204020204" charset="-122"/>
                  <a:ea typeface="微软雅黑" panose="020B0503020204020204" charset="-122"/>
                </a:rPr>
                <a:t>雅安地震</a:t>
              </a:r>
              <a:endParaRPr lang="ko-KR" altLang="en-US" sz="2400" b="1">
                <a:solidFill>
                  <a:srgbClr val="FF0000"/>
                </a:solidFill>
                <a:latin typeface="微软雅黑" panose="020B0503020204020204" charset="-122"/>
                <a:ea typeface="微软雅黑" panose="020B0503020204020204" charset="-122"/>
              </a:endParaRPr>
            </a:p>
          </p:txBody>
        </p:sp>
      </p:grpSp>
      <p:grpSp>
        <p:nvGrpSpPr>
          <p:cNvPr id="4" name="组合 26"/>
          <p:cNvGrpSpPr/>
          <p:nvPr/>
        </p:nvGrpSpPr>
        <p:grpSpPr>
          <a:xfrm>
            <a:off x="1092835" y="747395"/>
            <a:ext cx="10011410" cy="6150610"/>
            <a:chOff x="1092835" y="747395"/>
            <a:chExt cx="10011410" cy="6150610"/>
          </a:xfrm>
        </p:grpSpPr>
        <p:grpSp>
          <p:nvGrpSpPr>
            <p:cNvPr id="5" name="组合 23"/>
            <p:cNvGrpSpPr/>
            <p:nvPr/>
          </p:nvGrpSpPr>
          <p:grpSpPr>
            <a:xfrm>
              <a:off x="1092835" y="747395"/>
              <a:ext cx="10011410" cy="6150610"/>
              <a:chOff x="1092835" y="747395"/>
              <a:chExt cx="10011410" cy="6150610"/>
            </a:xfrm>
          </p:grpSpPr>
          <p:pic>
            <p:nvPicPr>
              <p:cNvPr id="22" name="图片 21"/>
              <p:cNvPicPr>
                <a:picLocks noChangeAspect="1"/>
              </p:cNvPicPr>
              <p:nvPr/>
            </p:nvPicPr>
            <p:blipFill rotWithShape="1">
              <a:blip r:embed="rId4" cstate="print"/>
              <a:srcRect/>
              <a:stretch>
                <a:fillRect/>
              </a:stretch>
            </p:blipFill>
            <p:spPr>
              <a:xfrm>
                <a:off x="1092835" y="747395"/>
                <a:ext cx="5130165" cy="6151245"/>
              </a:xfrm>
              <a:prstGeom prst="rect">
                <a:avLst/>
              </a:prstGeom>
              <a:noFill/>
            </p:spPr>
          </p:pic>
          <p:pic>
            <p:nvPicPr>
              <p:cNvPr id="23" name="图片 22"/>
              <p:cNvPicPr>
                <a:picLocks noChangeAspect="1"/>
              </p:cNvPicPr>
              <p:nvPr/>
            </p:nvPicPr>
            <p:blipFill rotWithShape="1">
              <a:blip r:embed="rId5" cstate="print"/>
              <a:srcRect/>
              <a:stretch>
                <a:fillRect/>
              </a:stretch>
            </p:blipFill>
            <p:spPr>
              <a:xfrm>
                <a:off x="6191885" y="778510"/>
                <a:ext cx="4912995" cy="6082665"/>
              </a:xfrm>
              <a:prstGeom prst="rect">
                <a:avLst/>
              </a:prstGeom>
              <a:noFill/>
            </p:spPr>
          </p:pic>
        </p:grpSp>
        <p:sp>
          <p:nvSpPr>
            <p:cNvPr id="26" name="文本框 25"/>
            <p:cNvSpPr txBox="1"/>
            <p:nvPr/>
          </p:nvSpPr>
          <p:spPr>
            <a:xfrm>
              <a:off x="3427095" y="2830830"/>
              <a:ext cx="5093335" cy="600710"/>
            </a:xfrm>
            <a:prstGeom prst="rect">
              <a:avLst/>
            </a:prstGeom>
            <a:solidFill>
              <a:srgbClr val="FFFFFF"/>
            </a:solidFill>
          </p:spPr>
          <p:txBody>
            <a:bodyPr vert="horz" wrap="square" lIns="0" tIns="0" rIns="0" bIns="0" numCol="1" anchor="t">
              <a:noAutofit/>
            </a:bodyPr>
            <a:lstStyle/>
            <a:p>
              <a:pPr marL="0" indent="0" algn="l" defTabSz="914400" hangingPunct="1">
                <a:lnSpc>
                  <a:spcPct val="100000"/>
                </a:lnSpc>
                <a:spcBef>
                  <a:spcPts val="0"/>
                </a:spcBef>
                <a:spcAft>
                  <a:spcPts val="0"/>
                </a:spcAft>
                <a:buFontTx/>
                <a:buNone/>
              </a:pPr>
              <a:r>
                <a:rPr sz="3600" b="1" i="0">
                  <a:solidFill>
                    <a:srgbClr val="FF0000"/>
                  </a:solidFill>
                  <a:latin typeface="微软雅黑" panose="020B0503020204020204" charset="-122"/>
                  <a:ea typeface="微软雅黑" panose="020B0503020204020204" charset="-122"/>
                </a:rPr>
                <a:t>九寨沟地震震前震后对比</a:t>
              </a:r>
              <a:endParaRPr lang="ko-KR" altLang="en-US" sz="3600" b="1" i="0">
                <a:solidFill>
                  <a:srgbClr val="FF0000"/>
                </a:solidFill>
                <a:latin typeface="微软雅黑" panose="020B0503020204020204" charset="-122"/>
                <a:ea typeface="微软雅黑" panose="020B0503020204020204" charset="-122"/>
              </a:endParaRPr>
            </a:p>
          </p:txBody>
        </p:sp>
      </p:grpSp>
      <p:sp>
        <p:nvSpPr>
          <p:cNvPr id="28" name="文本框 27"/>
          <p:cNvSpPr txBox="1"/>
          <p:nvPr/>
        </p:nvSpPr>
        <p:spPr>
          <a:xfrm>
            <a:off x="1629410" y="142240"/>
            <a:ext cx="4755515" cy="522605"/>
          </a:xfrm>
          <a:prstGeom prst="rect">
            <a:avLst/>
          </a:prstGeom>
          <a:noFill/>
        </p:spPr>
        <p:txBody>
          <a:bodyPr vert="horz" wrap="square" lIns="91440" tIns="45720" rIns="91440" bIns="45720" numCol="1" anchor="t">
            <a:spAutoFit/>
          </a:bodyPr>
          <a:lstStyle/>
          <a:p>
            <a:pPr marL="0" indent="0" algn="ctr" defTabSz="685800" eaLnBrk="1" latinLnBrk="1" hangingPunct="1">
              <a:lnSpc>
                <a:spcPct val="100000"/>
              </a:lnSpc>
              <a:spcBef>
                <a:spcPts val="0"/>
              </a:spcBef>
              <a:spcAft>
                <a:spcPts val="0"/>
              </a:spcAft>
              <a:buFontTx/>
              <a:buNone/>
            </a:pPr>
            <a:r>
              <a:rPr lang="en-US" sz="2800" b="1" dirty="0" smtClean="0">
                <a:latin typeface="微软雅黑" panose="020B0503020204020204" charset="-122"/>
                <a:ea typeface="微软雅黑" panose="020B0503020204020204" charset="-122"/>
              </a:rPr>
              <a:t>6</a:t>
            </a:r>
            <a:r>
              <a:rPr lang="zh-CN" altLang="en-US" sz="2800" b="1" dirty="0" smtClean="0">
                <a:latin typeface="微软雅黑" panose="020B0503020204020204" charset="-122"/>
                <a:ea typeface="微软雅黑" panose="020B0503020204020204" charset="-122"/>
              </a:rPr>
              <a:t>、</a:t>
            </a:r>
            <a:r>
              <a:rPr sz="2800" b="1" dirty="0" smtClean="0">
                <a:latin typeface="微软雅黑" panose="020B0503020204020204" charset="-122"/>
                <a:ea typeface="微软雅黑" panose="020B0503020204020204" charset="-122"/>
              </a:rPr>
              <a:t>西南地区——</a:t>
            </a:r>
            <a:r>
              <a:rPr lang="zh-CN" altLang="en-US" sz="2800" b="1" dirty="0" smtClean="0">
                <a:latin typeface="微软雅黑" panose="020B0503020204020204" charset="-122"/>
                <a:ea typeface="微软雅黑" panose="020B0503020204020204" charset="-122"/>
              </a:rPr>
              <a:t>地质灾害</a:t>
            </a:r>
            <a:endParaRPr lang="ko-KR" altLang="en-US" sz="28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9774954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childTnLst>
                          </p:cTn>
                        </p:par>
                        <p:par>
                          <p:cTn id="13" fill="hold">
                            <p:stCondLst>
                              <p:cond delay="3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8"/>
                                        </p:tgtEl>
                                        <p:attrNameLst>
                                          <p:attrName>style.visibility</p:attrName>
                                        </p:attrNameLst>
                                      </p:cBhvr>
                                      <p:to>
                                        <p:strVal val="visible"/>
                                      </p:to>
                                    </p:set>
                                    <p:set>
                                      <p:cBhvr>
                                        <p:cTn id="16" dur="1" fill="hold">
                                          <p:stCondLst>
                                            <p:cond delay="0"/>
                                          </p:stCondLst>
                                        </p:cTn>
                                        <p:tgtEl>
                                          <p:spTgt spid="28"/>
                                        </p:tgtEl>
                                        <p:attrNameLst>
                                          <p:attrName>style.visibility</p:attrName>
                                        </p:attrNameLst>
                                      </p:cBhvr>
                                      <p:to>
                                        <p:strVal val="visible"/>
                                      </p:to>
                                    </p:set>
                                    <p:anim calcmode="lin" valueType="num">
                                      <p:cBhvr>
                                        <p:cTn id="17" dur="3000"/>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8" dur="3000"/>
                                        <p:tgtEl>
                                          <p:spTgt spid="28"/>
                                        </p:tgtEl>
                                        <p:attrNameLst>
                                          <p:attrName>ppt_y</p:attrName>
                                        </p:attrNameLst>
                                      </p:cBhvr>
                                      <p:tavLst>
                                        <p:tav tm="0">
                                          <p:val>
                                            <p:strVal val="#ppt_y"/>
                                          </p:val>
                                        </p:tav>
                                        <p:tav tm="100000">
                                          <p:val>
                                            <p:strVal val="#ppt_y"/>
                                          </p:val>
                                        </p:tav>
                                      </p:tavLst>
                                    </p:anim>
                                    <p:anim calcmode="lin" valueType="num">
                                      <p:cBhvr>
                                        <p:cTn id="19" dur="3000"/>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0" dur="3000"/>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3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图片 2057"/>
          <p:cNvPicPr>
            <a:picLocks noChangeAspect="1"/>
          </p:cNvPicPr>
          <p:nvPr/>
        </p:nvPicPr>
        <p:blipFill rotWithShape="1">
          <a:blip r:embed="rId3" cstate="print"/>
          <a:srcRect/>
          <a:stretch>
            <a:fillRect/>
          </a:stretch>
        </p:blipFill>
        <p:spPr>
          <a:xfrm>
            <a:off x="487045" y="760095"/>
            <a:ext cx="11594465" cy="6033135"/>
          </a:xfrm>
          <a:prstGeom prst="rect">
            <a:avLst/>
          </a:prstGeom>
          <a:noFill/>
          <a:ln w="38100" cap="flat" cmpd="sng">
            <a:solidFill>
              <a:schemeClr val="accent5">
                <a:lumMod val="60000"/>
                <a:lumOff val="40000"/>
                <a:alpha val="100000"/>
              </a:schemeClr>
            </a:solidFill>
            <a:prstDash val="solid"/>
            <a:round/>
          </a:ln>
        </p:spPr>
      </p:pic>
      <p:sp>
        <p:nvSpPr>
          <p:cNvPr id="14" name="文本框 13"/>
          <p:cNvSpPr txBox="1"/>
          <p:nvPr/>
        </p:nvSpPr>
        <p:spPr>
          <a:xfrm>
            <a:off x="1680210" y="170815"/>
            <a:ext cx="5212959" cy="523220"/>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lang="en-US" sz="2800" b="1" dirty="0" smtClean="0">
                <a:latin typeface="微软雅黑" panose="020B0503020204020204" charset="-122"/>
                <a:ea typeface="微软雅黑" panose="020B0503020204020204" charset="-122"/>
              </a:rPr>
              <a:t>6</a:t>
            </a:r>
            <a:r>
              <a:rPr lang="zh-CN" altLang="en-US" sz="2800" b="1" dirty="0" smtClean="0">
                <a:latin typeface="微软雅黑" panose="020B0503020204020204" charset="-122"/>
                <a:ea typeface="微软雅黑" panose="020B0503020204020204" charset="-122"/>
              </a:rPr>
              <a:t>、</a:t>
            </a:r>
            <a:r>
              <a:rPr sz="2800" b="1" dirty="0" smtClean="0">
                <a:latin typeface="微软雅黑" panose="020B0503020204020204" charset="-122"/>
                <a:ea typeface="微软雅黑" panose="020B0503020204020204" charset="-122"/>
              </a:rPr>
              <a:t>西南地区——</a:t>
            </a:r>
            <a:r>
              <a:rPr lang="zh-CN" altLang="en-US" sz="2800" b="1" dirty="0" smtClean="0">
                <a:latin typeface="微软雅黑" panose="020B0503020204020204" charset="-122"/>
                <a:ea typeface="微软雅黑" panose="020B0503020204020204" charset="-122"/>
              </a:rPr>
              <a:t>地质灾害</a:t>
            </a:r>
            <a:endParaRPr lang="ko-KR" altLang="en-US" sz="2800" b="1" dirty="0">
              <a:latin typeface="微软雅黑" panose="020B0503020204020204" charset="-122"/>
              <a:ea typeface="微软雅黑" panose="020B0503020204020204" charset="-122"/>
            </a:endParaRPr>
          </a:p>
        </p:txBody>
      </p:sp>
      <p:sp>
        <p:nvSpPr>
          <p:cNvPr id="2" name="形状 1"/>
          <p:cNvSpPr/>
          <p:nvPr/>
        </p:nvSpPr>
        <p:spPr>
          <a:xfrm>
            <a:off x="4807585" y="2694940"/>
            <a:ext cx="144000" cy="144000"/>
          </a:xfrm>
          <a:prstGeom prst="ellipse">
            <a:avLst/>
          </a:prstGeom>
          <a:solidFill>
            <a:srgbClr val="FF3300"/>
          </a:solidFill>
          <a:ln w="57150" cap="flat" cmpd="sng">
            <a:solidFill>
              <a:srgbClr val="FF0066">
                <a:alpha val="100000"/>
              </a:srgbClr>
            </a:solidFill>
            <a:prstDash val="solid"/>
          </a:ln>
          <a:effectLst>
            <a:glow rad="63500">
              <a:schemeClr val="accent4">
                <a:alpha val="40035"/>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685800" eaLnBrk="1" hangingPunct="1">
              <a:lnSpc>
                <a:spcPct val="100000"/>
              </a:lnSpc>
              <a:spcBef>
                <a:spcPts val="0"/>
              </a:spcBef>
              <a:spcAft>
                <a:spcPts val="0"/>
              </a:spcAft>
              <a:buFontTx/>
              <a:buNone/>
            </a:pPr>
            <a:endParaRPr lang="ko-KR" altLang="en-US" sz="1300">
              <a:solidFill>
                <a:srgbClr val="00007E"/>
              </a:solidFill>
              <a:latin typeface="等线" panose="02010600030101010101" charset="-122"/>
              <a:ea typeface="微软雅黑" panose="020B0503020204020204" charset="-122"/>
            </a:endParaRPr>
          </a:p>
        </p:txBody>
      </p:sp>
      <p:sp>
        <p:nvSpPr>
          <p:cNvPr id="2059" name="文本框 2058"/>
          <p:cNvSpPr txBox="1"/>
          <p:nvPr/>
        </p:nvSpPr>
        <p:spPr>
          <a:xfrm>
            <a:off x="5596255" y="1063625"/>
            <a:ext cx="5965190" cy="863600"/>
          </a:xfrm>
          <a:prstGeom prst="rect">
            <a:avLst/>
          </a:prstGeom>
          <a:solidFill>
            <a:srgbClr val="003A9A"/>
          </a:solidFill>
        </p:spPr>
        <p:txBody>
          <a:bodyPr vert="horz" wrap="square" lIns="0" tIns="0" rIns="0" bIns="0" numCol="1" anchor="t">
            <a:noAutofit/>
          </a:bodyPr>
          <a:lstStyle/>
          <a:p>
            <a:pPr marL="0" indent="0" algn="l" defTabSz="685800" eaLnBrk="1" hangingPunct="1">
              <a:lnSpc>
                <a:spcPct val="100000"/>
              </a:lnSpc>
              <a:spcBef>
                <a:spcPts val="0"/>
              </a:spcBef>
              <a:spcAft>
                <a:spcPts val="0"/>
              </a:spcAft>
              <a:buFontTx/>
              <a:buNone/>
            </a:pPr>
            <a:r>
              <a:rPr sz="2800" b="1">
                <a:solidFill>
                  <a:srgbClr val="FF0000"/>
                </a:solidFill>
                <a:latin typeface="微软雅黑" panose="020B0503020204020204" charset="-122"/>
                <a:ea typeface="微软雅黑" panose="020B0503020204020204" charset="-122"/>
              </a:rPr>
              <a:t> 讨论：</a:t>
            </a:r>
            <a:endParaRPr lang="ko-KR" altLang="en-US" sz="2800" b="1">
              <a:solidFill>
                <a:srgbClr val="FF0000"/>
              </a:solidFill>
              <a:latin typeface="微软雅黑" panose="020B0503020204020204" charset="-122"/>
              <a:ea typeface="微软雅黑" panose="020B0503020204020204" charset="-122"/>
            </a:endParaRPr>
          </a:p>
          <a:p>
            <a:pPr marL="0" indent="0" algn="l" defTabSz="685800" eaLnBrk="1" hangingPunct="1">
              <a:lnSpc>
                <a:spcPct val="100000"/>
              </a:lnSpc>
              <a:spcBef>
                <a:spcPts val="0"/>
              </a:spcBef>
              <a:spcAft>
                <a:spcPts val="0"/>
              </a:spcAft>
              <a:buFontTx/>
              <a:buNone/>
            </a:pPr>
            <a:r>
              <a:rPr sz="2800" b="1">
                <a:solidFill>
                  <a:schemeClr val="bg1"/>
                </a:solidFill>
                <a:latin typeface="微软雅黑" panose="020B0503020204020204" charset="-122"/>
                <a:ea typeface="微软雅黑" panose="020B0503020204020204" charset="-122"/>
              </a:rPr>
              <a:t> 西南地区地震灾害频繁发生的原因？</a:t>
            </a:r>
            <a:endParaRPr lang="ko-KR" altLang="en-US" sz="2800" b="1">
              <a:solidFill>
                <a:schemeClr val="bg1"/>
              </a:solidFill>
              <a:latin typeface="微软雅黑" panose="020B0503020204020204" charset="-122"/>
              <a:ea typeface="微软雅黑" panose="020B0503020204020204" charset="-122"/>
            </a:endParaRPr>
          </a:p>
        </p:txBody>
      </p:sp>
      <p:sp>
        <p:nvSpPr>
          <p:cNvPr id="2061" name="文本框 2060"/>
          <p:cNvSpPr txBox="1"/>
          <p:nvPr/>
        </p:nvSpPr>
        <p:spPr>
          <a:xfrm>
            <a:off x="5278120" y="2096135"/>
            <a:ext cx="6426835" cy="2614930"/>
          </a:xfrm>
          <a:prstGeom prst="rect">
            <a:avLst/>
          </a:prstGeom>
          <a:gradFill rotWithShape="1">
            <a:gsLst>
              <a:gs pos="0">
                <a:schemeClr val="accent2">
                  <a:lumOff val="100000"/>
                </a:schemeClr>
              </a:gs>
              <a:gs pos="35000">
                <a:schemeClr val="accent2">
                  <a:lumOff val="100000"/>
                </a:schemeClr>
              </a:gs>
              <a:gs pos="100000">
                <a:schemeClr val="accent2">
                  <a:lumMod val="100000"/>
                  <a:lumOff val="0"/>
                </a:schemeClr>
              </a:gs>
            </a:gsLst>
            <a:path path="circle">
              <a:fillToRect l="50000" t="-80000" r="50000" b="180000"/>
            </a:path>
            <a:tileRect/>
          </a:gradFill>
        </p:spPr>
        <p:style>
          <a:lnRef idx="3">
            <a:schemeClr val="lt1"/>
          </a:lnRef>
          <a:fillRef idx="1">
            <a:schemeClr val="accent1"/>
          </a:fillRef>
          <a:effectRef idx="1">
            <a:schemeClr val="accent1"/>
          </a:effectRef>
          <a:fontRef idx="minor">
            <a:schemeClr val="lt1"/>
          </a:fontRef>
        </p:style>
        <p:txBody>
          <a:bodyPr vert="horz" wrap="square" lIns="0" tIns="0" rIns="0" bIns="0" numCol="1" anchor="t">
            <a:noAutofit/>
          </a:bodyPr>
          <a:lstStyle/>
          <a:p>
            <a:pPr marL="0" indent="0" algn="l" defTabSz="914400" hangingPunct="1">
              <a:lnSpc>
                <a:spcPct val="100000"/>
              </a:lnSpc>
              <a:spcBef>
                <a:spcPts val="0"/>
              </a:spcBef>
              <a:spcAft>
                <a:spcPts val="0"/>
              </a:spcAft>
              <a:buFontTx/>
              <a:buNone/>
            </a:pPr>
            <a:r>
              <a:rPr sz="2800" b="1" i="0">
                <a:solidFill>
                  <a:srgbClr val="FF0000"/>
                </a:solidFill>
                <a:latin typeface="宋体" panose="02010600030101010101" pitchFamily="2" charset="-122"/>
                <a:ea typeface="楷体_GB2312" panose="02010609030101010101" charset="-122"/>
              </a:rPr>
              <a:t> </a:t>
            </a:r>
            <a:r>
              <a:rPr sz="2800" b="1" i="0">
                <a:solidFill>
                  <a:schemeClr val="tx1"/>
                </a:solidFill>
                <a:latin typeface="微软雅黑" panose="020B0503020204020204" charset="-122"/>
                <a:ea typeface="微软雅黑" panose="020B0503020204020204" charset="-122"/>
              </a:rPr>
              <a:t> </a:t>
            </a:r>
            <a:endParaRPr lang="ko-KR" altLang="en-US" sz="2800" b="1" i="0">
              <a:solidFill>
                <a:schemeClr val="tx1"/>
              </a:solidFill>
              <a:latin typeface="楷体" panose="02010609060101010101" charset="-122"/>
              <a:ea typeface="楷体" panose="02010609060101010101" charset="-122"/>
            </a:endParaRPr>
          </a:p>
        </p:txBody>
      </p:sp>
      <p:sp>
        <p:nvSpPr>
          <p:cNvPr id="36" name="Rectangle 33"/>
          <p:cNvSpPr/>
          <p:nvPr/>
        </p:nvSpPr>
        <p:spPr>
          <a:xfrm>
            <a:off x="5385031" y="2190587"/>
            <a:ext cx="648000" cy="648000"/>
          </a:xfrm>
          <a:prstGeom prst="rect">
            <a:avLst/>
          </a:prstGeom>
          <a:gradFill>
            <a:gsLst>
              <a:gs pos="0">
                <a:srgbClr val="14CD68"/>
              </a:gs>
              <a:gs pos="100000">
                <a:srgbClr val="0B6E38"/>
              </a:gs>
            </a:gsLst>
            <a:path path="circle"/>
          </a:gradFill>
          <a:ln w="12700" cap="flat" cmpd="sng" algn="ctr">
            <a:noFill/>
            <a:prstDash val="solid"/>
            <a:miter lim="800000"/>
          </a:ln>
          <a:effectLst/>
        </p:spPr>
        <p:txBody>
          <a:bodyPr lIns="182843" tIns="91422" rIns="182843" bIns="91422" anchor="ctr"/>
          <a:lstStyle/>
          <a:p>
            <a:pPr marL="0" marR="0" lvl="0" indent="0" algn="ctr" defTabSz="713105" eaLnBrk="1" fontAlgn="auto" latinLnBrk="0" hangingPunct="1">
              <a:lnSpc>
                <a:spcPct val="100000"/>
              </a:lnSpc>
              <a:spcBef>
                <a:spcPts val="0"/>
              </a:spcBef>
              <a:spcAft>
                <a:spcPts val="0"/>
              </a:spcAft>
              <a:buClrTx/>
              <a:buSzTx/>
              <a:buFontTx/>
              <a:buNone/>
              <a:defRPr/>
            </a:pPr>
            <a:r>
              <a:rPr lang="en-US" altLang="ko-KR" sz="3600" b="1" noProof="0" dirty="0">
                <a:ln>
                  <a:noFill/>
                </a:ln>
                <a:solidFill>
                  <a:schemeClr val="bg1"/>
                </a:solidFill>
                <a:effectLst/>
                <a:uLnTx/>
                <a:uFillTx/>
                <a:latin typeface="微软雅黑" panose="020B0503020204020204" charset="-122"/>
                <a:ea typeface="微软雅黑" panose="020B0503020204020204" charset="-122"/>
                <a:cs typeface="Roboto Bold"/>
                <a:sym typeface="+mn-ea"/>
              </a:rPr>
              <a:t>1</a:t>
            </a:r>
            <a:endParaRPr kumimoji="0" lang="en-US" altLang="ko-KR" sz="3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Roboto Bold"/>
              <a:sym typeface="+mn-ea"/>
            </a:endParaRPr>
          </a:p>
        </p:txBody>
      </p:sp>
      <p:sp>
        <p:nvSpPr>
          <p:cNvPr id="37" name="Title 20"/>
          <p:cNvSpPr txBox="1"/>
          <p:nvPr/>
        </p:nvSpPr>
        <p:spPr bwMode="auto">
          <a:xfrm>
            <a:off x="5872480" y="2200593"/>
            <a:ext cx="595757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0" rIns="243785" bIns="0" anchor="ctr">
            <a:spAutoFit/>
          </a:bodyPr>
          <a:lstStyle>
            <a:lvl1pPr defTabSz="457200" eaLnBrk="0" hangingPunct="0">
              <a:defRPr sz="3600">
                <a:solidFill>
                  <a:schemeClr val="tx1"/>
                </a:solidFill>
                <a:latin typeface="Lato Light" pitchFamily="34" charset="0"/>
                <a:ea typeface="MS PGothic" panose="020B0600070205080204" pitchFamily="34" charset="-128"/>
              </a:defRPr>
            </a:lvl1pPr>
            <a:lvl2pPr marL="742950" indent="-285750" defTabSz="457200" eaLnBrk="0" hangingPunct="0">
              <a:defRPr sz="3600">
                <a:solidFill>
                  <a:schemeClr val="tx1"/>
                </a:solidFill>
                <a:latin typeface="Lato Light" pitchFamily="34" charset="0"/>
                <a:ea typeface="MS PGothic" panose="020B0600070205080204" pitchFamily="34" charset="-128"/>
              </a:defRPr>
            </a:lvl2pPr>
            <a:lvl3pPr marL="1143000" indent="-228600" defTabSz="457200" eaLnBrk="0" hangingPunct="0">
              <a:defRPr sz="3600">
                <a:solidFill>
                  <a:schemeClr val="tx1"/>
                </a:solidFill>
                <a:latin typeface="Lato Light" pitchFamily="34" charset="0"/>
                <a:ea typeface="MS PGothic" panose="020B0600070205080204" pitchFamily="34" charset="-128"/>
              </a:defRPr>
            </a:lvl3pPr>
            <a:lvl4pPr marL="1600200" indent="-228600" defTabSz="457200" eaLnBrk="0" hangingPunct="0">
              <a:defRPr sz="3600">
                <a:solidFill>
                  <a:schemeClr val="tx1"/>
                </a:solidFill>
                <a:latin typeface="Lato Light" pitchFamily="34" charset="0"/>
                <a:ea typeface="MS PGothic" panose="020B0600070205080204" pitchFamily="34" charset="-128"/>
              </a:defRPr>
            </a:lvl4pPr>
            <a:lvl5pPr marL="2057400" indent="-228600" defTabSz="457200" eaLnBrk="0" hangingPunct="0">
              <a:defRPr sz="3600">
                <a:solidFill>
                  <a:schemeClr val="tx1"/>
                </a:solidFill>
                <a:latin typeface="Lato Light" pitchFamily="34" charset="0"/>
                <a:ea typeface="MS PGothic" panose="020B0600070205080204" pitchFamily="34" charset="-128"/>
              </a:defRPr>
            </a:lvl5pPr>
            <a:lvl6pPr marL="2514600" indent="-228600" defTabSz="457200"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457200"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457200"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457200"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marL="0" indent="0" algn="l" defTabSz="914400" hangingPunct="1">
              <a:lnSpc>
                <a:spcPct val="100000"/>
              </a:lnSpc>
              <a:spcBef>
                <a:spcPts val="0"/>
              </a:spcBef>
              <a:spcAft>
                <a:spcPts val="0"/>
              </a:spcAft>
              <a:buFontTx/>
              <a:buNone/>
            </a:pPr>
            <a:r>
              <a:rPr sz="2400" b="1">
                <a:latin typeface="微软雅黑" panose="020B0503020204020204" charset="-122"/>
                <a:ea typeface="微软雅黑" panose="020B0503020204020204" charset="-122"/>
                <a:cs typeface="微软雅黑" panose="020B0503020204020204" charset="-122"/>
                <a:sym typeface="+mn-ea"/>
              </a:rPr>
              <a:t> 印度洋板块和亚欧板块的碰撞消亡边界  </a:t>
            </a:r>
          </a:p>
          <a:p>
            <a:pPr marL="0" indent="0" algn="l" defTabSz="914400" hangingPunct="1">
              <a:lnSpc>
                <a:spcPct val="100000"/>
              </a:lnSpc>
              <a:spcBef>
                <a:spcPts val="0"/>
              </a:spcBef>
              <a:spcAft>
                <a:spcPts val="0"/>
              </a:spcAft>
              <a:buFontTx/>
              <a:buNone/>
            </a:pPr>
            <a:r>
              <a:rPr sz="2400" b="1">
                <a:latin typeface="微软雅黑" panose="020B0503020204020204" charset="-122"/>
                <a:ea typeface="微软雅黑" panose="020B0503020204020204" charset="-122"/>
                <a:cs typeface="微软雅黑" panose="020B0503020204020204" charset="-122"/>
                <a:sym typeface="+mn-ea"/>
              </a:rPr>
              <a:t> 板块交界处地壳活动频繁</a:t>
            </a:r>
            <a:endParaRPr kumimoji="0" lang="en-US" altLang="zh-CN" sz="2400" b="1" i="0" u="none" strike="noStrike" kern="0" cap="none" spc="0" normalizeH="0" baseline="0" noProof="0" dirty="0">
              <a:ln>
                <a:noFill/>
              </a:ln>
              <a:solidFill>
                <a:srgbClr val="AED30B"/>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8" name="Rectangle 33"/>
          <p:cNvSpPr/>
          <p:nvPr/>
        </p:nvSpPr>
        <p:spPr>
          <a:xfrm>
            <a:off x="5385031" y="2963382"/>
            <a:ext cx="648000" cy="648000"/>
          </a:xfrm>
          <a:prstGeom prst="rect">
            <a:avLst/>
          </a:prstGeom>
          <a:gradFill>
            <a:gsLst>
              <a:gs pos="0">
                <a:srgbClr val="007BD3"/>
              </a:gs>
              <a:gs pos="100000">
                <a:srgbClr val="034373"/>
              </a:gs>
            </a:gsLst>
            <a:path path="circle"/>
          </a:gradFill>
          <a:ln w="12700" cap="flat" cmpd="sng" algn="ctr">
            <a:noFill/>
            <a:prstDash val="solid"/>
            <a:miter lim="800000"/>
          </a:ln>
          <a:effectLst/>
        </p:spPr>
        <p:txBody>
          <a:bodyPr lIns="182843" tIns="91422" rIns="182843" bIns="91422" anchor="ctr"/>
          <a:lstStyle/>
          <a:p>
            <a:pPr marL="0" marR="0" lvl="0" indent="0" algn="ctr" defTabSz="713105" eaLnBrk="1" fontAlgn="auto" latinLnBrk="0" hangingPunct="1">
              <a:lnSpc>
                <a:spcPct val="100000"/>
              </a:lnSpc>
              <a:spcBef>
                <a:spcPts val="0"/>
              </a:spcBef>
              <a:spcAft>
                <a:spcPts val="0"/>
              </a:spcAft>
              <a:buClrTx/>
              <a:buSzTx/>
              <a:buFontTx/>
              <a:buNone/>
              <a:defRPr/>
            </a:pPr>
            <a:r>
              <a:rPr lang="en-US" altLang="ko-KR" sz="3600" b="1" noProof="0" dirty="0">
                <a:ln>
                  <a:noFill/>
                </a:ln>
                <a:solidFill>
                  <a:schemeClr val="bg1"/>
                </a:solidFill>
                <a:effectLst/>
                <a:uLnTx/>
                <a:uFillTx/>
                <a:latin typeface="微软雅黑" panose="020B0503020204020204" charset="-122"/>
                <a:ea typeface="微软雅黑" panose="020B0503020204020204" charset="-122"/>
                <a:cs typeface="Roboto Bold"/>
                <a:sym typeface="+mn-ea"/>
              </a:rPr>
              <a:t>2</a:t>
            </a:r>
            <a:endParaRPr kumimoji="0" lang="en-US" altLang="ko-KR" sz="3600" b="0" i="0" u="none" strike="noStrike" kern="0" cap="none" spc="0" normalizeH="0" baseline="0" noProof="0">
              <a:ln>
                <a:noFill/>
              </a:ln>
              <a:solidFill>
                <a:srgbClr val="AED30B"/>
              </a:solidFill>
              <a:effectLst/>
              <a:uLnTx/>
              <a:uFillTx/>
              <a:latin typeface="微软雅黑" panose="020B0503020204020204" charset="-122"/>
              <a:ea typeface="微软雅黑" panose="020B0503020204020204" charset="-122"/>
            </a:endParaRPr>
          </a:p>
        </p:txBody>
      </p:sp>
      <p:sp>
        <p:nvSpPr>
          <p:cNvPr id="45" name="Rectangle 33"/>
          <p:cNvSpPr/>
          <p:nvPr/>
        </p:nvSpPr>
        <p:spPr>
          <a:xfrm>
            <a:off x="5368521" y="3807932"/>
            <a:ext cx="648000" cy="648000"/>
          </a:xfrm>
          <a:prstGeom prst="rect">
            <a:avLst/>
          </a:prstGeom>
          <a:gradFill>
            <a:gsLst>
              <a:gs pos="0">
                <a:srgbClr val="7B32B2"/>
              </a:gs>
              <a:gs pos="100000">
                <a:srgbClr val="401A5D"/>
              </a:gs>
            </a:gsLst>
            <a:path path="circle"/>
          </a:gradFill>
          <a:ln w="12700" cap="flat" cmpd="sng" algn="ctr">
            <a:noFill/>
            <a:prstDash val="solid"/>
            <a:miter lim="800000"/>
          </a:ln>
          <a:effectLst/>
        </p:spPr>
        <p:txBody>
          <a:bodyPr lIns="182843" tIns="91422" rIns="182843" bIns="91422" anchor="ctr"/>
          <a:lstStyle/>
          <a:p>
            <a:pPr marL="0" marR="0" lvl="0" indent="0" algn="ctr" defTabSz="713105" eaLnBrk="1" fontAlgn="auto" latinLnBrk="0" hangingPunct="1">
              <a:lnSpc>
                <a:spcPct val="100000"/>
              </a:lnSpc>
              <a:spcBef>
                <a:spcPts val="0"/>
              </a:spcBef>
              <a:spcAft>
                <a:spcPts val="0"/>
              </a:spcAft>
              <a:buClrTx/>
              <a:buSzTx/>
              <a:buFontTx/>
              <a:buNone/>
              <a:defRPr/>
            </a:pPr>
            <a:r>
              <a:rPr lang="en-US" altLang="ko-KR" sz="3600" b="1" noProof="0" dirty="0">
                <a:ln>
                  <a:noFill/>
                </a:ln>
                <a:solidFill>
                  <a:schemeClr val="bg1"/>
                </a:solidFill>
                <a:effectLst/>
                <a:uLnTx/>
                <a:uFillTx/>
                <a:latin typeface="微软雅黑" panose="020B0503020204020204" charset="-122"/>
                <a:ea typeface="微软雅黑" panose="020B0503020204020204" charset="-122"/>
                <a:cs typeface="Roboto Bold"/>
                <a:sym typeface="+mn-ea"/>
              </a:rPr>
              <a:t>3</a:t>
            </a:r>
            <a:endParaRPr kumimoji="0" lang="en-US" altLang="ko-KR" sz="36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Roboto Bold"/>
              <a:sym typeface="+mn-ea"/>
            </a:endParaRPr>
          </a:p>
        </p:txBody>
      </p:sp>
      <p:sp>
        <p:nvSpPr>
          <p:cNvPr id="46" name="文本框 45"/>
          <p:cNvSpPr txBox="1"/>
          <p:nvPr/>
        </p:nvSpPr>
        <p:spPr>
          <a:xfrm>
            <a:off x="6161405" y="3075940"/>
            <a:ext cx="5161280" cy="521970"/>
          </a:xfrm>
          <a:prstGeom prst="rect">
            <a:avLst/>
          </a:prstGeom>
          <a:noFill/>
        </p:spPr>
        <p:txBody>
          <a:bodyPr wrap="none" rtlCol="0" anchor="t">
            <a:spAutoFit/>
            <a:scene3d>
              <a:camera prst="orthographicFront"/>
              <a:lightRig rig="threePt" dir="t"/>
            </a:scene3d>
          </a:bodyPr>
          <a:lstStyle/>
          <a:p>
            <a:r>
              <a:rPr sz="28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地质构造破碎，地球内能易释放</a:t>
            </a:r>
            <a:endParaRPr lang="zh-CN" altLang="en-US" sz="28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p:txBody>
      </p:sp>
      <p:sp>
        <p:nvSpPr>
          <p:cNvPr id="47" name="文本框 46"/>
          <p:cNvSpPr txBox="1"/>
          <p:nvPr/>
        </p:nvSpPr>
        <p:spPr>
          <a:xfrm>
            <a:off x="6160135" y="3825875"/>
            <a:ext cx="3893820" cy="521970"/>
          </a:xfrm>
          <a:prstGeom prst="rect">
            <a:avLst/>
          </a:prstGeom>
          <a:noFill/>
        </p:spPr>
        <p:txBody>
          <a:bodyPr wrap="none" rtlCol="0" anchor="t">
            <a:spAutoFit/>
          </a:bodyPr>
          <a:lstStyle/>
          <a:p>
            <a:pPr marL="0" indent="0" algn="l" defTabSz="914400" hangingPunct="1">
              <a:lnSpc>
                <a:spcPct val="100000"/>
              </a:lnSpc>
              <a:spcBef>
                <a:spcPts val="0"/>
              </a:spcBef>
              <a:spcAft>
                <a:spcPts val="0"/>
              </a:spcAft>
              <a:buFontTx/>
              <a:buNone/>
            </a:pPr>
            <a:r>
              <a:rPr sz="2800" b="1">
                <a:solidFill>
                  <a:srgbClr val="FF0000"/>
                </a:solidFill>
                <a:latin typeface="微软雅黑" panose="020B0503020204020204" charset="-122"/>
                <a:ea typeface="微软雅黑" panose="020B0503020204020204" charset="-122"/>
                <a:cs typeface="微软雅黑" panose="020B0503020204020204" charset="-122"/>
                <a:sym typeface="+mn-ea"/>
              </a:rPr>
              <a:t>地中海-喜马拉雅地震带</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982902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061"/>
                                        </p:tgtEl>
                                        <p:attrNameLst>
                                          <p:attrName>style.visibility</p:attrName>
                                        </p:attrNameLst>
                                      </p:cBhvr>
                                      <p:to>
                                        <p:strVal val="visible"/>
                                      </p:to>
                                    </p:set>
                                    <p:animEffect transition="in" filter="blinds(horizontal)">
                                      <p:cBhvr>
                                        <p:cTn id="7" dur="500"/>
                                        <p:tgtEl>
                                          <p:spTgt spid="206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linds(horizontal)">
                                      <p:cBhvr>
                                        <p:cTn id="10" dur="500"/>
                                        <p:tgtEl>
                                          <p:spTgt spid="3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blinds(horizontal)">
                                      <p:cBhvr>
                                        <p:cTn id="13" dur="500"/>
                                        <p:tgtEl>
                                          <p:spTgt spid="3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linds(horizontal)">
                                      <p:cBhvr>
                                        <p:cTn id="16" dur="500"/>
                                        <p:tgtEl>
                                          <p:spTgt spid="3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blinds(horizontal)">
                                      <p:cBhvr>
                                        <p:cTn id="19" dur="500"/>
                                        <p:tgtEl>
                                          <p:spTgt spid="4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blinds(horizontal)">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 grpId="0" animBg="1"/>
      <p:bldP spid="2061" grpId="1" bldLvl="0" animBg="1"/>
      <p:bldP spid="36" grpId="0" animBg="1"/>
      <p:bldP spid="37" grpId="0"/>
      <p:bldP spid="38" grpId="0" animBg="1"/>
      <p:bldP spid="45" grpId="0" animBg="1"/>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p:nvPr>
            <p:custDataLst>
              <p:tags r:id="rId1"/>
            </p:custDataLst>
          </p:nvPr>
        </p:nvPicPr>
        <p:blipFill rotWithShape="1">
          <a:blip r:embed="rId6" cstate="print"/>
          <a:srcRect/>
          <a:stretch>
            <a:fillRect/>
          </a:stretch>
        </p:blipFill>
        <p:spPr>
          <a:xfrm>
            <a:off x="177800" y="811530"/>
            <a:ext cx="7621270" cy="6046470"/>
          </a:xfrm>
          <a:prstGeom prst="rect">
            <a:avLst/>
          </a:prstGeom>
          <a:noFill/>
        </p:spPr>
      </p:pic>
      <p:sp>
        <p:nvSpPr>
          <p:cNvPr id="3" name="文本框 2"/>
          <p:cNvSpPr txBox="1"/>
          <p:nvPr/>
        </p:nvSpPr>
        <p:spPr>
          <a:xfrm>
            <a:off x="1680210" y="172085"/>
            <a:ext cx="5177790" cy="523220"/>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lang="en-US" sz="2800" b="1" dirty="0" smtClean="0">
                <a:latin typeface="微软雅黑" panose="020B0503020204020204" charset="-122"/>
                <a:ea typeface="微软雅黑" panose="020B0503020204020204" charset="-122"/>
              </a:rPr>
              <a:t>6</a:t>
            </a:r>
            <a:r>
              <a:rPr lang="zh-CN" altLang="en-US" sz="2800" b="1" dirty="0" smtClean="0">
                <a:latin typeface="微软雅黑" panose="020B0503020204020204" charset="-122"/>
                <a:ea typeface="微软雅黑" panose="020B0503020204020204" charset="-122"/>
              </a:rPr>
              <a:t>、</a:t>
            </a:r>
            <a:r>
              <a:rPr sz="2800" b="1" dirty="0" smtClean="0">
                <a:latin typeface="微软雅黑" panose="020B0503020204020204" charset="-122"/>
                <a:ea typeface="微软雅黑" panose="020B0503020204020204" charset="-122"/>
              </a:rPr>
              <a:t>西南地区——</a:t>
            </a:r>
            <a:r>
              <a:rPr lang="zh-CN" altLang="en-US" sz="2800" b="1" dirty="0" smtClean="0">
                <a:latin typeface="微软雅黑" panose="020B0503020204020204" charset="-122"/>
                <a:ea typeface="微软雅黑" panose="020B0503020204020204" charset="-122"/>
              </a:rPr>
              <a:t>地质灾害</a:t>
            </a:r>
            <a:endParaRPr lang="ko-KR" altLang="en-US" sz="2800" b="1" dirty="0">
              <a:latin typeface="微软雅黑" panose="020B0503020204020204" charset="-122"/>
              <a:ea typeface="微软雅黑" panose="020B0503020204020204" charset="-122"/>
            </a:endParaRPr>
          </a:p>
        </p:txBody>
      </p:sp>
      <p:sp>
        <p:nvSpPr>
          <p:cNvPr id="4" name="文本框 3"/>
          <p:cNvSpPr txBox="1"/>
          <p:nvPr/>
        </p:nvSpPr>
        <p:spPr>
          <a:xfrm>
            <a:off x="8431530" y="981710"/>
            <a:ext cx="4080510" cy="522605"/>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sz="2800" b="1">
                <a:solidFill>
                  <a:schemeClr val="tx1"/>
                </a:solidFill>
                <a:latin typeface="微软雅黑" panose="020B0503020204020204" charset="-122"/>
                <a:ea typeface="微软雅黑" panose="020B0503020204020204" charset="-122"/>
              </a:rPr>
              <a:t>这张图说明了什么？</a:t>
            </a:r>
            <a:endParaRPr lang="ko-KR" altLang="en-US" sz="2800" b="1">
              <a:solidFill>
                <a:schemeClr val="tx1"/>
              </a:solidFill>
              <a:latin typeface="微软雅黑" panose="020B0503020204020204" charset="-122"/>
              <a:ea typeface="微软雅黑" panose="020B0503020204020204" charset="-122"/>
            </a:endParaRPr>
          </a:p>
        </p:txBody>
      </p:sp>
      <p:sp>
        <p:nvSpPr>
          <p:cNvPr id="5" name="文本框 4"/>
          <p:cNvSpPr txBox="1"/>
          <p:nvPr/>
        </p:nvSpPr>
        <p:spPr>
          <a:xfrm>
            <a:off x="8220075" y="1885315"/>
            <a:ext cx="3720465" cy="123190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oAutofit/>
          </a:bodyPr>
          <a:lstStyle/>
          <a:p>
            <a:pPr marL="0" indent="0" algn="l" defTabSz="914400" hangingPunct="1">
              <a:lnSpc>
                <a:spcPct val="100000"/>
              </a:lnSpc>
              <a:spcBef>
                <a:spcPts val="0"/>
              </a:spcBef>
              <a:spcAft>
                <a:spcPts val="0"/>
              </a:spcAft>
              <a:buFontTx/>
              <a:buNone/>
            </a:pPr>
            <a:r>
              <a:rPr sz="3200" b="1" i="0">
                <a:solidFill>
                  <a:srgbClr val="FF0000"/>
                </a:solidFill>
                <a:latin typeface="微软雅黑" panose="020B0503020204020204" charset="-122"/>
                <a:ea typeface="微软雅黑" panose="020B0503020204020204" charset="-122"/>
              </a:rPr>
              <a:t> 思考：</a:t>
            </a:r>
            <a:endParaRPr lang="ko-KR" altLang="en-US" sz="3200" b="1" i="0">
              <a:solidFill>
                <a:srgbClr val="FF0000"/>
              </a:solidFill>
              <a:latin typeface="微软雅黑" panose="020B0503020204020204" charset="-122"/>
              <a:ea typeface="微软雅黑" panose="020B0503020204020204" charset="-122"/>
            </a:endParaRPr>
          </a:p>
          <a:p>
            <a:pPr marL="0" indent="0" algn="l" defTabSz="914400" hangingPunct="1">
              <a:lnSpc>
                <a:spcPct val="100000"/>
              </a:lnSpc>
              <a:spcBef>
                <a:spcPts val="0"/>
              </a:spcBef>
              <a:spcAft>
                <a:spcPts val="0"/>
              </a:spcAft>
              <a:buFontTx/>
              <a:buNone/>
            </a:pPr>
            <a:r>
              <a:rPr sz="2400" b="1" i="0">
                <a:solidFill>
                  <a:schemeClr val="bg1"/>
                </a:solidFill>
                <a:latin typeface="微软雅黑" panose="020B0503020204020204" charset="-122"/>
                <a:ea typeface="微软雅黑" panose="020B0503020204020204" charset="-122"/>
              </a:rPr>
              <a:t> </a:t>
            </a:r>
            <a:r>
              <a:rPr sz="2400" b="1" i="0">
                <a:solidFill>
                  <a:srgbClr val="003A9A"/>
                </a:solidFill>
                <a:latin typeface="微软雅黑" panose="020B0503020204020204" charset="-122"/>
                <a:ea typeface="微软雅黑" panose="020B0503020204020204" charset="-122"/>
              </a:rPr>
              <a:t>西南地区滑坡、泥石流等  </a:t>
            </a:r>
            <a:endParaRPr lang="ko-KR" altLang="en-US" sz="2400" b="1" i="0">
              <a:solidFill>
                <a:srgbClr val="003A9A"/>
              </a:solidFill>
              <a:latin typeface="微软雅黑" panose="020B0503020204020204" charset="-122"/>
              <a:ea typeface="微软雅黑" panose="020B0503020204020204" charset="-122"/>
            </a:endParaRPr>
          </a:p>
          <a:p>
            <a:pPr marL="0" indent="0" algn="l" defTabSz="914400" hangingPunct="1">
              <a:lnSpc>
                <a:spcPct val="100000"/>
              </a:lnSpc>
              <a:spcBef>
                <a:spcPts val="0"/>
              </a:spcBef>
              <a:spcAft>
                <a:spcPts val="0"/>
              </a:spcAft>
              <a:buFontTx/>
              <a:buNone/>
            </a:pPr>
            <a:r>
              <a:rPr sz="2400" b="1" i="0">
                <a:solidFill>
                  <a:srgbClr val="003A9A"/>
                </a:solidFill>
                <a:latin typeface="微软雅黑" panose="020B0503020204020204" charset="-122"/>
                <a:ea typeface="微软雅黑" panose="020B0503020204020204" charset="-122"/>
              </a:rPr>
              <a:t> 地质灾害多发的原因？</a:t>
            </a:r>
            <a:endParaRPr lang="ko-KR" altLang="en-US" sz="2400" b="1" i="0">
              <a:solidFill>
                <a:srgbClr val="003A9A"/>
              </a:solidFill>
              <a:latin typeface="微软雅黑" panose="020B0503020204020204" charset="-122"/>
              <a:ea typeface="微软雅黑" panose="020B0503020204020204" charset="-122"/>
            </a:endParaRPr>
          </a:p>
        </p:txBody>
      </p:sp>
      <p:sp>
        <p:nvSpPr>
          <p:cNvPr id="6" name="形状 5"/>
          <p:cNvSpPr/>
          <p:nvPr/>
        </p:nvSpPr>
        <p:spPr>
          <a:xfrm>
            <a:off x="3005455" y="3966845"/>
            <a:ext cx="1822450" cy="1901190"/>
          </a:xfrm>
          <a:prstGeom prst="roundRect">
            <a:avLst/>
          </a:prstGeom>
          <a:noFill/>
          <a:ln w="88900" cap="flat" cmpd="sng">
            <a:solidFill>
              <a:srgbClr val="FF0000">
                <a:alpha val="100000"/>
              </a:srgb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pic>
        <p:nvPicPr>
          <p:cNvPr id="7" name="图片 6"/>
          <p:cNvPicPr/>
          <p:nvPr>
            <p:custDataLst>
              <p:tags r:id="rId2"/>
            </p:custDataLst>
          </p:nvPr>
        </p:nvPicPr>
        <p:blipFill rotWithShape="1">
          <a:blip r:embed="rId7" cstate="print"/>
          <a:srcRect/>
          <a:stretch>
            <a:fillRect/>
          </a:stretch>
        </p:blipFill>
        <p:spPr>
          <a:xfrm>
            <a:off x="237490" y="1612900"/>
            <a:ext cx="2808605" cy="2600325"/>
          </a:xfrm>
          <a:prstGeom prst="rect">
            <a:avLst/>
          </a:prstGeom>
          <a:noFill/>
          <a:ln w="38100" cap="flat" cmpd="sng">
            <a:solidFill>
              <a:srgbClr val="FCCC00">
                <a:alpha val="100000"/>
              </a:srgbClr>
            </a:solidFill>
            <a:prstDash val="solid"/>
            <a:round/>
          </a:ln>
        </p:spPr>
      </p:pic>
      <p:pic>
        <p:nvPicPr>
          <p:cNvPr id="8" name="图片 7"/>
          <p:cNvPicPr/>
          <p:nvPr>
            <p:custDataLst>
              <p:tags r:id="rId3"/>
            </p:custDataLst>
          </p:nvPr>
        </p:nvPicPr>
        <p:blipFill rotWithShape="1">
          <a:blip r:embed="rId8" cstate="print"/>
          <a:srcRect/>
          <a:stretch>
            <a:fillRect/>
          </a:stretch>
        </p:blipFill>
        <p:spPr>
          <a:xfrm>
            <a:off x="5044440" y="1692275"/>
            <a:ext cx="2531745" cy="2520950"/>
          </a:xfrm>
          <a:prstGeom prst="rect">
            <a:avLst/>
          </a:prstGeom>
          <a:noFill/>
          <a:ln w="38100" cap="flat" cmpd="sng">
            <a:solidFill>
              <a:srgbClr val="FCCC00">
                <a:alpha val="100000"/>
              </a:srgbClr>
            </a:solidFill>
            <a:prstDash val="solid"/>
            <a:round/>
          </a:ln>
        </p:spPr>
      </p:pic>
      <p:sp>
        <p:nvSpPr>
          <p:cNvPr id="9" name="文本框 8"/>
          <p:cNvSpPr txBox="1"/>
          <p:nvPr/>
        </p:nvSpPr>
        <p:spPr>
          <a:xfrm>
            <a:off x="7924800" y="3434715"/>
            <a:ext cx="3413760" cy="740410"/>
          </a:xfrm>
          <a:prstGeom prst="rect">
            <a:avLst/>
          </a:prstGeom>
          <a:noFill/>
        </p:spPr>
        <p:style>
          <a:lnRef idx="3">
            <a:schemeClr val="lt1"/>
          </a:lnRef>
          <a:fillRef idx="1">
            <a:schemeClr val="accent1"/>
          </a:fillRef>
          <a:effectRef idx="1">
            <a:schemeClr val="accent1"/>
          </a:effectRef>
          <a:fontRef idx="minor">
            <a:schemeClr val="lt1"/>
          </a:fontRef>
        </p:style>
        <p:txBody>
          <a:bodyPr vert="horz" wrap="square" lIns="0" tIns="0" rIns="0" bIns="0" numCol="1" anchor="t">
            <a:noAutofit/>
          </a:bodyPr>
          <a:lstStyle/>
          <a:p>
            <a:pPr marL="0" indent="0" algn="l" defTabSz="914400" hangingPunct="1">
              <a:lnSpc>
                <a:spcPct val="100000"/>
              </a:lnSpc>
              <a:spcBef>
                <a:spcPts val="0"/>
              </a:spcBef>
              <a:spcAft>
                <a:spcPts val="0"/>
              </a:spcAft>
              <a:buFontTx/>
              <a:buNone/>
            </a:pPr>
            <a:endParaRPr lang="ko-KR" altLang="en-US" sz="2400" b="1">
              <a:solidFill>
                <a:srgbClr val="FF0000"/>
              </a:solidFill>
              <a:latin typeface="微软雅黑" panose="020B0503020204020204" charset="-122"/>
              <a:ea typeface="微软雅黑" panose="020B0503020204020204" charset="-122"/>
            </a:endParaRPr>
          </a:p>
        </p:txBody>
      </p:sp>
      <p:sp>
        <p:nvSpPr>
          <p:cNvPr id="10" name="文本框 9"/>
          <p:cNvSpPr txBox="1"/>
          <p:nvPr/>
        </p:nvSpPr>
        <p:spPr>
          <a:xfrm>
            <a:off x="8666480" y="4325620"/>
            <a:ext cx="3166745" cy="1292225"/>
          </a:xfrm>
          <a:prstGeom prst="rect">
            <a:avLst/>
          </a:prstGeom>
          <a:noFill/>
        </p:spPr>
        <p:txBody>
          <a:bodyPr vert="horz" wrap="square" lIns="0" tIns="0" rIns="0" bIns="0" anchor="t">
            <a:noAutofit/>
          </a:bodyPr>
          <a:lstStyle/>
          <a:p>
            <a:pPr marL="0" indent="0" algn="l" defTabSz="914400" eaLnBrk="0" hangingPunct="0">
              <a:lnSpc>
                <a:spcPct val="100000"/>
              </a:lnSpc>
              <a:spcBef>
                <a:spcPts val="0"/>
              </a:spcBef>
              <a:spcAft>
                <a:spcPts val="0"/>
              </a:spcAft>
              <a:buFontTx/>
              <a:buNone/>
            </a:pPr>
            <a:r>
              <a:rPr sz="2800" b="1" i="0">
                <a:solidFill>
                  <a:srgbClr val="FF0000"/>
                </a:solidFill>
                <a:latin typeface="宋体" panose="02010600030101010101" pitchFamily="2" charset="-122"/>
                <a:ea typeface="楷体_GB2312" panose="02010609030101010101" charset="-122"/>
              </a:rPr>
              <a:t>自然原因：</a:t>
            </a:r>
            <a:endParaRPr lang="ko-KR" altLang="en-US" sz="2800" b="1" i="0">
              <a:solidFill>
                <a:srgbClr val="FF0000"/>
              </a:solidFill>
              <a:latin typeface="宋体" panose="02010600030101010101" pitchFamily="2" charset="-122"/>
              <a:ea typeface="楷体_GB2312" panose="02010609030101010101" charset="-122"/>
            </a:endParaRPr>
          </a:p>
          <a:p>
            <a:pPr marL="0" indent="0" algn="l" defTabSz="914400" eaLnBrk="0" hangingPunct="0">
              <a:lnSpc>
                <a:spcPct val="100000"/>
              </a:lnSpc>
              <a:spcBef>
                <a:spcPts val="0"/>
              </a:spcBef>
              <a:spcAft>
                <a:spcPts val="0"/>
              </a:spcAft>
              <a:buFontTx/>
              <a:buNone/>
            </a:pPr>
            <a:r>
              <a:rPr sz="2800" b="1" i="0">
                <a:solidFill>
                  <a:srgbClr val="0000CC"/>
                </a:solidFill>
                <a:latin typeface="宋体" panose="02010600030101010101" pitchFamily="2" charset="-122"/>
                <a:ea typeface="楷体_GB2312" panose="02010609030101010101" charset="-122"/>
              </a:rPr>
              <a:t>地质、地形、气候  </a:t>
            </a:r>
            <a:endParaRPr lang="ko-KR" altLang="en-US" sz="2800" b="1" i="0">
              <a:solidFill>
                <a:srgbClr val="0000CC"/>
              </a:solidFill>
              <a:latin typeface="宋体" panose="02010600030101010101" pitchFamily="2" charset="-122"/>
              <a:ea typeface="楷体_GB2312" panose="02010609030101010101" charset="-122"/>
            </a:endParaRPr>
          </a:p>
          <a:p>
            <a:pPr marL="0" indent="0" algn="l" defTabSz="914400" eaLnBrk="0" hangingPunct="0">
              <a:lnSpc>
                <a:spcPct val="100000"/>
              </a:lnSpc>
              <a:spcBef>
                <a:spcPts val="0"/>
              </a:spcBef>
              <a:spcAft>
                <a:spcPts val="0"/>
              </a:spcAft>
              <a:buFontTx/>
              <a:buNone/>
            </a:pPr>
            <a:r>
              <a:rPr sz="2800" b="1" i="0">
                <a:solidFill>
                  <a:srgbClr val="FF0000"/>
                </a:solidFill>
                <a:latin typeface="宋体" panose="02010600030101010101" pitchFamily="2" charset="-122"/>
                <a:ea typeface="楷体_GB2312" panose="02010609030101010101" charset="-122"/>
              </a:rPr>
              <a:t>人类活动</a:t>
            </a:r>
            <a:endParaRPr lang="ko-KR" altLang="en-US" sz="180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7882539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1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250"/>
                                        <p:tgtEl>
                                          <p:spTgt spid="5"/>
                                        </p:tgtEl>
                                        <p:attrNameLst>
                                          <p:attrName>ppt_w</p:attrName>
                                        </p:attrNameLst>
                                      </p:cBhvr>
                                      <p:tavLst>
                                        <p:tav tm="0">
                                          <p:val>
                                            <p:fltVal val="0"/>
                                          </p:val>
                                        </p:tav>
                                        <p:tav tm="100000">
                                          <p:val>
                                            <p:strVal val="#ppt_w"/>
                                          </p:val>
                                        </p:tav>
                                      </p:tavLst>
                                    </p:anim>
                                    <p:anim calcmode="lin" valueType="num">
                                      <p:cBhvr>
                                        <p:cTn id="23" dur="250"/>
                                        <p:tgtEl>
                                          <p:spTgt spid="5"/>
                                        </p:tgtEl>
                                        <p:attrNameLst>
                                          <p:attrName>ppt_h</p:attrName>
                                        </p:attrNameLst>
                                      </p:cBhvr>
                                      <p:tavLst>
                                        <p:tav tm="0">
                                          <p:val>
                                            <p:fltVal val="0"/>
                                          </p:val>
                                        </p:tav>
                                        <p:tav tm="100000">
                                          <p:val>
                                            <p:strVal val="#ppt_h"/>
                                          </p:val>
                                        </p:tav>
                                      </p:tavLst>
                                    </p:anim>
                                    <p:animEffect transition="in" filter="fade">
                                      <p:cBhvr>
                                        <p:cTn id="24" dur="2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6"/>
          <p:cNvSpPr/>
          <p:nvPr/>
        </p:nvSpPr>
        <p:spPr>
          <a:xfrm>
            <a:off x="0" y="-296862"/>
            <a:ext cx="4233863" cy="1676400"/>
          </a:xfrm>
          <a:prstGeom prst="flowChartAlternateProcess">
            <a:avLst/>
          </a:prstGeom>
          <a:noFill/>
          <a:ln w="38100">
            <a:noFill/>
          </a:ln>
        </p:spPr>
        <p:txBody>
          <a:bodyPr wrap="none" anchor="ctr"/>
          <a:lstStyle/>
          <a:p>
            <a:r>
              <a:rPr lang="zh-CN" altLang="en-US" sz="3600" b="1" dirty="0">
                <a:solidFill>
                  <a:srgbClr val="FF0000"/>
                </a:solidFill>
                <a:latin typeface="微软雅黑" panose="020B0503020204020204" pitchFamily="34" charset="-122"/>
                <a:ea typeface="微软雅黑" panose="020B0503020204020204" pitchFamily="34" charset="-122"/>
              </a:rPr>
              <a:t>（二）、气候</a:t>
            </a:r>
          </a:p>
        </p:txBody>
      </p:sp>
      <p:sp>
        <p:nvSpPr>
          <p:cNvPr id="5" name="矩形 4"/>
          <p:cNvSpPr/>
          <p:nvPr/>
        </p:nvSpPr>
        <p:spPr>
          <a:xfrm>
            <a:off x="172243" y="1825625"/>
            <a:ext cx="5102225" cy="523875"/>
          </a:xfrm>
          <a:prstGeom prst="rect">
            <a:avLst/>
          </a:prstGeom>
          <a:noFill/>
          <a:ln w="9525">
            <a:noFill/>
          </a:ln>
        </p:spPr>
        <p:txBody>
          <a:bodyPr anchor="t">
            <a:spAutoFit/>
          </a:bodyPr>
          <a:lstStyle/>
          <a:p>
            <a:r>
              <a:rPr lang="zh-CN" altLang="en-US" sz="2800" b="1" dirty="0">
                <a:latin typeface="微软雅黑" panose="020B0503020204020204" pitchFamily="34" charset="-122"/>
                <a:ea typeface="微软雅黑" panose="020B0503020204020204" pitchFamily="34" charset="-122"/>
              </a:rPr>
              <a:t>以</a:t>
            </a:r>
            <a:r>
              <a:rPr lang="zh-CN" altLang="en-US" sz="2800" b="1" dirty="0">
                <a:solidFill>
                  <a:srgbClr val="FF0000"/>
                </a:solidFill>
                <a:latin typeface="微软雅黑" panose="020B0503020204020204" pitchFamily="34" charset="-122"/>
                <a:ea typeface="微软雅黑" panose="020B0503020204020204" pitchFamily="34" charset="-122"/>
              </a:rPr>
              <a:t>热带、亚热带季风气候</a:t>
            </a:r>
            <a:r>
              <a:rPr lang="zh-CN" altLang="en-US" sz="2800" b="1" dirty="0">
                <a:latin typeface="微软雅黑" panose="020B0503020204020204" pitchFamily="34" charset="-122"/>
                <a:ea typeface="微软雅黑" panose="020B0503020204020204" pitchFamily="34" charset="-122"/>
              </a:rPr>
              <a:t>为主</a:t>
            </a:r>
          </a:p>
        </p:txBody>
      </p:sp>
      <p:sp>
        <p:nvSpPr>
          <p:cNvPr id="22532" name="文本框 2"/>
          <p:cNvSpPr txBox="1"/>
          <p:nvPr/>
        </p:nvSpPr>
        <p:spPr>
          <a:xfrm>
            <a:off x="172243" y="1016000"/>
            <a:ext cx="1944688" cy="523875"/>
          </a:xfrm>
          <a:prstGeom prst="rect">
            <a:avLst/>
          </a:prstGeom>
          <a:noFill/>
          <a:ln w="9525">
            <a:noFill/>
          </a:ln>
        </p:spPr>
        <p:txBody>
          <a:bodyPr wrap="none" anchor="t">
            <a:spAutoFit/>
          </a:bodyPr>
          <a:lstStyle/>
          <a:p>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气候类型</a:t>
            </a:r>
          </a:p>
        </p:txBody>
      </p:sp>
      <p:pic>
        <p:nvPicPr>
          <p:cNvPr id="6" name="图片 5"/>
          <p:cNvPicPr>
            <a:picLocks noChangeAspect="1"/>
          </p:cNvPicPr>
          <p:nvPr/>
        </p:nvPicPr>
        <p:blipFill rotWithShape="1">
          <a:blip r:embed="rId2" cstate="print"/>
          <a:srcRect/>
          <a:stretch>
            <a:fillRect/>
          </a:stretch>
        </p:blipFill>
        <p:spPr>
          <a:xfrm>
            <a:off x="4906010" y="673100"/>
            <a:ext cx="6835775" cy="5636895"/>
          </a:xfrm>
          <a:prstGeom prst="rect">
            <a:avLst/>
          </a:prstGeom>
          <a:noFill/>
        </p:spPr>
      </p:pic>
    </p:spTree>
    <p:extLst>
      <p:ext uri="{BB962C8B-B14F-4D97-AF65-F5344CB8AC3E}">
        <p14:creationId xmlns:p14="http://schemas.microsoft.com/office/powerpoint/2010/main" val="36748031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矩形 16390"/>
          <p:cNvSpPr/>
          <p:nvPr/>
        </p:nvSpPr>
        <p:spPr>
          <a:xfrm>
            <a:off x="177800" y="5067300"/>
            <a:ext cx="11588750" cy="941388"/>
          </a:xfrm>
          <a:prstGeom prst="rect">
            <a:avLst/>
          </a:prstGeom>
          <a:noFill/>
          <a:ln w="9525">
            <a:noFill/>
          </a:ln>
        </p:spPr>
        <p:txBody>
          <a:bodyPr anchor="t">
            <a:spAutoFit/>
          </a:bodyPr>
          <a:lstStyle/>
          <a:p>
            <a:pPr>
              <a:lnSpc>
                <a:spcPct val="120000"/>
              </a:lnSpc>
            </a:pPr>
            <a:r>
              <a:rPr lang="zh-CN" altLang="en-US" sz="2400" b="1" dirty="0" smtClean="0">
                <a:latin typeface="微软雅黑" panose="020B0503020204020204" pitchFamily="34" charset="-122"/>
                <a:ea typeface="微软雅黑" panose="020B0503020204020204" pitchFamily="34" charset="-122"/>
              </a:rPr>
              <a:t> 以</a:t>
            </a:r>
            <a:r>
              <a:rPr lang="zh-CN" altLang="en-US" sz="2400" b="1" dirty="0" smtClean="0">
                <a:solidFill>
                  <a:srgbClr val="FF0000"/>
                </a:solidFill>
                <a:latin typeface="微软雅黑" panose="020B0503020204020204" pitchFamily="34" charset="-122"/>
                <a:ea typeface="微软雅黑" panose="020B0503020204020204" pitchFamily="34" charset="-122"/>
              </a:rPr>
              <a:t>热带</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亚热带季风气候</a:t>
            </a:r>
            <a:r>
              <a:rPr lang="zh-CN" altLang="en-US" sz="2400" b="1" dirty="0" smtClean="0">
                <a:solidFill>
                  <a:srgbClr val="000000"/>
                </a:solidFill>
                <a:latin typeface="微软雅黑" panose="020B0503020204020204" pitchFamily="34" charset="-122"/>
                <a:ea typeface="微软雅黑" panose="020B0503020204020204" pitchFamily="34" charset="-122"/>
              </a:rPr>
              <a:t>为主</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夏季高温多雨，冬季温和少雨，雨热同期</a:t>
            </a:r>
          </a:p>
          <a:p>
            <a:pPr>
              <a:lnSpc>
                <a:spcPct val="120000"/>
              </a:lnSpc>
            </a:pPr>
            <a:r>
              <a:rPr lang="zh-CN" altLang="en-US" sz="2400" b="1" dirty="0" smtClean="0">
                <a:latin typeface="微软雅黑" panose="020B0503020204020204" pitchFamily="34" charset="-122"/>
                <a:ea typeface="微软雅黑" panose="020B0503020204020204" pitchFamily="34" charset="-122"/>
              </a:rPr>
              <a:t>一</a:t>
            </a:r>
            <a:r>
              <a:rPr lang="zh-CN" altLang="en-US" sz="2400" b="1" dirty="0">
                <a:latin typeface="微软雅黑" panose="020B0503020204020204" pitchFamily="34" charset="-122"/>
                <a:ea typeface="微软雅黑" panose="020B0503020204020204" pitchFamily="34" charset="-122"/>
              </a:rPr>
              <a:t>月均温在</a:t>
            </a:r>
            <a:r>
              <a:rPr lang="zh-CN"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以上（南北差异大，海南岛，雷州半岛，台、滇两省南部在</a:t>
            </a:r>
            <a:r>
              <a:rPr lang="en-US" altLang="zh-CN" sz="2400" b="1" dirty="0">
                <a:solidFill>
                  <a:srgbClr val="FF0000"/>
                </a:solidFill>
                <a:latin typeface="微软雅黑" panose="020B0503020204020204" pitchFamily="34" charset="-122"/>
                <a:ea typeface="微软雅黑" panose="020B0503020204020204" pitchFamily="34" charset="-122"/>
              </a:rPr>
              <a:t>15</a:t>
            </a:r>
            <a:r>
              <a:rPr lang="zh-CN"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以上）</a:t>
            </a:r>
          </a:p>
        </p:txBody>
      </p:sp>
      <p:sp>
        <p:nvSpPr>
          <p:cNvPr id="23554" name="文本框 1"/>
          <p:cNvSpPr txBox="1"/>
          <p:nvPr/>
        </p:nvSpPr>
        <p:spPr>
          <a:xfrm>
            <a:off x="0" y="3175"/>
            <a:ext cx="1784350" cy="461963"/>
          </a:xfrm>
          <a:prstGeom prst="rect">
            <a:avLst/>
          </a:prstGeom>
          <a:noFill/>
          <a:ln w="9525">
            <a:noFill/>
          </a:ln>
        </p:spPr>
        <p:txBody>
          <a:bodyPr wrap="none" anchor="t">
            <a:spAutoFit/>
          </a:bodyPr>
          <a:lstStyle/>
          <a:p>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气候特征</a:t>
            </a:r>
          </a:p>
        </p:txBody>
      </p:sp>
      <p:grpSp>
        <p:nvGrpSpPr>
          <p:cNvPr id="23555" name="组合 7"/>
          <p:cNvGrpSpPr/>
          <p:nvPr/>
        </p:nvGrpSpPr>
        <p:grpSpPr>
          <a:xfrm>
            <a:off x="312738" y="200260"/>
            <a:ext cx="5884862" cy="3485915"/>
            <a:chOff x="4818985" y="-93654"/>
            <a:chExt cx="4855290" cy="3482390"/>
          </a:xfrm>
        </p:grpSpPr>
        <p:pic>
          <p:nvPicPr>
            <p:cNvPr id="23556" name="Picture 8" descr="3-2中国温度带n副本"/>
            <p:cNvPicPr>
              <a:picLocks noChangeAspect="1"/>
            </p:cNvPicPr>
            <p:nvPr/>
          </p:nvPicPr>
          <p:blipFill>
            <a:blip r:embed="rId2" cstate="print"/>
            <a:srcRect l="41768" t="52994" r="-772" b="1282"/>
            <a:stretch>
              <a:fillRect/>
            </a:stretch>
          </p:blipFill>
          <p:spPr>
            <a:xfrm>
              <a:off x="4818985" y="378680"/>
              <a:ext cx="4855290" cy="3010056"/>
            </a:xfrm>
            <a:prstGeom prst="rect">
              <a:avLst/>
            </a:prstGeom>
            <a:noFill/>
            <a:ln w="9525">
              <a:noFill/>
            </a:ln>
          </p:spPr>
        </p:pic>
        <p:sp>
          <p:nvSpPr>
            <p:cNvPr id="23557" name="Text Box 9"/>
            <p:cNvSpPr txBox="1"/>
            <p:nvPr/>
          </p:nvSpPr>
          <p:spPr>
            <a:xfrm>
              <a:off x="6782268" y="-93654"/>
              <a:ext cx="1297136" cy="472334"/>
            </a:xfrm>
            <a:prstGeom prst="rect">
              <a:avLst/>
            </a:prstGeom>
            <a:noFill/>
            <a:ln w="9525">
              <a:noFill/>
            </a:ln>
          </p:spPr>
          <p:txBody>
            <a:bodyPr anchor="t"/>
            <a:lstStyle/>
            <a:p>
              <a:r>
                <a:rPr lang="zh-CN" altLang="en-US" sz="2800" b="1" dirty="0">
                  <a:solidFill>
                    <a:srgbClr val="000000"/>
                  </a:solidFill>
                  <a:latin typeface="微软雅黑" panose="020B0503020204020204" pitchFamily="34" charset="-122"/>
                  <a:ea typeface="微软雅黑" panose="020B0503020204020204" pitchFamily="34" charset="-122"/>
                </a:rPr>
                <a:t>温度带</a:t>
              </a:r>
            </a:p>
          </p:txBody>
        </p:sp>
      </p:grpSp>
      <p:grpSp>
        <p:nvGrpSpPr>
          <p:cNvPr id="23558" name="组合 7"/>
          <p:cNvGrpSpPr/>
          <p:nvPr/>
        </p:nvGrpSpPr>
        <p:grpSpPr>
          <a:xfrm>
            <a:off x="6197600" y="47625"/>
            <a:ext cx="5857875" cy="3709988"/>
            <a:chOff x="7480" y="2992"/>
            <a:chExt cx="9488" cy="5842"/>
          </a:xfrm>
        </p:grpSpPr>
        <p:pic>
          <p:nvPicPr>
            <p:cNvPr id="23559" name="Picture 13" descr="3-2中国干湿区的划分副本"/>
            <p:cNvPicPr>
              <a:picLocks noChangeAspect="1"/>
            </p:cNvPicPr>
            <p:nvPr/>
          </p:nvPicPr>
          <p:blipFill>
            <a:blip r:embed="rId3" cstate="print"/>
            <a:srcRect l="37529" t="52605" r="528" b="656"/>
            <a:stretch>
              <a:fillRect/>
            </a:stretch>
          </p:blipFill>
          <p:spPr>
            <a:xfrm>
              <a:off x="7496" y="3814"/>
              <a:ext cx="9472" cy="5020"/>
            </a:xfrm>
            <a:prstGeom prst="rect">
              <a:avLst/>
            </a:prstGeom>
            <a:noFill/>
            <a:ln w="9525">
              <a:noFill/>
            </a:ln>
          </p:spPr>
        </p:pic>
        <p:sp>
          <p:nvSpPr>
            <p:cNvPr id="23560" name="文本框 15"/>
            <p:cNvSpPr txBox="1"/>
            <p:nvPr/>
          </p:nvSpPr>
          <p:spPr>
            <a:xfrm>
              <a:off x="7480" y="2992"/>
              <a:ext cx="2319" cy="822"/>
            </a:xfrm>
            <a:prstGeom prst="rect">
              <a:avLst/>
            </a:prstGeom>
            <a:noFill/>
            <a:ln w="9525">
              <a:noFill/>
            </a:ln>
          </p:spPr>
          <p:txBody>
            <a:bodyPr anchor="t">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干湿区</a:t>
              </a:r>
            </a:p>
          </p:txBody>
        </p:sp>
      </p:grpSp>
      <p:sp>
        <p:nvSpPr>
          <p:cNvPr id="11268" name="文本框 11267"/>
          <p:cNvSpPr txBox="1"/>
          <p:nvPr/>
        </p:nvSpPr>
        <p:spPr>
          <a:xfrm>
            <a:off x="312738" y="4510088"/>
            <a:ext cx="11453812" cy="461962"/>
          </a:xfrm>
          <a:prstGeom prst="rect">
            <a:avLst/>
          </a:prstGeom>
          <a:noFill/>
          <a:ln w="9525">
            <a:noFill/>
          </a:ln>
        </p:spPr>
        <p:txBody>
          <a:bodyPr anchor="t">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降水</a:t>
            </a:r>
            <a:r>
              <a:rPr lang="zh-CN" altLang="en-US" sz="2400" b="1" dirty="0">
                <a:latin typeface="微软雅黑" panose="020B0503020204020204" pitchFamily="34" charset="-122"/>
                <a:ea typeface="微软雅黑" panose="020B0503020204020204" pitchFamily="34" charset="-122"/>
              </a:rPr>
              <a:t>：降水多在</a:t>
            </a:r>
            <a:r>
              <a:rPr lang="zh-CN" altLang="en-US" sz="2400" b="1" dirty="0">
                <a:solidFill>
                  <a:srgbClr val="FF0000"/>
                </a:solidFill>
                <a:latin typeface="微软雅黑" panose="020B0503020204020204" pitchFamily="34" charset="-122"/>
                <a:ea typeface="微软雅黑" panose="020B0503020204020204" pitchFamily="34" charset="-122"/>
              </a:rPr>
              <a:t>800mm以上</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湿润区</a:t>
            </a:r>
          </a:p>
        </p:txBody>
      </p:sp>
      <p:sp>
        <p:nvSpPr>
          <p:cNvPr id="11269" name="文本框 11268"/>
          <p:cNvSpPr txBox="1"/>
          <p:nvPr/>
        </p:nvSpPr>
        <p:spPr>
          <a:xfrm>
            <a:off x="312738" y="4049713"/>
            <a:ext cx="6734175" cy="460375"/>
          </a:xfrm>
          <a:prstGeom prst="rect">
            <a:avLst/>
          </a:prstGeom>
          <a:noFill/>
          <a:ln w="9525">
            <a:noFill/>
          </a:ln>
        </p:spPr>
        <p:txBody>
          <a:bodyPr anchor="t">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气温</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大部分</a:t>
            </a:r>
            <a:r>
              <a:rPr lang="zh-CN" altLang="en-US" sz="2400" b="1" dirty="0">
                <a:latin typeface="微软雅黑" panose="020B0503020204020204" pitchFamily="34" charset="-122"/>
                <a:ea typeface="微软雅黑" panose="020B0503020204020204" pitchFamily="34" charset="-122"/>
              </a:rPr>
              <a:t>处在</a:t>
            </a:r>
            <a:r>
              <a:rPr lang="zh-CN" altLang="en-US" sz="2400" b="1" dirty="0">
                <a:solidFill>
                  <a:srgbClr val="FF0000"/>
                </a:solidFill>
                <a:latin typeface="微软雅黑" panose="020B0503020204020204" pitchFamily="34" charset="-122"/>
                <a:ea typeface="微软雅黑" panose="020B0503020204020204" pitchFamily="34" charset="-122"/>
              </a:rPr>
              <a:t>亚热带</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小部分</a:t>
            </a:r>
            <a:r>
              <a:rPr lang="zh-CN" altLang="en-US" sz="2400" b="1" dirty="0">
                <a:latin typeface="微软雅黑" panose="020B0503020204020204" pitchFamily="34" charset="-122"/>
                <a:ea typeface="微软雅黑" panose="020B0503020204020204" pitchFamily="34" charset="-122"/>
              </a:rPr>
              <a:t>地区在</a:t>
            </a:r>
            <a:r>
              <a:rPr lang="zh-CN" altLang="en-US" sz="2400" b="1" dirty="0">
                <a:solidFill>
                  <a:srgbClr val="FF0000"/>
                </a:solidFill>
                <a:latin typeface="微软雅黑" panose="020B0503020204020204" pitchFamily="34" charset="-122"/>
                <a:ea typeface="微软雅黑" panose="020B0503020204020204" pitchFamily="34" charset="-122"/>
              </a:rPr>
              <a:t>热带</a:t>
            </a:r>
          </a:p>
        </p:txBody>
      </p:sp>
      <p:sp>
        <p:nvSpPr>
          <p:cNvPr id="3" name="矩形 2"/>
          <p:cNvSpPr/>
          <p:nvPr/>
        </p:nvSpPr>
        <p:spPr>
          <a:xfrm>
            <a:off x="1216534" y="1563966"/>
            <a:ext cx="3403496" cy="369332"/>
          </a:xfrm>
          <a:prstGeom prst="rect">
            <a:avLst/>
          </a:prstGeom>
        </p:spPr>
        <p:txBody>
          <a:bodyPr wrap="none">
            <a:spAutoFit/>
          </a:bodyPr>
          <a:lstStyle/>
          <a:p>
            <a:pPr>
              <a:spcAft>
                <a:spcPts val="1000"/>
              </a:spcAft>
            </a:pPr>
            <a:r>
              <a:rPr lang="zh-CN" altLang="en-US" b="1" dirty="0">
                <a:latin typeface="微软雅黑" panose="020B0503020204020204" charset="-122"/>
                <a:ea typeface="微软雅黑" panose="020B0503020204020204" charset="-122"/>
              </a:rPr>
              <a:t>积温</a:t>
            </a:r>
            <a:r>
              <a:rPr lang="en-US" altLang="zh-CN" b="1" dirty="0">
                <a:latin typeface="微软雅黑" panose="020B0503020204020204" charset="-122"/>
                <a:ea typeface="微软雅黑" panose="020B0503020204020204" charset="-122"/>
              </a:rPr>
              <a:t>4500</a:t>
            </a:r>
            <a:r>
              <a:rPr lang="zh-CN" altLang="en-US" b="1" dirty="0">
                <a:latin typeface="微软雅黑" panose="020B0503020204020204" charset="-122"/>
                <a:ea typeface="微软雅黑" panose="020B0503020204020204" charset="-122"/>
              </a:rPr>
              <a:t>～</a:t>
            </a:r>
            <a:r>
              <a:rPr lang="en-US" altLang="zh-CN" b="1" dirty="0">
                <a:latin typeface="微软雅黑" panose="020B0503020204020204" charset="-122"/>
                <a:ea typeface="微软雅黑" panose="020B0503020204020204" charset="-122"/>
              </a:rPr>
              <a:t>8000℃</a:t>
            </a:r>
            <a:r>
              <a:rPr lang="zh-CN" altLang="en-US" b="1" dirty="0">
                <a:latin typeface="微软雅黑" panose="020B0503020204020204" charset="-122"/>
                <a:ea typeface="微软雅黑" panose="020B0503020204020204" charset="-122"/>
              </a:rPr>
              <a:t>（亚热带）</a:t>
            </a:r>
          </a:p>
        </p:txBody>
      </p:sp>
    </p:spTree>
    <p:extLst>
      <p:ext uri="{BB962C8B-B14F-4D97-AF65-F5344CB8AC3E}">
        <p14:creationId xmlns:p14="http://schemas.microsoft.com/office/powerpoint/2010/main" val="30054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fade">
                                      <p:cBhvr>
                                        <p:cTn id="7" dur="2000"/>
                                        <p:tgtEl>
                                          <p:spTgt spid="112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fade">
                                      <p:cBhvr>
                                        <p:cTn id="12" dur="2000"/>
                                        <p:tgtEl>
                                          <p:spTgt spid="112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91"/>
                                        </p:tgtEl>
                                        <p:attrNameLst>
                                          <p:attrName>style.visibility</p:attrName>
                                        </p:attrNameLst>
                                      </p:cBhvr>
                                      <p:to>
                                        <p:strVal val="visible"/>
                                      </p:to>
                                    </p:set>
                                    <p:animEffect transition="in" filter="blinds(horizontal)">
                                      <p:cBhvr>
                                        <p:cTn id="17"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bldLvl="0" animBg="1"/>
      <p:bldP spid="11268" grpId="0" bldLvl="0"/>
      <p:bldP spid="11269" grpId="0" bldLvl="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8193" descr="中国东部雨带移动"/>
          <p:cNvPicPr>
            <a:picLocks noChangeAspect="1"/>
          </p:cNvPicPr>
          <p:nvPr/>
        </p:nvPicPr>
        <p:blipFill>
          <a:blip r:embed="rId3" cstate="print"/>
          <a:srcRect l="4367" t="2544" r="2097" b="2412"/>
          <a:stretch>
            <a:fillRect/>
          </a:stretch>
        </p:blipFill>
        <p:spPr>
          <a:xfrm>
            <a:off x="542925" y="752475"/>
            <a:ext cx="6076950" cy="5792788"/>
          </a:xfrm>
          <a:prstGeom prst="rect">
            <a:avLst/>
          </a:prstGeom>
          <a:noFill/>
          <a:ln w="57150" cap="flat" cmpd="sng">
            <a:solidFill>
              <a:schemeClr val="accent1"/>
            </a:solidFill>
            <a:prstDash val="solid"/>
            <a:miter/>
            <a:headEnd type="none" w="med" len="med"/>
            <a:tailEnd type="none" w="med" len="med"/>
          </a:ln>
        </p:spPr>
      </p:pic>
      <p:sp>
        <p:nvSpPr>
          <p:cNvPr id="8195" name="矩形 8194"/>
          <p:cNvSpPr/>
          <p:nvPr/>
        </p:nvSpPr>
        <p:spPr>
          <a:xfrm>
            <a:off x="7113588" y="860425"/>
            <a:ext cx="4773613" cy="3121025"/>
          </a:xfrm>
          <a:prstGeom prst="rect">
            <a:avLst/>
          </a:prstGeom>
          <a:noFill/>
          <a:ln w="9525">
            <a:noFill/>
          </a:ln>
        </p:spPr>
        <p:txBody>
          <a:bodyPr>
            <a:spAutoFit/>
          </a:bodyPr>
          <a:lstStyle/>
          <a:p>
            <a:pPr marL="0" marR="0" lvl="0" indent="0" algn="l" defTabSz="914400" rtl="0" eaLnBrk="1" fontAlgn="base" latinLnBrk="0" hangingPunct="1">
              <a:lnSpc>
                <a:spcPts val="3360"/>
              </a:lnSpc>
              <a:spcBef>
                <a:spcPts val="0"/>
              </a:spcBef>
              <a:spcAft>
                <a:spcPct val="0"/>
              </a:spcAft>
              <a:buClrTx/>
              <a:buSzTx/>
              <a:buFontTx/>
              <a:buNone/>
              <a:defRPr/>
            </a:pPr>
            <a:r>
              <a:rPr kumimoji="0" lang="en-US" altLang="zh-CN" sz="28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楷体" panose="02010609060101010101" pitchFamily="49" charset="-122"/>
              </a:rPr>
              <a:t> </a:t>
            </a:r>
            <a:r>
              <a:rPr kumimoji="0" lang="zh-CN" altLang="en-US" sz="28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楷体" panose="02010609060101010101" pitchFamily="49" charset="-122"/>
              </a:rPr>
              <a:t>①</a:t>
            </a:r>
            <a:r>
              <a:rPr kumimoji="0" lang="zh-CN" altLang="en-US" sz="2800" b="1"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楷体" panose="02010609060101010101" pitchFamily="49" charset="-122"/>
              </a:rPr>
              <a:t>长江中下游地区：</a:t>
            </a:r>
            <a:endParaRPr kumimoji="0" lang="en-US" altLang="zh-CN" sz="2800" b="1"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楷体" panose="02010609060101010101" pitchFamily="49" charset="-122"/>
            </a:endParaRPr>
          </a:p>
          <a:p>
            <a:pPr marL="0" marR="0" lvl="0" indent="0" algn="l" defTabSz="914400" rtl="0" eaLnBrk="1" fontAlgn="base" latinLnBrk="0" hangingPunct="1">
              <a:lnSpc>
                <a:spcPts val="3360"/>
              </a:lnSpc>
              <a:spcBef>
                <a:spcPts val="0"/>
              </a:spcBef>
              <a:spcAft>
                <a:spcPct val="0"/>
              </a:spcAft>
              <a:buClrTx/>
              <a:buSzTx/>
              <a:buFontTx/>
              <a:buNone/>
              <a:defRPr/>
            </a:pPr>
            <a:endParaRPr kumimoji="0" lang="en-US" altLang="zh-CN" sz="2800" b="1"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楷体" panose="02010609060101010101" pitchFamily="49" charset="-122"/>
            </a:endParaRPr>
          </a:p>
          <a:p>
            <a:pPr marL="0" marR="0" lvl="0" indent="0" algn="l" defTabSz="914400" rtl="0" eaLnBrk="1" fontAlgn="base" latinLnBrk="0" hangingPunct="1">
              <a:lnSpc>
                <a:spcPts val="3360"/>
              </a:lnSpc>
              <a:spcBef>
                <a:spcPts val="0"/>
              </a:spcBef>
              <a:spcAft>
                <a:spcPct val="0"/>
              </a:spcAft>
              <a:buClrTx/>
              <a:buSzTx/>
              <a:buFontTx/>
              <a:buNone/>
              <a:defRPr/>
            </a:pPr>
            <a:r>
              <a:rPr kumimoji="0" lang="zh-CN" altLang="en-US"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楷体" panose="02010609060101010101" pitchFamily="49" charset="-122"/>
              </a:rPr>
              <a:t>每年</a:t>
            </a:r>
            <a:r>
              <a:rPr kumimoji="0" lang="zh-CN" altLang="en-US" sz="28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楷体" panose="02010609060101010101" pitchFamily="49" charset="-122"/>
              </a:rPr>
              <a:t>6-7月</a:t>
            </a:r>
            <a:r>
              <a:rPr kumimoji="0" lang="zh-CN" altLang="en-US"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楷体" panose="02010609060101010101" pitchFamily="49" charset="-122"/>
              </a:rPr>
              <a:t>间受江淮准静止锋影响，出现</a:t>
            </a:r>
            <a:r>
              <a:rPr kumimoji="0" lang="zh-CN" altLang="en-US" sz="28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楷体" panose="02010609060101010101" pitchFamily="49" charset="-122"/>
              </a:rPr>
              <a:t>梅雨</a:t>
            </a:r>
            <a:r>
              <a:rPr kumimoji="0" lang="zh-CN" altLang="en-US"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楷体" panose="02010609060101010101" pitchFamily="49" charset="-122"/>
              </a:rPr>
              <a:t>；</a:t>
            </a:r>
            <a:endParaRPr kumimoji="0" lang="en-US" altLang="zh-CN"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楷体" panose="02010609060101010101" pitchFamily="49" charset="-122"/>
            </a:endParaRPr>
          </a:p>
          <a:p>
            <a:pPr marL="0" marR="0" lvl="0" indent="0" algn="l" defTabSz="914400" rtl="0" eaLnBrk="1" fontAlgn="base" latinLnBrk="0" hangingPunct="1">
              <a:lnSpc>
                <a:spcPts val="3360"/>
              </a:lnSpc>
              <a:spcBef>
                <a:spcPts val="0"/>
              </a:spcBef>
              <a:spcAft>
                <a:spcPct val="0"/>
              </a:spcAft>
              <a:buClrTx/>
              <a:buSzTx/>
              <a:buFontTx/>
              <a:buNone/>
              <a:defRPr/>
            </a:pPr>
            <a:r>
              <a:rPr kumimoji="0" lang="zh-CN" altLang="en-US" sz="28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楷体" panose="02010609060101010101" pitchFamily="49" charset="-122"/>
              </a:rPr>
              <a:t>7-8月</a:t>
            </a:r>
            <a:r>
              <a:rPr kumimoji="0" lang="zh-CN" altLang="en-US"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楷体" panose="02010609060101010101" pitchFamily="49" charset="-122"/>
              </a:rPr>
              <a:t>在夏威夷高压脊控制下形成</a:t>
            </a:r>
            <a:r>
              <a:rPr kumimoji="0" lang="zh-CN" altLang="en-US" sz="28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楷体" panose="02010609060101010101" pitchFamily="49" charset="-122"/>
              </a:rPr>
              <a:t>伏旱</a:t>
            </a:r>
            <a:r>
              <a:rPr kumimoji="0" lang="zh-CN" altLang="en-US"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楷体" panose="02010609060101010101" pitchFamily="49" charset="-122"/>
              </a:rPr>
              <a:t>（重庆、武汉、南京是长江沿岸三大火炉）。</a:t>
            </a:r>
          </a:p>
        </p:txBody>
      </p:sp>
      <p:sp>
        <p:nvSpPr>
          <p:cNvPr id="24579" name="文本框 1"/>
          <p:cNvSpPr txBox="1"/>
          <p:nvPr/>
        </p:nvSpPr>
        <p:spPr>
          <a:xfrm>
            <a:off x="1292225" y="107950"/>
            <a:ext cx="3314700" cy="523875"/>
          </a:xfrm>
          <a:prstGeom prst="rect">
            <a:avLst/>
          </a:prstGeom>
          <a:noFill/>
          <a:ln w="9525">
            <a:noFill/>
          </a:ln>
        </p:spPr>
        <p:txBody>
          <a:bodyPr anchor="t">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气候内部差异</a:t>
            </a:r>
          </a:p>
        </p:txBody>
      </p:sp>
    </p:spTree>
    <p:extLst>
      <p:ext uri="{BB962C8B-B14F-4D97-AF65-F5344CB8AC3E}">
        <p14:creationId xmlns:p14="http://schemas.microsoft.com/office/powerpoint/2010/main" val="11958615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20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ldLvl="0"/>
      <p:bldP spid="8195" grpId="1" bldLvl="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9217"/>
          <p:cNvPicPr>
            <a:picLocks noChangeAspect="1"/>
          </p:cNvPicPr>
          <p:nvPr/>
        </p:nvPicPr>
        <p:blipFill>
          <a:blip r:embed="rId2" cstate="print"/>
          <a:srcRect r="5829"/>
          <a:stretch>
            <a:fillRect/>
          </a:stretch>
        </p:blipFill>
        <p:spPr>
          <a:xfrm>
            <a:off x="242888" y="625475"/>
            <a:ext cx="5927725" cy="5713413"/>
          </a:xfrm>
          <a:prstGeom prst="rect">
            <a:avLst/>
          </a:prstGeom>
          <a:noFill/>
          <a:ln w="9525">
            <a:noFill/>
          </a:ln>
        </p:spPr>
      </p:pic>
      <p:sp>
        <p:nvSpPr>
          <p:cNvPr id="9219" name="文本框 9218"/>
          <p:cNvSpPr txBox="1"/>
          <p:nvPr/>
        </p:nvSpPr>
        <p:spPr>
          <a:xfrm>
            <a:off x="6350000" y="917575"/>
            <a:ext cx="5842000" cy="3108543"/>
          </a:xfrm>
          <a:prstGeom prst="rect">
            <a:avLst/>
          </a:prstGeom>
          <a:noFill/>
          <a:ln w="9525">
            <a:noFill/>
          </a:ln>
        </p:spPr>
        <p:txBody>
          <a:bodyPr wrap="square">
            <a:spAutoFit/>
          </a:bodyPr>
          <a:lstStyle/>
          <a:p>
            <a:pPr marR="0" defTabSz="914400">
              <a:buClrTx/>
              <a:buSzTx/>
              <a:buFontTx/>
              <a:defRPr/>
            </a:pPr>
            <a:r>
              <a:rPr kumimoji="0" lang="en-US" altLang="zh-CN" sz="2800" b="1" kern="1200" cap="none" spc="0" normalizeH="0" baseline="0" noProof="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r>
              <a:rPr kumimoji="0" lang="zh-CN" altLang="en-US" sz="28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②东南沿海：</a:t>
            </a:r>
            <a:endParaRPr kumimoji="0" lang="en-US" altLang="zh-CN" sz="2800" b="1" kern="1200" cap="none" spc="0" normalizeH="0" baseline="0" noProof="1">
              <a:solidFill>
                <a:srgbClr val="FF0000"/>
              </a:solidFill>
              <a:latin typeface="微软雅黑" panose="020B0503020204020204" pitchFamily="34" charset="-122"/>
              <a:ea typeface="微软雅黑" panose="020B0503020204020204" pitchFamily="34" charset="-122"/>
              <a:cs typeface="+mn-cs"/>
            </a:endParaRPr>
          </a:p>
          <a:p>
            <a:pPr marR="0" defTabSz="914400">
              <a:buClrTx/>
              <a:buSzTx/>
              <a:buFontTx/>
              <a:defRPr/>
            </a:pPr>
            <a:r>
              <a:rPr kumimoji="0" lang="zh-CN" altLang="en-US" sz="2800" b="1" kern="1200" cap="none" spc="0" normalizeH="0" baseline="0" noProof="1">
                <a:latin typeface="微软雅黑" panose="020B0503020204020204" pitchFamily="34" charset="-122"/>
                <a:ea typeface="微软雅黑" panose="020B0503020204020204" pitchFamily="34" charset="-122"/>
                <a:cs typeface="+mn-cs"/>
              </a:rPr>
              <a:t>夏秋季节常常受到</a:t>
            </a:r>
            <a:r>
              <a:rPr kumimoji="0" lang="zh-CN" altLang="en-US" sz="28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台风</a:t>
            </a:r>
            <a:r>
              <a:rPr kumimoji="0" lang="zh-CN" altLang="en-US" sz="2800" b="1" kern="1200" cap="none" spc="0" normalizeH="0" baseline="0" noProof="1">
                <a:latin typeface="微软雅黑" panose="020B0503020204020204" pitchFamily="34" charset="-122"/>
                <a:ea typeface="微软雅黑" panose="020B0503020204020204" pitchFamily="34" charset="-122"/>
                <a:cs typeface="+mn-cs"/>
              </a:rPr>
              <a:t>的威胁</a:t>
            </a:r>
            <a:r>
              <a:rPr kumimoji="0" lang="zh-CN" altLang="en-US" sz="2800" b="1" kern="1200" cap="none" spc="0" normalizeH="0" baseline="0" noProof="1" smtClean="0">
                <a:latin typeface="微软雅黑" panose="020B0503020204020204" pitchFamily="34" charset="-122"/>
                <a:ea typeface="微软雅黑" panose="020B0503020204020204" pitchFamily="34" charset="-122"/>
                <a:cs typeface="+mn-cs"/>
              </a:rPr>
              <a:t>。</a:t>
            </a:r>
            <a:endParaRPr kumimoji="0" lang="en-US" altLang="zh-CN" sz="2800" b="1" kern="1200" cap="none" spc="0" normalizeH="0" baseline="0" noProof="1" smtClean="0">
              <a:latin typeface="微软雅黑" panose="020B0503020204020204" pitchFamily="34" charset="-122"/>
              <a:ea typeface="微软雅黑" panose="020B0503020204020204" pitchFamily="34" charset="-122"/>
              <a:cs typeface="+mn-cs"/>
            </a:endParaRPr>
          </a:p>
          <a:p>
            <a:pPr marR="0" defTabSz="914400">
              <a:buClrTx/>
              <a:buSzTx/>
              <a:buFontTx/>
              <a:defRPr/>
            </a:pPr>
            <a:r>
              <a:rPr kumimoji="0" lang="zh-CN" altLang="en-US" sz="2800" b="1" kern="1200" cap="none" spc="0" normalizeH="0" baseline="0" noProof="1" smtClean="0">
                <a:latin typeface="微软雅黑" panose="020B0503020204020204" pitchFamily="34" charset="-122"/>
                <a:ea typeface="微软雅黑" panose="020B0503020204020204" pitchFamily="34" charset="-122"/>
                <a:cs typeface="+mn-cs"/>
              </a:rPr>
              <a:t>其中</a:t>
            </a:r>
            <a:r>
              <a:rPr kumimoji="0" lang="zh-CN" altLang="en-US" sz="2800" b="1" kern="1200" cap="none" spc="0" normalizeH="0" baseline="0" noProof="1">
                <a:latin typeface="微软雅黑" panose="020B0503020204020204" pitchFamily="34" charset="-122"/>
                <a:ea typeface="微软雅黑" panose="020B0503020204020204" pitchFamily="34" charset="-122"/>
                <a:cs typeface="+mn-cs"/>
              </a:rPr>
              <a:t>台湾、福建、广东、浙江是受台风影响比较大的省区</a:t>
            </a:r>
            <a:r>
              <a:rPr kumimoji="0" lang="zh-CN" altLang="en-US" sz="2800" b="1" kern="1200" cap="none" spc="0" normalizeH="0" baseline="0" noProof="1" smtClean="0">
                <a:latin typeface="微软雅黑" panose="020B0503020204020204" pitchFamily="34" charset="-122"/>
                <a:ea typeface="微软雅黑" panose="020B0503020204020204" pitchFamily="34" charset="-122"/>
                <a:cs typeface="+mn-cs"/>
              </a:rPr>
              <a:t>。</a:t>
            </a:r>
            <a:endParaRPr kumimoji="0" lang="en-US" altLang="zh-CN" sz="2800" b="1" kern="1200" cap="none" spc="0" normalizeH="0" baseline="0" noProof="1" smtClean="0">
              <a:latin typeface="微软雅黑" panose="020B0503020204020204" pitchFamily="34" charset="-122"/>
              <a:ea typeface="微软雅黑" panose="020B0503020204020204" pitchFamily="34" charset="-122"/>
              <a:cs typeface="+mn-cs"/>
            </a:endParaRPr>
          </a:p>
          <a:p>
            <a:pPr marR="0" defTabSz="914400">
              <a:buClrTx/>
              <a:buSzTx/>
              <a:buFontTx/>
              <a:defRPr/>
            </a:pPr>
            <a:r>
              <a:rPr lang="zh-CN" altLang="en-US" sz="2800" b="1" noProof="1" smtClean="0">
                <a:solidFill>
                  <a:srgbClr val="FF0000"/>
                </a:solidFill>
                <a:latin typeface="微软雅黑" panose="020B0503020204020204" pitchFamily="34" charset="-122"/>
                <a:ea typeface="微软雅黑" panose="020B0503020204020204" pitchFamily="34" charset="-122"/>
              </a:rPr>
              <a:t>弊：</a:t>
            </a:r>
            <a:r>
              <a:rPr kumimoji="0" lang="zh-CN" altLang="en-US" sz="2800" b="1" kern="1200" cap="none" spc="0" normalizeH="0" baseline="0" noProof="1" smtClean="0">
                <a:solidFill>
                  <a:srgbClr val="FF0000"/>
                </a:solidFill>
                <a:latin typeface="微软雅黑" panose="020B0503020204020204" pitchFamily="34" charset="-122"/>
                <a:ea typeface="微软雅黑" panose="020B0503020204020204" pitchFamily="34" charset="-122"/>
                <a:cs typeface="+mn-cs"/>
              </a:rPr>
              <a:t>狂风</a:t>
            </a:r>
            <a:r>
              <a:rPr kumimoji="0" lang="zh-CN" altLang="en-US" sz="28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、特大暴雨、</a:t>
            </a:r>
            <a:r>
              <a:rPr kumimoji="0" lang="zh-CN" altLang="en-US" sz="2800" b="1" kern="1200" cap="none" spc="0" normalizeH="0" baseline="0" noProof="1" smtClean="0">
                <a:solidFill>
                  <a:srgbClr val="FF0000"/>
                </a:solidFill>
                <a:latin typeface="微软雅黑" panose="020B0503020204020204" pitchFamily="34" charset="-122"/>
                <a:ea typeface="微软雅黑" panose="020B0503020204020204" pitchFamily="34" charset="-122"/>
                <a:cs typeface="+mn-cs"/>
              </a:rPr>
              <a:t>风暴潮</a:t>
            </a:r>
            <a:r>
              <a:rPr kumimoji="0" lang="zh-CN" altLang="en-US" sz="2800" b="1" kern="1200" cap="none" spc="0" normalizeH="0" baseline="0" noProof="1" smtClean="0">
                <a:latin typeface="微软雅黑" panose="020B0503020204020204" pitchFamily="34" charset="-122"/>
                <a:ea typeface="微软雅黑" panose="020B0503020204020204" pitchFamily="34" charset="-122"/>
                <a:cs typeface="+mn-cs"/>
              </a:rPr>
              <a:t>，</a:t>
            </a:r>
            <a:endParaRPr kumimoji="0" lang="en-US" altLang="zh-CN" sz="2800" b="1" kern="1200" cap="none" spc="0" normalizeH="0" baseline="0" noProof="1" smtClean="0">
              <a:latin typeface="微软雅黑" panose="020B0503020204020204" pitchFamily="34" charset="-122"/>
              <a:ea typeface="微软雅黑" panose="020B0503020204020204" pitchFamily="34" charset="-122"/>
              <a:cs typeface="+mn-cs"/>
            </a:endParaRPr>
          </a:p>
          <a:p>
            <a:pPr marR="0" defTabSz="914400">
              <a:buClrTx/>
              <a:buSzTx/>
              <a:buFontTx/>
              <a:defRPr/>
            </a:pPr>
            <a:r>
              <a:rPr lang="zh-CN" altLang="en-US" sz="2800" b="1" noProof="1" smtClean="0">
                <a:latin typeface="微软雅黑" panose="020B0503020204020204" pitchFamily="34" charset="-122"/>
                <a:ea typeface="微软雅黑" panose="020B0503020204020204" pitchFamily="34" charset="-122"/>
              </a:rPr>
              <a:t>利：</a:t>
            </a:r>
            <a:r>
              <a:rPr lang="zh-CN" altLang="en-US" sz="2800" b="1" dirty="0" smtClean="0">
                <a:latin typeface="微软雅黑" panose="020B0503020204020204" pitchFamily="34" charset="-122"/>
                <a:ea typeface="微软雅黑" panose="020B0503020204020204" pitchFamily="34" charset="-122"/>
              </a:rPr>
              <a:t>缓解</a:t>
            </a:r>
            <a:r>
              <a:rPr lang="zh-CN" altLang="en-US" sz="2800" b="1" dirty="0">
                <a:latin typeface="微软雅黑" panose="020B0503020204020204" pitchFamily="34" charset="-122"/>
                <a:ea typeface="微软雅黑" panose="020B0503020204020204" pitchFamily="34" charset="-122"/>
              </a:rPr>
              <a:t>伏旱灾情、降暑</a:t>
            </a:r>
          </a:p>
          <a:p>
            <a:pPr marR="0" defTabSz="914400">
              <a:buClrTx/>
              <a:buSzTx/>
              <a:buFontTx/>
              <a:defRPr/>
            </a:pPr>
            <a:endParaRPr kumimoji="0" lang="zh-CN" altLang="en-US" sz="2800" b="1" kern="1200" cap="none" spc="0" normalizeH="0" baseline="0" noProof="1">
              <a:solidFill>
                <a:srgbClr val="FF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5119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strips(downLeft)">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fade">
                                      <p:cBhvr>
                                        <p:cTn id="12" dur="2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ldLvl="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状 1"/>
          <p:cNvSpPr/>
          <p:nvPr/>
        </p:nvSpPr>
        <p:spPr>
          <a:xfrm>
            <a:off x="-828040" y="800735"/>
            <a:ext cx="6496050" cy="399415"/>
          </a:xfrm>
          <a:prstGeom prst="rect">
            <a:avLst/>
          </a:prstGeom>
          <a:noFill/>
          <a:ln w="0">
            <a:noFill/>
          </a:ln>
        </p:spPr>
        <p:txBody>
          <a:bodyPr vert="horz" wrap="square" lIns="91440" tIns="45720" rIns="91440" bIns="45720" numCol="1" anchor="t">
            <a:spAutoFit/>
          </a:bodyPr>
          <a:lstStyle/>
          <a:p>
            <a:pPr marL="0" indent="0" algn="l" defTabSz="914400" eaLnBrk="1" hangingPunct="1">
              <a:lnSpc>
                <a:spcPct val="100000"/>
              </a:lnSpc>
              <a:spcBef>
                <a:spcPts val="0"/>
              </a:spcBef>
              <a:spcAft>
                <a:spcPts val="0"/>
              </a:spcAft>
              <a:buFontTx/>
              <a:buNone/>
            </a:pPr>
            <a:r>
              <a:rPr sz="2000" b="0" i="0">
                <a:solidFill>
                  <a:srgbClr val="800000"/>
                </a:solidFill>
                <a:latin typeface="宋体" panose="02010600030101010101" pitchFamily="2" charset="-122"/>
                <a:ea typeface="黑体" panose="02010600030101010101" charset="-122"/>
              </a:rPr>
              <a:t>        </a:t>
            </a:r>
            <a:r>
              <a:rPr sz="2000" b="1" i="0">
                <a:solidFill>
                  <a:srgbClr val="800000"/>
                </a:solidFill>
                <a:latin typeface="楷体" panose="02010609060101010101" charset="-122"/>
                <a:ea typeface="楷体" panose="02010609060101010101" charset="-122"/>
              </a:rPr>
              <a:t>西南地区气温年较差比较(单位：℃)</a:t>
            </a:r>
            <a:endParaRPr lang="ko-KR" altLang="en-US" sz="2000" b="1" i="0">
              <a:solidFill>
                <a:srgbClr val="800000"/>
              </a:solidFill>
              <a:latin typeface="楷体" panose="02010609060101010101" charset="-122"/>
              <a:ea typeface="楷体" panose="02010609060101010101" charset="-122"/>
            </a:endParaRPr>
          </a:p>
        </p:txBody>
      </p:sp>
      <p:graphicFrame>
        <p:nvGraphicFramePr>
          <p:cNvPr id="3" name="表格 2"/>
          <p:cNvGraphicFramePr>
            <a:graphicFrameLocks noGrp="1"/>
          </p:cNvGraphicFramePr>
          <p:nvPr>
            <p:custDataLst>
              <p:tags r:id="rId1"/>
            </p:custDataLst>
          </p:nvPr>
        </p:nvGraphicFramePr>
        <p:xfrm>
          <a:off x="266065" y="1179830"/>
          <a:ext cx="4045585" cy="2323465"/>
        </p:xfrm>
        <a:graphic>
          <a:graphicData uri="http://schemas.openxmlformats.org/drawingml/2006/table">
            <a:tbl>
              <a:tblPr firstRow="1" bandRow="1">
                <a:tableStyleId>{5C22544A-7EE6-4342-B048-85BDC9FD1C3A}</a:tableStyleId>
              </a:tblPr>
              <a:tblGrid>
                <a:gridCol w="737235"/>
                <a:gridCol w="1148715"/>
                <a:gridCol w="1159510"/>
                <a:gridCol w="1000125"/>
              </a:tblGrid>
              <a:tr h="647700">
                <a:tc>
                  <a:txBody>
                    <a:bodyPr/>
                    <a:lstStyle/>
                    <a:p>
                      <a:pPr marL="0" indent="0" algn="ctr" defTabSz="914400" hangingPunct="1">
                        <a:lnSpc>
                          <a:spcPct val="100000"/>
                        </a:lnSpc>
                        <a:spcBef>
                          <a:spcPts val="0"/>
                        </a:spcBef>
                        <a:spcAft>
                          <a:spcPts val="0"/>
                        </a:spcAft>
                        <a:buFontTx/>
                        <a:buNone/>
                      </a:pPr>
                      <a:r>
                        <a:rPr sz="1800" b="1" i="0" kern="1200">
                          <a:solidFill>
                            <a:schemeClr val="lt1"/>
                          </a:solidFill>
                          <a:latin typeface="Calibri" panose="020F0502020204030204" charset="0"/>
                          <a:ea typeface="宋体" panose="02010600030101010101" pitchFamily="2" charset="-122"/>
                        </a:rPr>
                        <a:t>城市</a:t>
                      </a:r>
                      <a:endParaRPr lang="ko-KR" altLang="en-US" sz="1800" b="1" i="0" kern="1200">
                        <a:solidFill>
                          <a:schemeClr val="lt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lt1"/>
                          </a:solidFill>
                          <a:latin typeface="Calibri" panose="020F0502020204030204" charset="0"/>
                          <a:ea typeface="宋体" panose="02010600030101010101" pitchFamily="2" charset="-122"/>
                        </a:rPr>
                        <a:t>最冷月</a:t>
                      </a:r>
                      <a:endParaRPr lang="ko-KR" altLang="en-US" sz="1800" b="1" i="0" kern="1200">
                        <a:solidFill>
                          <a:schemeClr val="lt1"/>
                        </a:solidFill>
                        <a:latin typeface="Calibri" panose="020F0502020204030204" charset="0"/>
                        <a:ea typeface="宋体" panose="02010600030101010101" pitchFamily="2" charset="-122"/>
                      </a:endParaRPr>
                    </a:p>
                    <a:p>
                      <a:pPr marL="0" indent="0" algn="ctr" defTabSz="914400" hangingPunct="1">
                        <a:lnSpc>
                          <a:spcPct val="100000"/>
                        </a:lnSpc>
                        <a:spcBef>
                          <a:spcPts val="0"/>
                        </a:spcBef>
                        <a:spcAft>
                          <a:spcPts val="0"/>
                        </a:spcAft>
                        <a:buFontTx/>
                        <a:buNone/>
                      </a:pPr>
                      <a:r>
                        <a:rPr sz="1800" b="1" i="0" kern="1200">
                          <a:solidFill>
                            <a:schemeClr val="lt1"/>
                          </a:solidFill>
                          <a:latin typeface="Calibri" panose="020F0502020204030204" charset="0"/>
                          <a:ea typeface="宋体" panose="02010600030101010101" pitchFamily="2" charset="-122"/>
                        </a:rPr>
                        <a:t>气温</a:t>
                      </a:r>
                      <a:endParaRPr lang="ko-KR" altLang="en-US" sz="1800" b="1" i="0" kern="1200">
                        <a:solidFill>
                          <a:schemeClr val="lt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lt1"/>
                          </a:solidFill>
                          <a:latin typeface="Calibri" panose="020F0502020204030204" charset="0"/>
                          <a:ea typeface="宋体" panose="02010600030101010101" pitchFamily="2" charset="-122"/>
                        </a:rPr>
                        <a:t>最热月</a:t>
                      </a:r>
                      <a:endParaRPr lang="ko-KR" altLang="en-US" sz="1800" b="1" i="0" kern="1200">
                        <a:solidFill>
                          <a:schemeClr val="lt1"/>
                        </a:solidFill>
                        <a:latin typeface="Calibri" panose="020F0502020204030204" charset="0"/>
                        <a:ea typeface="宋体" panose="02010600030101010101" pitchFamily="2" charset="-122"/>
                      </a:endParaRPr>
                    </a:p>
                    <a:p>
                      <a:pPr marL="0" indent="0" algn="ctr" defTabSz="914400" hangingPunct="1">
                        <a:lnSpc>
                          <a:spcPct val="100000"/>
                        </a:lnSpc>
                        <a:spcBef>
                          <a:spcPts val="0"/>
                        </a:spcBef>
                        <a:spcAft>
                          <a:spcPts val="0"/>
                        </a:spcAft>
                        <a:buFontTx/>
                        <a:buNone/>
                      </a:pPr>
                      <a:r>
                        <a:rPr sz="1800" b="1" i="0" kern="1200">
                          <a:solidFill>
                            <a:schemeClr val="lt1"/>
                          </a:solidFill>
                          <a:latin typeface="Calibri" panose="020F0502020204030204" charset="0"/>
                          <a:ea typeface="宋体" panose="02010600030101010101" pitchFamily="2" charset="-122"/>
                        </a:rPr>
                        <a:t>气温</a:t>
                      </a:r>
                      <a:endParaRPr lang="ko-KR" altLang="en-US" sz="1800" b="1" i="0" kern="1200">
                        <a:solidFill>
                          <a:schemeClr val="lt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lt1"/>
                          </a:solidFill>
                          <a:latin typeface="Calibri" panose="020F0502020204030204" charset="0"/>
                          <a:ea typeface="宋体" panose="02010600030101010101" pitchFamily="2" charset="-122"/>
                        </a:rPr>
                        <a:t>年较差</a:t>
                      </a:r>
                      <a:endParaRPr lang="ko-KR" altLang="en-US" sz="1800" b="1" i="0" kern="1200">
                        <a:solidFill>
                          <a:schemeClr val="lt1"/>
                        </a:solidFill>
                        <a:latin typeface="Calibri" panose="020F0502020204030204" charset="0"/>
                        <a:ea typeface="宋体" panose="02010600030101010101" pitchFamily="2" charset="-122"/>
                      </a:endParaRPr>
                    </a:p>
                  </a:txBody>
                  <a:tcPr marL="90170" marR="90170" marT="46990" marB="46990"/>
                </a:tc>
              </a:tr>
              <a:tr h="387985">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成都</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5.5</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25.6</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20.1</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r>
              <a:tr h="429260">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重庆</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7.5</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28.6</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21.1</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r>
              <a:tr h="429260">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昆明</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7.7</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19.8</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12.1</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r>
              <a:tr h="429260">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贵阳</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4.9</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24.0</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c>
                  <a:txBody>
                    <a:bodyPr/>
                    <a:lstStyle/>
                    <a:p>
                      <a:pPr marL="0" indent="0" algn="ctr" defTabSz="914400" hangingPunct="1">
                        <a:lnSpc>
                          <a:spcPct val="100000"/>
                        </a:lnSpc>
                        <a:spcBef>
                          <a:spcPts val="0"/>
                        </a:spcBef>
                        <a:spcAft>
                          <a:spcPts val="0"/>
                        </a:spcAft>
                        <a:buFontTx/>
                        <a:buNone/>
                      </a:pPr>
                      <a:r>
                        <a:rPr sz="1800" b="1" i="0" kern="1200">
                          <a:solidFill>
                            <a:schemeClr val="dk1"/>
                          </a:solidFill>
                          <a:latin typeface="Calibri" panose="020F0502020204030204" charset="0"/>
                          <a:ea typeface="宋体" panose="02010600030101010101" pitchFamily="2" charset="-122"/>
                        </a:rPr>
                        <a:t>19.1</a:t>
                      </a:r>
                      <a:endParaRPr lang="ko-KR" altLang="en-US" sz="1800" b="1" i="0" kern="1200">
                        <a:solidFill>
                          <a:schemeClr val="dk1"/>
                        </a:solidFill>
                        <a:latin typeface="Calibri" panose="020F0502020204030204" charset="0"/>
                        <a:ea typeface="宋体" panose="02010600030101010101" pitchFamily="2" charset="-122"/>
                      </a:endParaRPr>
                    </a:p>
                  </a:txBody>
                  <a:tcPr marL="90170" marR="90170" marT="46990" marB="46990"/>
                </a:tc>
              </a:tr>
            </a:tbl>
          </a:graphicData>
        </a:graphic>
      </p:graphicFrame>
      <p:sp>
        <p:nvSpPr>
          <p:cNvPr id="5" name="形状 4"/>
          <p:cNvSpPr/>
          <p:nvPr/>
        </p:nvSpPr>
        <p:spPr>
          <a:xfrm>
            <a:off x="331470" y="2642235"/>
            <a:ext cx="3950335" cy="403225"/>
          </a:xfrm>
          <a:prstGeom prst="roundRect">
            <a:avLst/>
          </a:prstGeom>
          <a:noFill/>
          <a:ln w="50800" cap="flat" cmpd="sng">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49583" b="20533"/>
          <a:stretch>
            <a:fillRect/>
          </a:stretch>
        </p:blipFill>
        <p:spPr>
          <a:xfrm>
            <a:off x="8261350" y="802640"/>
            <a:ext cx="3931920" cy="3025140"/>
          </a:xfrm>
          <a:prstGeom prst="rect">
            <a:avLst/>
          </a:prstGeom>
          <a:noFill/>
          <a:ln w="38100" cap="flat" cmpd="sng">
            <a:solidFill>
              <a:schemeClr val="accent1">
                <a:lumMod val="40000"/>
                <a:lumOff val="60000"/>
                <a:alpha val="100000"/>
              </a:schemeClr>
            </a:solidFill>
            <a:prstDash val="solid"/>
            <a:round/>
          </a:ln>
        </p:spPr>
      </p:pic>
      <p:pic>
        <p:nvPicPr>
          <p:cNvPr id="15" name="图片 14">
            <a:hlinkClick r:id=""/>
          </p:cNvPr>
          <p:cNvPicPr/>
          <p:nvPr/>
        </p:nvPicPr>
        <p:blipFill rotWithShape="1">
          <a:blip r:embed="rId5" cstate="print"/>
          <a:srcRect l="28548" t="30975" r="31575" b="32100"/>
          <a:stretch>
            <a:fillRect/>
          </a:stretch>
        </p:blipFill>
        <p:spPr>
          <a:xfrm>
            <a:off x="4457065" y="811530"/>
            <a:ext cx="3629660" cy="2977515"/>
          </a:xfrm>
          <a:prstGeom prst="rect">
            <a:avLst/>
          </a:prstGeom>
          <a:noFill/>
          <a:ln w="63500" cap="sq" cmpd="sng">
            <a:solidFill>
              <a:schemeClr val="accent3">
                <a:lumMod val="40000"/>
                <a:lumOff val="60000"/>
                <a:alpha val="100000"/>
              </a:schemeClr>
            </a:solidFill>
            <a:prstDash val="solid"/>
            <a:round/>
          </a:ln>
        </p:spPr>
      </p:pic>
      <p:cxnSp>
        <p:nvCxnSpPr>
          <p:cNvPr id="16" name="形状 15"/>
          <p:cNvCxnSpPr/>
          <p:nvPr/>
        </p:nvCxnSpPr>
        <p:spPr>
          <a:xfrm>
            <a:off x="4490085" y="2842895"/>
            <a:ext cx="3628390" cy="6985"/>
          </a:xfrm>
          <a:prstGeom prst="line">
            <a:avLst/>
          </a:prstGeom>
          <a:ln w="25400" cap="flat" cmpd="sng">
            <a:solidFill>
              <a:srgbClr val="FF0000">
                <a:alpha val="100000"/>
              </a:srgbClr>
            </a:solidFill>
            <a:prstDash val="lg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形状 16"/>
          <p:cNvCxnSpPr/>
          <p:nvPr/>
        </p:nvCxnSpPr>
        <p:spPr>
          <a:xfrm flipV="1">
            <a:off x="9725660" y="2080260"/>
            <a:ext cx="619125" cy="619125"/>
          </a:xfrm>
          <a:prstGeom prst="straightConnector1">
            <a:avLst/>
          </a:prstGeom>
          <a:ln w="57150" cap="flat" cmpd="sng">
            <a:solidFill>
              <a:srgbClr val="FF0000">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形状 17"/>
          <p:cNvCxnSpPr/>
          <p:nvPr/>
        </p:nvCxnSpPr>
        <p:spPr>
          <a:xfrm flipH="1" flipV="1">
            <a:off x="10723880" y="1868805"/>
            <a:ext cx="675005" cy="661670"/>
          </a:xfrm>
          <a:prstGeom prst="straightConnector1">
            <a:avLst/>
          </a:prstGeom>
          <a:ln w="57150" cap="flat" cmpd="sng">
            <a:solidFill>
              <a:srgbClr val="FF0000">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6" cstate="print"/>
          <a:srcRect l="10878" t="12509" r="29902" b="11597"/>
          <a:stretch>
            <a:fillRect/>
          </a:stretch>
        </p:blipFill>
        <p:spPr>
          <a:xfrm>
            <a:off x="7442835" y="3940175"/>
            <a:ext cx="4730750" cy="2846070"/>
          </a:xfrm>
          <a:prstGeom prst="rect">
            <a:avLst/>
          </a:prstGeom>
          <a:solidFill>
            <a:schemeClr val="lt1"/>
          </a:solidFill>
          <a:ln w="28575" cmpd="sng">
            <a:solidFill>
              <a:schemeClr val="accent1">
                <a:shade val="50000"/>
              </a:schemeClr>
            </a:solidFill>
            <a:prstDash val="solid"/>
          </a:ln>
        </p:spPr>
      </p:pic>
      <p:sp>
        <p:nvSpPr>
          <p:cNvPr id="21" name="形状 10"/>
          <p:cNvSpPr/>
          <p:nvPr/>
        </p:nvSpPr>
        <p:spPr>
          <a:xfrm>
            <a:off x="9509760" y="5633085"/>
            <a:ext cx="452755" cy="457200"/>
          </a:xfrm>
          <a:prstGeom prst="ellipse">
            <a:avLst/>
          </a:prstGeom>
          <a:noFill/>
          <a:ln w="57150" cap="flat" cmpd="sng">
            <a:solidFill>
              <a:srgbClr val="FF0066">
                <a:alpha val="100000"/>
              </a:srgbClr>
            </a:solidFill>
            <a:prstDash val="solid"/>
          </a:ln>
          <a:effectLst>
            <a:glow rad="63500">
              <a:schemeClr val="accent4">
                <a:alpha val="40035"/>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685800" eaLnBrk="1" hangingPunct="1">
              <a:lnSpc>
                <a:spcPct val="100000"/>
              </a:lnSpc>
              <a:spcBef>
                <a:spcPts val="0"/>
              </a:spcBef>
              <a:spcAft>
                <a:spcPts val="0"/>
              </a:spcAft>
              <a:buFontTx/>
              <a:buNone/>
            </a:pPr>
            <a:endParaRPr lang="ko-KR" altLang="en-US" sz="1300">
              <a:solidFill>
                <a:srgbClr val="FFFF00"/>
              </a:solidFill>
              <a:latin typeface="等线" panose="02010600030101010101" charset="-122"/>
              <a:ea typeface="微软雅黑" panose="020B0503020204020204" charset="-122"/>
            </a:endParaRPr>
          </a:p>
        </p:txBody>
      </p:sp>
      <p:sp>
        <p:nvSpPr>
          <p:cNvPr id="22" name="形状 10"/>
          <p:cNvSpPr/>
          <p:nvPr/>
        </p:nvSpPr>
        <p:spPr>
          <a:xfrm>
            <a:off x="10784840" y="5329555"/>
            <a:ext cx="452755" cy="457200"/>
          </a:xfrm>
          <a:prstGeom prst="ellipse">
            <a:avLst/>
          </a:prstGeom>
          <a:noFill/>
          <a:ln w="57150" cap="flat" cmpd="sng">
            <a:solidFill>
              <a:srgbClr val="FF0066">
                <a:alpha val="100000"/>
              </a:srgbClr>
            </a:solidFill>
            <a:prstDash val="solid"/>
          </a:ln>
          <a:effectLst>
            <a:glow rad="63500">
              <a:schemeClr val="accent4">
                <a:alpha val="40035"/>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685800" eaLnBrk="1" hangingPunct="1">
              <a:lnSpc>
                <a:spcPct val="100000"/>
              </a:lnSpc>
              <a:spcBef>
                <a:spcPts val="0"/>
              </a:spcBef>
              <a:spcAft>
                <a:spcPts val="0"/>
              </a:spcAft>
              <a:buFontTx/>
              <a:buNone/>
            </a:pPr>
            <a:endParaRPr lang="ko-KR" altLang="en-US" sz="1300">
              <a:solidFill>
                <a:srgbClr val="FFFF00"/>
              </a:solidFill>
              <a:latin typeface="等线" panose="02010600030101010101" charset="-122"/>
              <a:ea typeface="微软雅黑" panose="020B0503020204020204" charset="-122"/>
            </a:endParaRPr>
          </a:p>
        </p:txBody>
      </p:sp>
      <p:pic>
        <p:nvPicPr>
          <p:cNvPr id="24" name="图片 23"/>
          <p:cNvPicPr>
            <a:picLocks noChangeAspect="1"/>
          </p:cNvPicPr>
          <p:nvPr/>
        </p:nvPicPr>
        <p:blipFill>
          <a:blip r:embed="rId7" cstate="print"/>
          <a:srcRect l="18033" t="34922" r="37921" b="25382"/>
          <a:stretch>
            <a:fillRect/>
          </a:stretch>
        </p:blipFill>
        <p:spPr>
          <a:xfrm>
            <a:off x="588645" y="4105910"/>
            <a:ext cx="5730875" cy="2903855"/>
          </a:xfrm>
          <a:prstGeom prst="round1Rect">
            <a:avLst/>
          </a:prstGeom>
        </p:spPr>
      </p:pic>
      <p:sp>
        <p:nvSpPr>
          <p:cNvPr id="6" name="文本框 5"/>
          <p:cNvSpPr txBox="1"/>
          <p:nvPr/>
        </p:nvSpPr>
        <p:spPr>
          <a:xfrm>
            <a:off x="450850" y="3760470"/>
            <a:ext cx="5868670" cy="369570"/>
          </a:xfrm>
          <a:prstGeom prst="rect">
            <a:avLst/>
          </a:prstGeom>
          <a:noFill/>
        </p:spPr>
        <p:txBody>
          <a:bodyPr vert="horz" wrap="square" lIns="0" tIns="0" rIns="0" bIns="0" anchor="t">
            <a:noAutofit/>
          </a:bodyPr>
          <a:lstStyle/>
          <a:p>
            <a:pPr marL="0" indent="0" algn="l" defTabSz="914400" hangingPunct="1">
              <a:lnSpc>
                <a:spcPct val="100000"/>
              </a:lnSpc>
              <a:spcBef>
                <a:spcPts val="0"/>
              </a:spcBef>
              <a:spcAft>
                <a:spcPts val="0"/>
              </a:spcAft>
              <a:buFontTx/>
              <a:buNone/>
            </a:pPr>
            <a:r>
              <a:rPr sz="2400" b="1" i="0">
                <a:solidFill>
                  <a:schemeClr val="tx1"/>
                </a:solidFill>
                <a:latin typeface="微软雅黑" panose="020B0503020204020204" charset="-122"/>
                <a:ea typeface="微软雅黑" panose="020B0503020204020204" charset="-122"/>
              </a:rPr>
              <a:t>昆明“四季如春”，气温年较差小的原因？</a:t>
            </a:r>
            <a:endParaRPr lang="ko-KR" altLang="en-US" sz="1800">
              <a:latin typeface="Calibri" panose="020F0502020204030204" charset="0"/>
              <a:ea typeface="宋体" panose="02010600030101010101" pitchFamily="2" charset="-122"/>
            </a:endParaRPr>
          </a:p>
        </p:txBody>
      </p:sp>
      <p:sp>
        <p:nvSpPr>
          <p:cNvPr id="7" name="矩形 6"/>
          <p:cNvSpPr/>
          <p:nvPr/>
        </p:nvSpPr>
        <p:spPr>
          <a:xfrm>
            <a:off x="1161905" y="160774"/>
            <a:ext cx="2446504" cy="523220"/>
          </a:xfrm>
          <a:prstGeom prst="rect">
            <a:avLst/>
          </a:prstGeom>
        </p:spPr>
        <p:txBody>
          <a:bodyPr wrap="none">
            <a:spAutoFit/>
          </a:bodyPr>
          <a:lstStyle/>
          <a:p>
            <a:r>
              <a:rPr lang="" altLang="zh-CN" sz="2800" b="1" dirty="0">
                <a:solidFill>
                  <a:srgbClr val="FF0000"/>
                </a:solidFill>
                <a:latin typeface="微软雅黑" panose="020B0503020204020204" pitchFamily="34" charset="-122"/>
                <a:ea typeface="微软雅黑" panose="020B0503020204020204" pitchFamily="34" charset="-122"/>
              </a:rPr>
              <a:t> </a:t>
            </a:r>
            <a:r>
              <a:rPr lang="" altLang="en-US" sz="2800" b="1" dirty="0">
                <a:solidFill>
                  <a:srgbClr val="FF0000"/>
                </a:solidFill>
                <a:latin typeface="微软雅黑" panose="020B0503020204020204" pitchFamily="34" charset="-122"/>
                <a:ea typeface="微软雅黑" panose="020B0503020204020204" pitchFamily="34" charset="-122"/>
              </a:rPr>
              <a:t>③云贵高原：</a:t>
            </a:r>
            <a:endParaRPr lang="zh-CN" altLang="en-US" sz="2800" dirty="0"/>
          </a:p>
        </p:txBody>
      </p:sp>
    </p:spTree>
    <p:extLst>
      <p:ext uri="{BB962C8B-B14F-4D97-AF65-F5344CB8AC3E}">
        <p14:creationId xmlns:p14="http://schemas.microsoft.com/office/powerpoint/2010/main" val="4673023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p:nvPr>
            <p:custDataLst>
              <p:tags r:id="rId1"/>
            </p:custDataLst>
          </p:nvPr>
        </p:nvSpPr>
        <p:spPr>
          <a:xfrm>
            <a:off x="1666876" y="19050"/>
            <a:ext cx="7345363" cy="1200150"/>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lang="zh-CN" altLang="en-US" sz="3600" b="1">
                <a:solidFill>
                  <a:srgbClr val="FF0000"/>
                </a:solidFill>
                <a:latin typeface="微软雅黑" panose="020B0503020204020204" pitchFamily="34" charset="-122"/>
                <a:ea typeface="微软雅黑" panose="020B0503020204020204" pitchFamily="34" charset="-122"/>
              </a:rPr>
              <a:t>  规律技巧点拨</a:t>
            </a:r>
            <a:r>
              <a:rPr lang="en-US" altLang="zh-CN" sz="3600" b="1">
                <a:solidFill>
                  <a:srgbClr val="FF0000"/>
                </a:solidFill>
                <a:latin typeface="微软雅黑" panose="020B0503020204020204" pitchFamily="34" charset="-122"/>
                <a:ea typeface="微软雅黑" panose="020B0503020204020204" pitchFamily="34" charset="-122"/>
              </a:rPr>
              <a:t>1</a:t>
            </a:r>
          </a:p>
          <a:p>
            <a:pPr algn="ctr" eaLnBrk="1" hangingPunct="1">
              <a:spcBef>
                <a:spcPct val="0"/>
              </a:spcBef>
              <a:buFontTx/>
              <a:buNone/>
            </a:pPr>
            <a:r>
              <a:rPr lang="en-US" altLang="zh-CN" sz="3600" b="1">
                <a:solidFill>
                  <a:srgbClr val="FF0000"/>
                </a:solidFill>
                <a:latin typeface="微软雅黑" panose="020B0503020204020204" pitchFamily="34" charset="-122"/>
                <a:ea typeface="微软雅黑" panose="020B0503020204020204" pitchFamily="34" charset="-122"/>
              </a:rPr>
              <a:t>——</a:t>
            </a:r>
            <a:r>
              <a:rPr lang="zh-CN" altLang="en-US" sz="3600" b="1">
                <a:solidFill>
                  <a:srgbClr val="FF0000"/>
                </a:solidFill>
                <a:latin typeface="微软雅黑" panose="020B0503020204020204" pitchFamily="34" charset="-122"/>
                <a:ea typeface="微软雅黑" panose="020B0503020204020204" pitchFamily="34" charset="-122"/>
              </a:rPr>
              <a:t>重要地理事物的空间地定位</a:t>
            </a:r>
          </a:p>
        </p:txBody>
      </p:sp>
      <p:pic>
        <p:nvPicPr>
          <p:cNvPr id="39939" name="Picture 5" descr="20091211398"/>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l="14799" t="36469" r="29947" b="28268"/>
          <a:stretch>
            <a:fillRect/>
          </a:stretch>
        </p:blipFill>
        <p:spPr bwMode="auto">
          <a:xfrm>
            <a:off x="1703388" y="2205038"/>
            <a:ext cx="8424862"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40" name="Picture 6" descr="2"/>
          <p:cNvPicPr>
            <a:picLocks noChangeAspect="1" noChangeArrowheads="1" noCrop="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794750" y="355600"/>
            <a:ext cx="2160588"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5845" name="Rectangle 4"/>
          <p:cNvSpPr/>
          <p:nvPr>
            <p:custDataLst>
              <p:tags r:id="rId4"/>
            </p:custDataLst>
          </p:nvPr>
        </p:nvSpPr>
        <p:spPr>
          <a:xfrm>
            <a:off x="2316164" y="1238251"/>
            <a:ext cx="7559675" cy="523875"/>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spcAft>
                <a:spcPct val="20000"/>
              </a:spcAft>
              <a:buFontTx/>
              <a:buNone/>
            </a:pPr>
            <a:r>
              <a:rPr lang="zh-CN" altLang="en-US" sz="2800">
                <a:solidFill>
                  <a:srgbClr val="0000CC"/>
                </a:solidFill>
                <a:latin typeface="微软雅黑" panose="020B0503020204020204" pitchFamily="34" charset="-122"/>
                <a:ea typeface="微软雅黑" panose="020B0503020204020204" pitchFamily="34" charset="-122"/>
              </a:rPr>
              <a:t>（</a:t>
            </a:r>
            <a:r>
              <a:rPr lang="en-US" altLang="zh-CN" sz="2800">
                <a:solidFill>
                  <a:srgbClr val="0000CC"/>
                </a:solidFill>
                <a:latin typeface="微软雅黑" panose="020B0503020204020204" pitchFamily="34" charset="-122"/>
                <a:ea typeface="微软雅黑" panose="020B0503020204020204" pitchFamily="34" charset="-122"/>
              </a:rPr>
              <a:t>1</a:t>
            </a:r>
            <a:r>
              <a:rPr lang="zh-CN" altLang="en-US" sz="2800">
                <a:solidFill>
                  <a:srgbClr val="0000CC"/>
                </a:solidFill>
                <a:latin typeface="微软雅黑" panose="020B0503020204020204" pitchFamily="34" charset="-122"/>
                <a:ea typeface="微软雅黑" panose="020B0503020204020204" pitchFamily="34" charset="-122"/>
              </a:rPr>
              <a:t>）</a:t>
            </a:r>
            <a:r>
              <a:rPr lang="en-US" altLang="zh-CN" sz="2800">
                <a:solidFill>
                  <a:srgbClr val="0000CC"/>
                </a:solidFill>
                <a:latin typeface="微软雅黑" panose="020B0503020204020204" pitchFamily="34" charset="-122"/>
                <a:ea typeface="微软雅黑" panose="020B0503020204020204" pitchFamily="34" charset="-122"/>
              </a:rPr>
              <a:t>30°N</a:t>
            </a:r>
            <a:r>
              <a:rPr lang="zh-CN" altLang="en-US" sz="2800">
                <a:solidFill>
                  <a:srgbClr val="0000CC"/>
                </a:solidFill>
                <a:latin typeface="微软雅黑" panose="020B0503020204020204" pitchFamily="34" charset="-122"/>
                <a:ea typeface="微软雅黑" panose="020B0503020204020204" pitchFamily="34" charset="-122"/>
              </a:rPr>
              <a:t>和长江附近地理事物</a:t>
            </a:r>
          </a:p>
        </p:txBody>
      </p:sp>
    </p:spTree>
    <p:extLst>
      <p:ext uri="{BB962C8B-B14F-4D97-AF65-F5344CB8AC3E}">
        <p14:creationId xmlns:p14="http://schemas.microsoft.com/office/powerpoint/2010/main" val="2258383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 calcmode="lin" valueType="num">
                                      <p:cBhvr>
                                        <p:cTn id="7" dur="500" fill="hold"/>
                                        <p:tgtEl>
                                          <p:spTgt spid="39939"/>
                                        </p:tgtEl>
                                        <p:attrNameLst>
                                          <p:attrName>ppt_w</p:attrName>
                                        </p:attrNameLst>
                                      </p:cBhvr>
                                      <p:tavLst>
                                        <p:tav tm="0">
                                          <p:val>
                                            <p:fltVal val="0"/>
                                          </p:val>
                                        </p:tav>
                                        <p:tav tm="100000">
                                          <p:val>
                                            <p:strVal val="#ppt_w"/>
                                          </p:val>
                                        </p:tav>
                                      </p:tavLst>
                                    </p:anim>
                                    <p:anim calcmode="lin" valueType="num">
                                      <p:cBhvr>
                                        <p:cTn id="8" dur="500" fill="hold"/>
                                        <p:tgtEl>
                                          <p:spTgt spid="39939"/>
                                        </p:tgtEl>
                                        <p:attrNameLst>
                                          <p:attrName>ppt_h</p:attrName>
                                        </p:attrNameLst>
                                      </p:cBhvr>
                                      <p:tavLst>
                                        <p:tav tm="0">
                                          <p:val>
                                            <p:fltVal val="0"/>
                                          </p:val>
                                        </p:tav>
                                        <p:tav tm="100000">
                                          <p:val>
                                            <p:strVal val="#ppt_h"/>
                                          </p:val>
                                        </p:tav>
                                      </p:tavLst>
                                    </p:anim>
                                    <p:animEffect transition="in" filter="fade">
                                      <p:cBhvr>
                                        <p:cTn id="9"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srcRect/>
          <a:stretch>
            <a:fillRect/>
          </a:stretch>
        </p:blipFill>
        <p:spPr>
          <a:xfrm>
            <a:off x="320040" y="156210"/>
            <a:ext cx="5247005" cy="3556635"/>
          </a:xfrm>
          <a:prstGeom prst="rect">
            <a:avLst/>
          </a:prstGeom>
          <a:noFill/>
          <a:ln w="0">
            <a:noFill/>
          </a:ln>
        </p:spPr>
      </p:pic>
      <p:sp>
        <p:nvSpPr>
          <p:cNvPr id="9" name="文本框 8"/>
          <p:cNvSpPr txBox="1"/>
          <p:nvPr/>
        </p:nvSpPr>
        <p:spPr>
          <a:xfrm>
            <a:off x="2009140" y="1419860"/>
            <a:ext cx="665480" cy="371475"/>
          </a:xfrm>
          <a:prstGeom prst="rect">
            <a:avLst/>
          </a:prstGeom>
          <a:solidFill>
            <a:srgbClr val="FFFFFF"/>
          </a:solidFill>
          <a:ln w="0">
            <a:noFill/>
          </a:ln>
        </p:spPr>
        <p:txBody>
          <a:bodyPr vert="horz" wrap="square" lIns="89535" tIns="46355" rIns="89535" bIns="46355" numCol="1" anchor="t">
            <a:spAutoFit/>
          </a:bodyPr>
          <a:lstStyle/>
          <a:p>
            <a:pPr marL="0" indent="0" algn="l" defTabSz="914400" hangingPunct="1">
              <a:lnSpc>
                <a:spcPct val="100000"/>
              </a:lnSpc>
              <a:spcBef>
                <a:spcPts val="0"/>
              </a:spcBef>
              <a:spcAft>
                <a:spcPts val="0"/>
              </a:spcAft>
              <a:buFontTx/>
              <a:buNone/>
            </a:pPr>
            <a:r>
              <a:rPr sz="1800" b="1">
                <a:solidFill>
                  <a:srgbClr val="FF0000"/>
                </a:solidFill>
                <a:latin typeface="微软雅黑" panose="020B0503020204020204" charset="-122"/>
                <a:ea typeface="微软雅黑" panose="020B0503020204020204" charset="-122"/>
              </a:rPr>
              <a:t>昆明</a:t>
            </a:r>
            <a:endParaRPr lang="ko-KR" altLang="en-US" sz="1800" b="1">
              <a:solidFill>
                <a:srgbClr val="FF0000"/>
              </a:solidFill>
              <a:latin typeface="微软雅黑" panose="020B0503020204020204" charset="-122"/>
              <a:ea typeface="微软雅黑" panose="020B0503020204020204" charset="-122"/>
            </a:endParaRPr>
          </a:p>
        </p:txBody>
      </p:sp>
      <p:sp>
        <p:nvSpPr>
          <p:cNvPr id="10" name="形状 9"/>
          <p:cNvSpPr/>
          <p:nvPr/>
        </p:nvSpPr>
        <p:spPr>
          <a:xfrm>
            <a:off x="2315845" y="1811020"/>
            <a:ext cx="256540" cy="240030"/>
          </a:xfrm>
          <a:prstGeom prst="ellipse">
            <a:avLst/>
          </a:prstGeom>
          <a:solidFill>
            <a:srgbClr val="FF0000"/>
          </a:solidFill>
          <a:ln w="50800" cap="flat" cmpd="dbl">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sp>
        <p:nvSpPr>
          <p:cNvPr id="11" name="文本框 10"/>
          <p:cNvSpPr txBox="1"/>
          <p:nvPr/>
        </p:nvSpPr>
        <p:spPr>
          <a:xfrm>
            <a:off x="3261995" y="629920"/>
            <a:ext cx="680085" cy="370205"/>
          </a:xfrm>
          <a:prstGeom prst="rect">
            <a:avLst/>
          </a:prstGeom>
          <a:solidFill>
            <a:srgbClr val="FFFFFF"/>
          </a:solidFill>
          <a:ln w="0">
            <a:noFill/>
          </a:ln>
        </p:spPr>
        <p:txBody>
          <a:bodyPr vert="horz" wrap="square" lIns="89535" tIns="46355" rIns="89535" bIns="46355" numCol="1" anchor="t">
            <a:spAutoFit/>
          </a:bodyPr>
          <a:lstStyle/>
          <a:p>
            <a:pPr marL="0" indent="0" algn="l" defTabSz="914400" hangingPunct="1">
              <a:lnSpc>
                <a:spcPct val="100000"/>
              </a:lnSpc>
              <a:spcBef>
                <a:spcPts val="0"/>
              </a:spcBef>
              <a:spcAft>
                <a:spcPts val="0"/>
              </a:spcAft>
              <a:buFontTx/>
              <a:buNone/>
            </a:pPr>
            <a:r>
              <a:rPr sz="1800" b="1">
                <a:solidFill>
                  <a:srgbClr val="FF0000"/>
                </a:solidFill>
                <a:latin typeface="微软雅黑" panose="020B0503020204020204" charset="-122"/>
                <a:ea typeface="微软雅黑" panose="020B0503020204020204" charset="-122"/>
              </a:rPr>
              <a:t>贵阳</a:t>
            </a:r>
            <a:endParaRPr lang="ko-KR" altLang="en-US" sz="1800" b="1">
              <a:solidFill>
                <a:srgbClr val="FF0000"/>
              </a:solidFill>
              <a:latin typeface="微软雅黑" panose="020B0503020204020204" charset="-122"/>
              <a:ea typeface="微软雅黑" panose="020B0503020204020204" charset="-122"/>
            </a:endParaRPr>
          </a:p>
        </p:txBody>
      </p:sp>
      <p:sp>
        <p:nvSpPr>
          <p:cNvPr id="12" name="形状 11"/>
          <p:cNvSpPr/>
          <p:nvPr/>
        </p:nvSpPr>
        <p:spPr>
          <a:xfrm>
            <a:off x="3568700" y="1021080"/>
            <a:ext cx="226695" cy="240665"/>
          </a:xfrm>
          <a:prstGeom prst="ellipse">
            <a:avLst/>
          </a:prstGeom>
          <a:solidFill>
            <a:srgbClr val="FF0000"/>
          </a:solidFill>
          <a:ln w="50800" cap="flat" cmpd="dbl">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sp>
        <p:nvSpPr>
          <p:cNvPr id="13" name="文本框 12"/>
          <p:cNvSpPr txBox="1"/>
          <p:nvPr/>
        </p:nvSpPr>
        <p:spPr>
          <a:xfrm>
            <a:off x="6258013" y="3688080"/>
            <a:ext cx="6407150" cy="1108710"/>
          </a:xfrm>
          <a:prstGeom prst="rect">
            <a:avLst/>
          </a:prstGeom>
          <a:noFill/>
        </p:spPr>
        <p:txBody>
          <a:bodyPr vert="horz" wrap="square" lIns="0" tIns="0" rIns="0" bIns="0" numCol="1" anchor="t">
            <a:noAutofit/>
          </a:bodyPr>
          <a:lstStyle/>
          <a:p>
            <a:pPr marL="0" indent="0" algn="l" defTabSz="914400" hangingPunct="1">
              <a:lnSpc>
                <a:spcPct val="100000"/>
              </a:lnSpc>
              <a:spcBef>
                <a:spcPts val="0"/>
              </a:spcBef>
              <a:spcAft>
                <a:spcPts val="0"/>
              </a:spcAft>
              <a:buFontTx/>
              <a:buNone/>
            </a:pPr>
            <a:r>
              <a:rPr sz="2400" b="1" i="0" dirty="0" err="1">
                <a:solidFill>
                  <a:schemeClr val="tx1"/>
                </a:solidFill>
                <a:latin typeface="微软雅黑" panose="020B0503020204020204" charset="-122"/>
                <a:ea typeface="微软雅黑" panose="020B0503020204020204" charset="-122"/>
              </a:rPr>
              <a:t>贵阳“冬无三日晴”气候特点的成因</a:t>
            </a:r>
            <a:r>
              <a:rPr sz="2400" b="1" i="0" dirty="0">
                <a:solidFill>
                  <a:schemeClr val="tx1"/>
                </a:solidFill>
                <a:latin typeface="微软雅黑" panose="020B0503020204020204" charset="-122"/>
                <a:ea typeface="微软雅黑" panose="020B0503020204020204" charset="-122"/>
              </a:rPr>
              <a:t>？</a:t>
            </a:r>
            <a:endParaRPr lang="ko-KR" altLang="en-US" sz="2400" b="1" i="0" dirty="0">
              <a:solidFill>
                <a:schemeClr val="tx1"/>
              </a:solidFill>
              <a:latin typeface="微软雅黑" panose="020B0503020204020204" charset="-122"/>
              <a:ea typeface="微软雅黑" panose="020B0503020204020204" charset="-122"/>
            </a:endParaRPr>
          </a:p>
        </p:txBody>
      </p:sp>
      <p:grpSp>
        <p:nvGrpSpPr>
          <p:cNvPr id="25" name="组合 24"/>
          <p:cNvGrpSpPr/>
          <p:nvPr/>
        </p:nvGrpSpPr>
        <p:grpSpPr>
          <a:xfrm>
            <a:off x="320675" y="4004945"/>
            <a:ext cx="5217160" cy="1947545"/>
            <a:chOff x="320675" y="4004945"/>
            <a:chExt cx="5217160" cy="1947545"/>
          </a:xfrm>
        </p:grpSpPr>
        <p:pic>
          <p:nvPicPr>
            <p:cNvPr id="6" name="图片 5"/>
            <p:cNvPicPr>
              <a:picLocks noChangeAspect="1"/>
            </p:cNvPicPr>
            <p:nvPr/>
          </p:nvPicPr>
          <p:blipFill rotWithShape="1">
            <a:blip r:embed="rId3" cstate="print"/>
            <a:srcRect/>
            <a:stretch>
              <a:fillRect/>
            </a:stretch>
          </p:blipFill>
          <p:spPr>
            <a:xfrm>
              <a:off x="320675" y="4004945"/>
              <a:ext cx="5217795" cy="1948180"/>
            </a:xfrm>
            <a:prstGeom prst="rect">
              <a:avLst/>
            </a:prstGeom>
            <a:noFill/>
          </p:spPr>
        </p:pic>
        <p:grpSp>
          <p:nvGrpSpPr>
            <p:cNvPr id="24" name="组合 23"/>
            <p:cNvGrpSpPr/>
            <p:nvPr/>
          </p:nvGrpSpPr>
          <p:grpSpPr>
            <a:xfrm>
              <a:off x="3615055" y="4116705"/>
              <a:ext cx="774065" cy="1356995"/>
              <a:chOff x="3615055" y="4116705"/>
              <a:chExt cx="774065" cy="1356995"/>
            </a:xfrm>
          </p:grpSpPr>
          <p:pic>
            <p:nvPicPr>
              <p:cNvPr id="14" name="图片 13"/>
              <p:cNvPicPr>
                <a:picLocks noChangeAspect="1"/>
              </p:cNvPicPr>
              <p:nvPr/>
            </p:nvPicPr>
            <p:blipFill rotWithShape="1">
              <a:blip r:embed="rId4" cstate="print"/>
              <a:srcRect t="22450" r="1725" b="21862"/>
              <a:stretch>
                <a:fillRect/>
              </a:stretch>
            </p:blipFill>
            <p:spPr>
              <a:xfrm rot="20580000">
                <a:off x="3615055" y="4116705"/>
                <a:ext cx="774700" cy="288925"/>
              </a:xfrm>
              <a:prstGeom prst="rect">
                <a:avLst/>
              </a:prstGeom>
              <a:noFill/>
            </p:spPr>
          </p:pic>
          <p:cxnSp>
            <p:nvCxnSpPr>
              <p:cNvPr id="15" name="形状 14"/>
              <p:cNvCxnSpPr/>
              <p:nvPr/>
            </p:nvCxnSpPr>
            <p:spPr>
              <a:xfrm flipV="1">
                <a:off x="3653155" y="4595495"/>
                <a:ext cx="1270" cy="878840"/>
              </a:xfrm>
              <a:prstGeom prst="line">
                <a:avLst/>
              </a:prstGeom>
              <a:ln w="57150" cap="flat" cmpd="sng">
                <a:prstDash val="sysDash"/>
                <a:miter lim="800000"/>
              </a:ln>
            </p:spPr>
            <p:style>
              <a:lnRef idx="1">
                <a:schemeClr val="accent1"/>
              </a:lnRef>
              <a:fillRef idx="0">
                <a:schemeClr val="accent1"/>
              </a:fillRef>
              <a:effectRef idx="0">
                <a:schemeClr val="accent1"/>
              </a:effectRef>
              <a:fontRef idx="minor">
                <a:schemeClr val="tx1"/>
              </a:fontRef>
            </p:style>
          </p:cxnSp>
          <p:cxnSp>
            <p:nvCxnSpPr>
              <p:cNvPr id="16" name="形状 15"/>
              <p:cNvCxnSpPr/>
              <p:nvPr/>
            </p:nvCxnSpPr>
            <p:spPr>
              <a:xfrm flipV="1">
                <a:off x="3756660" y="4572000"/>
                <a:ext cx="1270" cy="878840"/>
              </a:xfrm>
              <a:prstGeom prst="line">
                <a:avLst/>
              </a:prstGeom>
              <a:ln w="57150" cap="flat" cmpd="sng">
                <a:solidFill>
                  <a:srgbClr val="5B9BD5">
                    <a:alpha val="100000"/>
                  </a:srgb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7" name="形状 16"/>
              <p:cNvCxnSpPr/>
              <p:nvPr/>
            </p:nvCxnSpPr>
            <p:spPr>
              <a:xfrm flipV="1">
                <a:off x="3891915" y="4548505"/>
                <a:ext cx="1270" cy="878840"/>
              </a:xfrm>
              <a:prstGeom prst="line">
                <a:avLst/>
              </a:prstGeom>
              <a:ln w="57150" cap="flat" cmpd="sng">
                <a:solidFill>
                  <a:srgbClr val="5B9BD5">
                    <a:alpha val="100000"/>
                  </a:srgb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8" name="形状 17"/>
              <p:cNvCxnSpPr/>
              <p:nvPr/>
            </p:nvCxnSpPr>
            <p:spPr>
              <a:xfrm flipV="1">
                <a:off x="4050665" y="4516755"/>
                <a:ext cx="1270" cy="878840"/>
              </a:xfrm>
              <a:prstGeom prst="line">
                <a:avLst/>
              </a:prstGeom>
              <a:ln w="57150" cap="flat" cmpd="sng">
                <a:solidFill>
                  <a:srgbClr val="5B9BD5">
                    <a:alpha val="100000"/>
                  </a:srgb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9" name="形状 18"/>
              <p:cNvCxnSpPr/>
              <p:nvPr/>
            </p:nvCxnSpPr>
            <p:spPr>
              <a:xfrm flipV="1">
                <a:off x="4217670" y="4525010"/>
                <a:ext cx="1270" cy="878840"/>
              </a:xfrm>
              <a:prstGeom prst="line">
                <a:avLst/>
              </a:prstGeom>
              <a:ln w="57150" cap="flat" cmpd="sng">
                <a:solidFill>
                  <a:srgbClr val="5B9BD5">
                    <a:alpha val="100000"/>
                  </a:srgb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0" name="形状 19"/>
              <p:cNvCxnSpPr/>
              <p:nvPr/>
            </p:nvCxnSpPr>
            <p:spPr>
              <a:xfrm flipH="1" flipV="1">
                <a:off x="4344670" y="4398010"/>
                <a:ext cx="29210" cy="1028065"/>
              </a:xfrm>
              <a:prstGeom prst="line">
                <a:avLst/>
              </a:prstGeom>
              <a:ln w="57150" cap="flat" cmpd="sng">
                <a:solidFill>
                  <a:srgbClr val="5B9BD5">
                    <a:alpha val="100000"/>
                  </a:srgbClr>
                </a:solidFill>
                <a:prstDash val="sysDash"/>
                <a:miter lim="800000"/>
              </a:ln>
            </p:spPr>
            <p:style>
              <a:lnRef idx="1">
                <a:schemeClr val="accent1"/>
              </a:lnRef>
              <a:fillRef idx="0">
                <a:schemeClr val="accent1"/>
              </a:fillRef>
              <a:effectRef idx="0">
                <a:schemeClr val="accent1"/>
              </a:effectRef>
              <a:fontRef idx="minor">
                <a:schemeClr val="tx1"/>
              </a:fontRef>
            </p:style>
          </p:cxnSp>
        </p:grpSp>
      </p:grpSp>
      <p:pic>
        <p:nvPicPr>
          <p:cNvPr id="21" name="图片 20"/>
          <p:cNvPicPr>
            <a:picLocks noChangeAspect="1"/>
          </p:cNvPicPr>
          <p:nvPr/>
        </p:nvPicPr>
        <p:blipFill rotWithShape="1">
          <a:blip r:embed="rId5" cstate="print"/>
          <a:srcRect r="45343"/>
          <a:stretch>
            <a:fillRect/>
          </a:stretch>
        </p:blipFill>
        <p:spPr>
          <a:xfrm>
            <a:off x="6696075" y="922020"/>
            <a:ext cx="4632325" cy="2052955"/>
          </a:xfrm>
          <a:prstGeom prst="rect">
            <a:avLst/>
          </a:prstGeom>
          <a:noFill/>
        </p:spPr>
      </p:pic>
      <p:sp>
        <p:nvSpPr>
          <p:cNvPr id="22" name="文本框 21"/>
          <p:cNvSpPr txBox="1"/>
          <p:nvPr/>
        </p:nvSpPr>
        <p:spPr>
          <a:xfrm>
            <a:off x="5894881" y="4398010"/>
            <a:ext cx="5872216" cy="1555115"/>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0" rIns="0" bIns="0" numCol="1" anchor="t">
            <a:noAutofit/>
          </a:bodyPr>
          <a:lstStyle/>
          <a:p>
            <a:r>
              <a:rPr lang="" altLang="en-US" sz="2400" b="1" dirty="0">
                <a:latin typeface="楷体" panose="02010609060101010101" pitchFamily="49" charset="-122"/>
                <a:ea typeface="楷体" panose="02010609060101010101" pitchFamily="49" charset="-122"/>
                <a:sym typeface="+mn-ea"/>
              </a:rPr>
              <a:t>冬季东部受北方冷空气影响，西部受西南暧气流控制；</a:t>
            </a:r>
            <a:r>
              <a:rPr lang="" altLang="en-US" sz="2400" b="1" dirty="0">
                <a:solidFill>
                  <a:srgbClr val="FF0000"/>
                </a:solidFill>
                <a:latin typeface="楷体" panose="02010609060101010101" pitchFamily="49" charset="-122"/>
                <a:ea typeface="楷体" panose="02010609060101010101" pitchFamily="49" charset="-122"/>
                <a:sym typeface="+mn-ea"/>
              </a:rPr>
              <a:t>冷暧气流在贵阳、昆明之间，形成“昆明准静止锋”</a:t>
            </a:r>
            <a:r>
              <a:rPr lang="" altLang="en-US" sz="2400" b="1" dirty="0">
                <a:latin typeface="楷体" panose="02010609060101010101" pitchFamily="49" charset="-122"/>
                <a:ea typeface="楷体" panose="02010609060101010101" pitchFamily="49" charset="-122"/>
                <a:sym typeface="+mn-ea"/>
              </a:rPr>
              <a:t>，贵阳在锋面控制下多阴雨冷湿天气，有“</a:t>
            </a:r>
            <a:r>
              <a:rPr lang="" altLang="en-US" sz="2400" b="1" dirty="0">
                <a:solidFill>
                  <a:srgbClr val="FF0000"/>
                </a:solidFill>
                <a:latin typeface="楷体" panose="02010609060101010101" pitchFamily="49" charset="-122"/>
                <a:ea typeface="楷体" panose="02010609060101010101" pitchFamily="49" charset="-122"/>
                <a:sym typeface="+mn-ea"/>
              </a:rPr>
              <a:t>天无三日晴</a:t>
            </a:r>
            <a:r>
              <a:rPr lang="" altLang="en-US" sz="2400" b="1" dirty="0">
                <a:latin typeface="楷体" panose="02010609060101010101" pitchFamily="49" charset="-122"/>
                <a:ea typeface="楷体" panose="02010609060101010101" pitchFamily="49" charset="-122"/>
                <a:sym typeface="+mn-ea"/>
              </a:rPr>
              <a:t>”之说。</a:t>
            </a:r>
            <a:endParaRPr lang="ko-KR" altLang="en-US" sz="2400" b="1" i="0" dirty="0">
              <a:solidFill>
                <a:schemeClr val="tx1"/>
              </a:solidFill>
              <a:latin typeface="楷体" panose="02010609060101010101" pitchFamily="49" charset="-122"/>
              <a:ea typeface="楷体" panose="02010609060101010101" charset="-122"/>
            </a:endParaRPr>
          </a:p>
        </p:txBody>
      </p:sp>
      <p:sp>
        <p:nvSpPr>
          <p:cNvPr id="23" name="文本框 22"/>
          <p:cNvSpPr txBox="1"/>
          <p:nvPr/>
        </p:nvSpPr>
        <p:spPr>
          <a:xfrm>
            <a:off x="6059805" y="382270"/>
            <a:ext cx="5511165" cy="334010"/>
          </a:xfrm>
          <a:prstGeom prst="rect">
            <a:avLst/>
          </a:prstGeom>
          <a:noFill/>
        </p:spPr>
        <p:txBody>
          <a:bodyPr vert="horz" wrap="square" lIns="0" tIns="0" rIns="0" bIns="0" numCol="1" anchor="t">
            <a:noAutofit/>
          </a:bodyPr>
          <a:lstStyle/>
          <a:p>
            <a:pPr marL="228600" indent="-228600" algn="l" defTabSz="914400" eaLnBrk="1" latinLnBrk="1" hangingPunct="1">
              <a:lnSpc>
                <a:spcPct val="90000"/>
              </a:lnSpc>
              <a:spcBef>
                <a:spcPts val="1000"/>
              </a:spcBef>
              <a:spcAft>
                <a:spcPts val="0"/>
              </a:spcAft>
              <a:buFontTx/>
              <a:buNone/>
            </a:pPr>
            <a:r>
              <a:rPr sz="2400" b="1" i="0">
                <a:solidFill>
                  <a:srgbClr val="0611F2"/>
                </a:solidFill>
                <a:latin typeface="楷体" panose="02010609060101010101" charset="-122"/>
                <a:ea typeface="楷体" panose="02010609060101010101" charset="-122"/>
              </a:rPr>
              <a:t>昆明和贵阳11月—次年4月降水量比较表</a:t>
            </a:r>
            <a:endParaRPr lang="ko-KR" altLang="en-US" sz="2400" b="1" i="0">
              <a:solidFill>
                <a:srgbClr val="0611F2"/>
              </a:solidFill>
              <a:latin typeface="楷体" panose="02010609060101010101" charset="-122"/>
              <a:ea typeface="楷体" panose="02010609060101010101" charset="-122"/>
            </a:endParaRPr>
          </a:p>
        </p:txBody>
      </p:sp>
      <p:sp>
        <p:nvSpPr>
          <p:cNvPr id="26" name="文本框 25"/>
          <p:cNvSpPr txBox="1"/>
          <p:nvPr/>
        </p:nvSpPr>
        <p:spPr>
          <a:xfrm>
            <a:off x="1112520" y="3660140"/>
            <a:ext cx="2668270" cy="370205"/>
          </a:xfrm>
          <a:prstGeom prst="rect">
            <a:avLst/>
          </a:prstGeom>
          <a:solidFill>
            <a:srgbClr val="FFFFFF"/>
          </a:solidFill>
          <a:ln w="0">
            <a:noFill/>
          </a:ln>
        </p:spPr>
        <p:txBody>
          <a:bodyPr vert="horz" wrap="square" lIns="89535" tIns="46355" rIns="89535" bIns="46355" numCol="1" anchor="t">
            <a:spAutoFit/>
          </a:bodyPr>
          <a:lstStyle/>
          <a:p>
            <a:pPr marL="0" indent="0" algn="l" defTabSz="914400" hangingPunct="1">
              <a:lnSpc>
                <a:spcPct val="100000"/>
              </a:lnSpc>
              <a:spcBef>
                <a:spcPts val="0"/>
              </a:spcBef>
              <a:spcAft>
                <a:spcPts val="0"/>
              </a:spcAft>
              <a:buFontTx/>
              <a:buNone/>
            </a:pPr>
            <a:r>
              <a:rPr sz="1800" b="1">
                <a:solidFill>
                  <a:srgbClr val="0611F2"/>
                </a:solidFill>
                <a:latin typeface="微软雅黑" panose="020B0503020204020204" charset="-122"/>
                <a:ea typeface="微软雅黑" panose="020B0503020204020204" charset="-122"/>
              </a:rPr>
              <a:t>昆明和贵阳位置示意图</a:t>
            </a:r>
            <a:endParaRPr lang="ko-KR" altLang="en-US" sz="1800" b="1">
              <a:solidFill>
                <a:srgbClr val="0611F2"/>
              </a:solidFill>
              <a:latin typeface="微软雅黑" panose="020B0503020204020204" charset="-122"/>
              <a:ea typeface="微软雅黑" panose="020B0503020204020204" charset="-122"/>
            </a:endParaRPr>
          </a:p>
        </p:txBody>
      </p:sp>
      <p:sp>
        <p:nvSpPr>
          <p:cNvPr id="27" name="形状 26"/>
          <p:cNvSpPr/>
          <p:nvPr/>
        </p:nvSpPr>
        <p:spPr>
          <a:xfrm>
            <a:off x="7444105" y="1010920"/>
            <a:ext cx="2594610" cy="1905635"/>
          </a:xfrm>
          <a:prstGeom prst="roundRect">
            <a:avLst/>
          </a:prstGeom>
          <a:noFill/>
          <a:ln w="88900" cap="flat" cmpd="sng">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sp>
        <p:nvSpPr>
          <p:cNvPr id="28" name="形状 27"/>
          <p:cNvSpPr/>
          <p:nvPr/>
        </p:nvSpPr>
        <p:spPr>
          <a:xfrm>
            <a:off x="2138680" y="4914265"/>
            <a:ext cx="814070" cy="472440"/>
          </a:xfrm>
          <a:prstGeom prst="ellipse">
            <a:avLst/>
          </a:prstGeom>
          <a:noFill/>
          <a:ln w="57150" cap="flat" cmpd="sng">
            <a:solidFill>
              <a:srgbClr val="FF0066">
                <a:alpha val="100000"/>
              </a:srgbClr>
            </a:solidFill>
            <a:prstDash val="solid"/>
          </a:ln>
          <a:effectLst>
            <a:glow rad="63500">
              <a:schemeClr val="accent4">
                <a:alpha val="40035"/>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685800" eaLnBrk="1" hangingPunct="1">
              <a:lnSpc>
                <a:spcPct val="100000"/>
              </a:lnSpc>
              <a:spcBef>
                <a:spcPts val="0"/>
              </a:spcBef>
              <a:spcAft>
                <a:spcPts val="0"/>
              </a:spcAft>
              <a:buFontTx/>
              <a:buNone/>
            </a:pPr>
            <a:endParaRPr lang="ko-KR" altLang="en-US" sz="1300">
              <a:solidFill>
                <a:srgbClr val="FFFF00"/>
              </a:solidFill>
              <a:latin typeface="等线" panose="02010600030101010101" charset="-122"/>
              <a:ea typeface="微软雅黑" panose="020B0503020204020204" charset="-122"/>
            </a:endParaRPr>
          </a:p>
        </p:txBody>
      </p:sp>
      <p:sp>
        <p:nvSpPr>
          <p:cNvPr id="29" name="形状 28"/>
          <p:cNvSpPr/>
          <p:nvPr/>
        </p:nvSpPr>
        <p:spPr>
          <a:xfrm>
            <a:off x="4061460" y="5257165"/>
            <a:ext cx="814070" cy="472440"/>
          </a:xfrm>
          <a:prstGeom prst="ellipse">
            <a:avLst/>
          </a:prstGeom>
          <a:noFill/>
          <a:ln w="57150" cap="flat" cmpd="sng">
            <a:solidFill>
              <a:srgbClr val="FF0066">
                <a:alpha val="100000"/>
              </a:srgbClr>
            </a:solidFill>
            <a:prstDash val="solid"/>
          </a:ln>
          <a:effectLst>
            <a:glow rad="63500">
              <a:schemeClr val="accent4">
                <a:alpha val="40035"/>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685800" eaLnBrk="1" hangingPunct="1">
              <a:lnSpc>
                <a:spcPct val="100000"/>
              </a:lnSpc>
              <a:spcBef>
                <a:spcPts val="0"/>
              </a:spcBef>
              <a:spcAft>
                <a:spcPts val="0"/>
              </a:spcAft>
              <a:buFontTx/>
              <a:buNone/>
            </a:pPr>
            <a:endParaRPr lang="ko-KR" altLang="en-US" sz="1300">
              <a:solidFill>
                <a:srgbClr val="FFFF00"/>
              </a:solidFill>
              <a:latin typeface="等线" panose="02010600030101010101" charset="-122"/>
              <a:ea typeface="微软雅黑" panose="020B0503020204020204" charset="-122"/>
            </a:endParaRPr>
          </a:p>
        </p:txBody>
      </p:sp>
    </p:spTree>
    <p:extLst>
      <p:ext uri="{BB962C8B-B14F-4D97-AF65-F5344CB8AC3E}">
        <p14:creationId xmlns:p14="http://schemas.microsoft.com/office/powerpoint/2010/main" val="11122775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文本框 2"/>
          <p:cNvSpPr txBox="1"/>
          <p:nvPr/>
        </p:nvSpPr>
        <p:spPr>
          <a:xfrm>
            <a:off x="6827838" y="2858"/>
            <a:ext cx="4457700" cy="3539430"/>
          </a:xfrm>
          <a:prstGeom prst="rect">
            <a:avLst/>
          </a:prstGeom>
          <a:noFill/>
          <a:ln w="9525">
            <a:noFill/>
          </a:ln>
        </p:spPr>
        <p:txBody>
          <a:bodyPr anchor="t">
            <a:spAutoFit/>
          </a:bodyPr>
          <a:lstStyle/>
          <a:p>
            <a:endParaRPr lang="en-US" altLang="zh-CN" sz="2800" b="1" dirty="0">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④四川盆地：</a:t>
            </a:r>
            <a:endParaRPr lang="en-US" altLang="zh-CN" sz="2800" b="1" dirty="0">
              <a:solidFill>
                <a:srgbClr val="FF0000"/>
              </a:solidFill>
              <a:latin typeface="微软雅黑" panose="020B0503020204020204" pitchFamily="34" charset="-122"/>
              <a:ea typeface="微软雅黑" panose="020B0503020204020204" pitchFamily="34" charset="-122"/>
            </a:endParaRPr>
          </a:p>
          <a:p>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①盆地地形，不易散热</a:t>
            </a:r>
            <a:r>
              <a:rPr lang="zh-CN" altLang="en-US" sz="28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②北部山地阻挡冬季风南下，使四川盆地受冬季风影响较小。</a:t>
            </a:r>
            <a:r>
              <a:rPr lang="zh-CN" altLang="en-US" sz="2800" b="1" dirty="0">
                <a:solidFill>
                  <a:srgbClr val="FF0000"/>
                </a:solidFill>
                <a:latin typeface="微软雅黑" panose="020B0503020204020204" pitchFamily="34" charset="-122"/>
                <a:ea typeface="微软雅黑" panose="020B0503020204020204" pitchFamily="34" charset="-122"/>
                <a:sym typeface="+mn-ea"/>
              </a:rPr>
              <a:t>雨、雾较多</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pic>
        <p:nvPicPr>
          <p:cNvPr id="28674" name="Picture 4" descr="南方地区地形"/>
          <p:cNvPicPr>
            <a:picLocks noChangeAspect="1"/>
          </p:cNvPicPr>
          <p:nvPr/>
        </p:nvPicPr>
        <p:blipFill>
          <a:blip r:embed="rId2" cstate="print"/>
          <a:srcRect l="1410" t="11363" r="46666" b="11792"/>
          <a:stretch>
            <a:fillRect/>
          </a:stretch>
        </p:blipFill>
        <p:spPr>
          <a:xfrm>
            <a:off x="542925" y="352425"/>
            <a:ext cx="6078538" cy="6153150"/>
          </a:xfrm>
          <a:prstGeom prst="rect">
            <a:avLst/>
          </a:prstGeom>
          <a:noFill/>
          <a:ln w="12700" cap="flat" cmpd="sng">
            <a:solidFill>
              <a:schemeClr val="hlink"/>
            </a:solidFill>
            <a:prstDash val="solid"/>
            <a:miter/>
            <a:headEnd type="none" w="med" len="med"/>
            <a:tailEnd type="none" w="med" len="med"/>
          </a:ln>
        </p:spPr>
      </p:pic>
      <p:sp>
        <p:nvSpPr>
          <p:cNvPr id="28675" name="矩形 4"/>
          <p:cNvSpPr/>
          <p:nvPr/>
        </p:nvSpPr>
        <p:spPr>
          <a:xfrm>
            <a:off x="6827838" y="4708525"/>
            <a:ext cx="4054475" cy="1127125"/>
          </a:xfrm>
          <a:prstGeom prst="rect">
            <a:avLst/>
          </a:prstGeom>
          <a:noFill/>
          <a:ln w="9525">
            <a:noFill/>
          </a:ln>
        </p:spPr>
        <p:txBody>
          <a:bodyPr anchor="t">
            <a:spAutoFit/>
          </a:bodyPr>
          <a:lstStyle/>
          <a:p>
            <a:pPr>
              <a:spcAft>
                <a:spcPct val="40000"/>
              </a:spcAft>
            </a:pPr>
            <a:r>
              <a:rPr lang="zh-CN" altLang="en-US" sz="2800" b="1" dirty="0">
                <a:solidFill>
                  <a:srgbClr val="FF0000"/>
                </a:solidFill>
                <a:latin typeface="微软雅黑" panose="020B0503020204020204" pitchFamily="34" charset="-122"/>
                <a:ea typeface="微软雅黑" panose="020B0503020204020204" pitchFamily="34" charset="-122"/>
              </a:rPr>
              <a:t> ⑤横断山区</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Aft>
                <a:spcPct val="40000"/>
              </a:spcAft>
            </a:pPr>
            <a:r>
              <a:rPr lang="zh-CN" altLang="en-US" sz="2800" b="1" dirty="0">
                <a:latin typeface="微软雅黑" panose="020B0503020204020204" pitchFamily="34" charset="-122"/>
                <a:ea typeface="微软雅黑" panose="020B0503020204020204" pitchFamily="34" charset="-122"/>
              </a:rPr>
              <a:t>气候</a:t>
            </a:r>
            <a:r>
              <a:rPr lang="zh-CN" altLang="en-US" sz="2800" b="1" dirty="0">
                <a:solidFill>
                  <a:srgbClr val="FF0000"/>
                </a:solidFill>
                <a:latin typeface="微软雅黑" panose="020B0503020204020204" pitchFamily="34" charset="-122"/>
                <a:ea typeface="微软雅黑" panose="020B0503020204020204" pitchFamily="34" charset="-122"/>
              </a:rPr>
              <a:t>垂直</a:t>
            </a:r>
            <a:r>
              <a:rPr lang="zh-CN" altLang="en-US" sz="2800" b="1" dirty="0">
                <a:latin typeface="微软雅黑" panose="020B0503020204020204" pitchFamily="34" charset="-122"/>
                <a:ea typeface="微软雅黑" panose="020B0503020204020204" pitchFamily="34" charset="-122"/>
              </a:rPr>
              <a:t>变化大        </a:t>
            </a:r>
          </a:p>
        </p:txBody>
      </p:sp>
      <p:sp>
        <p:nvSpPr>
          <p:cNvPr id="5" name="形状 10"/>
          <p:cNvSpPr/>
          <p:nvPr/>
        </p:nvSpPr>
        <p:spPr>
          <a:xfrm>
            <a:off x="3478531" y="1372175"/>
            <a:ext cx="1514475" cy="1640205"/>
          </a:xfrm>
          <a:prstGeom prst="roundRect">
            <a:avLst/>
          </a:prstGeom>
          <a:noFill/>
          <a:ln w="88900" cap="flat" cmpd="sng">
            <a:solidFill>
              <a:srgbClr val="FF0000">
                <a:alpha val="100000"/>
              </a:srgb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hangingPunct="1">
              <a:lnSpc>
                <a:spcPct val="100000"/>
              </a:lnSpc>
              <a:spcBef>
                <a:spcPts val="0"/>
              </a:spcBef>
              <a:spcAft>
                <a:spcPts val="0"/>
              </a:spcAft>
              <a:buFontTx/>
              <a:buNone/>
            </a:pPr>
            <a:endParaRPr lang="ko-KR" altLang="en-US" sz="1800">
              <a:latin typeface="Calibri" panose="020F0502020204030204" charset="0"/>
              <a:ea typeface="宋体" panose="02010600030101010101" pitchFamily="2"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3180" y="4584065"/>
            <a:ext cx="2877185" cy="2261235"/>
          </a:xfrm>
          <a:prstGeom prst="rect">
            <a:avLst/>
          </a:prstGeom>
          <a:noFill/>
        </p:spPr>
      </p:pic>
      <p:grpSp>
        <p:nvGrpSpPr>
          <p:cNvPr id="7" name="组合 6"/>
          <p:cNvGrpSpPr/>
          <p:nvPr/>
        </p:nvGrpSpPr>
        <p:grpSpPr>
          <a:xfrm>
            <a:off x="6621463" y="3300035"/>
            <a:ext cx="7024370" cy="492760"/>
            <a:chOff x="5258435" y="5835650"/>
            <a:chExt cx="7024370" cy="492760"/>
          </a:xfrm>
        </p:grpSpPr>
        <p:grpSp>
          <p:nvGrpSpPr>
            <p:cNvPr id="8" name="组合 7"/>
            <p:cNvGrpSpPr/>
            <p:nvPr/>
          </p:nvGrpSpPr>
          <p:grpSpPr>
            <a:xfrm>
              <a:off x="5258435" y="5930900"/>
              <a:ext cx="2462530" cy="369570"/>
              <a:chOff x="5258435" y="5930900"/>
              <a:chExt cx="2462530" cy="369570"/>
            </a:xfrm>
          </p:grpSpPr>
          <p:sp>
            <p:nvSpPr>
              <p:cNvPr id="10" name="文本框 9"/>
              <p:cNvSpPr txBox="1"/>
              <p:nvPr/>
            </p:nvSpPr>
            <p:spPr>
              <a:xfrm>
                <a:off x="5258435" y="5930900"/>
                <a:ext cx="1984375" cy="369570"/>
              </a:xfrm>
              <a:prstGeom prst="rect">
                <a:avLst/>
              </a:prstGeom>
              <a:noFill/>
              <a:ln w="63500" cap="flat" cmpd="sng">
                <a:solidFill>
                  <a:srgbClr val="0611F2">
                    <a:alpha val="100000"/>
                  </a:srgbClr>
                </a:solidFill>
                <a:prstDash val="solid"/>
                <a:round/>
              </a:ln>
            </p:spPr>
            <p:txBody>
              <a:bodyPr vert="horz" wrap="square" lIns="0" tIns="0" rIns="0" bIns="0" anchor="t">
                <a:noAutofit/>
              </a:bodyPr>
              <a:lstStyle/>
              <a:p>
                <a:pPr marL="0" indent="0" algn="l" defTabSz="914400" hangingPunct="1">
                  <a:lnSpc>
                    <a:spcPct val="100000"/>
                  </a:lnSpc>
                  <a:spcBef>
                    <a:spcPts val="0"/>
                  </a:spcBef>
                  <a:spcAft>
                    <a:spcPts val="0"/>
                  </a:spcAft>
                  <a:buFontTx/>
                  <a:buNone/>
                </a:pPr>
                <a:r>
                  <a:rPr sz="2400" b="1" i="0">
                    <a:solidFill>
                      <a:srgbClr val="D2611C"/>
                    </a:solidFill>
                    <a:latin typeface="微软雅黑" panose="020B0503020204020204" charset="-122"/>
                    <a:ea typeface="微软雅黑" panose="020B0503020204020204" charset="-122"/>
                  </a:rPr>
                  <a:t>“蜀犬吠日”</a:t>
                </a:r>
                <a:endParaRPr lang="ko-KR" altLang="en-US" sz="2400" b="1" i="0">
                  <a:solidFill>
                    <a:srgbClr val="D2611C"/>
                  </a:solidFill>
                  <a:latin typeface="微软雅黑" panose="020B0503020204020204" charset="-122"/>
                  <a:ea typeface="微软雅黑" panose="020B0503020204020204" charset="-122"/>
                </a:endParaRPr>
              </a:p>
            </p:txBody>
          </p:sp>
          <p:cxnSp>
            <p:nvCxnSpPr>
              <p:cNvPr id="11" name="形状 12"/>
              <p:cNvCxnSpPr/>
              <p:nvPr/>
            </p:nvCxnSpPr>
            <p:spPr>
              <a:xfrm>
                <a:off x="7290435" y="6144260"/>
                <a:ext cx="430530" cy="635"/>
              </a:xfrm>
              <a:prstGeom prst="straightConnector1">
                <a:avLst/>
              </a:prstGeom>
              <a:ln w="63500" cap="flat" cmpd="sng">
                <a:solidFill>
                  <a:srgbClr val="FF0000">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7710170" y="5835650"/>
              <a:ext cx="4572635" cy="492760"/>
            </a:xfrm>
            <a:prstGeom prst="rect">
              <a:avLst/>
            </a:prstGeom>
            <a:noFill/>
          </p:spPr>
          <p:txBody>
            <a:bodyPr vert="horz" wrap="square" lIns="0" tIns="0" rIns="0" bIns="0" anchor="t">
              <a:noAutofit/>
            </a:bodyPr>
            <a:lstStyle/>
            <a:p>
              <a:pPr marL="0" indent="0" algn="l" defTabSz="914400" hangingPunct="1">
                <a:lnSpc>
                  <a:spcPct val="100000"/>
                </a:lnSpc>
                <a:spcBef>
                  <a:spcPts val="0"/>
                </a:spcBef>
                <a:spcAft>
                  <a:spcPts val="0"/>
                </a:spcAft>
                <a:buFontTx/>
                <a:buNone/>
              </a:pPr>
              <a:r>
                <a:rPr sz="2800" b="1" i="0" dirty="0" err="1">
                  <a:solidFill>
                    <a:srgbClr val="FF0000"/>
                  </a:solidFill>
                  <a:latin typeface="微软雅黑" panose="020B0503020204020204" charset="-122"/>
                  <a:ea typeface="微软雅黑" panose="020B0503020204020204" charset="-122"/>
                </a:rPr>
                <a:t>多阴雨、多雾天气</a:t>
              </a:r>
              <a:endParaRPr lang="ko-KR" altLang="en-US" sz="2800" b="1" dirty="0">
                <a:solidFill>
                  <a:srgbClr val="FF0000"/>
                </a:solidFill>
                <a:latin typeface="微软雅黑" panose="020B0503020204020204" charset="-122"/>
                <a:ea typeface="微软雅黑" panose="020B0503020204020204" charset="-122"/>
              </a:endParaRPr>
            </a:p>
          </p:txBody>
        </p:sp>
      </p:grpSp>
      <p:cxnSp>
        <p:nvCxnSpPr>
          <p:cNvPr id="12" name="形状 17"/>
          <p:cNvCxnSpPr/>
          <p:nvPr/>
        </p:nvCxnSpPr>
        <p:spPr>
          <a:xfrm>
            <a:off x="5040631" y="2350075"/>
            <a:ext cx="1420495" cy="1324610"/>
          </a:xfrm>
          <a:prstGeom prst="straightConnector1">
            <a:avLst/>
          </a:prstGeom>
          <a:ln w="63500" cap="flat" cmpd="sng">
            <a:solidFill>
              <a:srgbClr val="FF0000">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31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3"/>
                                        </p:tgtEl>
                                        <p:attrNameLst>
                                          <p:attrName>style.visibility</p:attrName>
                                        </p:attrNameLst>
                                      </p:cBhvr>
                                      <p:to>
                                        <p:strVal val="visible"/>
                                      </p:to>
                                    </p:set>
                                    <p:anim calcmode="lin" valueType="num">
                                      <p:cBhvr additive="base">
                                        <p:cTn id="7" dur="500" fill="hold"/>
                                        <p:tgtEl>
                                          <p:spTgt spid="28673"/>
                                        </p:tgtEl>
                                        <p:attrNameLst>
                                          <p:attrName>ppt_x</p:attrName>
                                        </p:attrNameLst>
                                      </p:cBhvr>
                                      <p:tavLst>
                                        <p:tav tm="0">
                                          <p:val>
                                            <p:strVal val="#ppt_x"/>
                                          </p:val>
                                        </p:tav>
                                        <p:tav tm="100000">
                                          <p:val>
                                            <p:strVal val="#ppt_x"/>
                                          </p:val>
                                        </p:tav>
                                      </p:tavLst>
                                    </p:anim>
                                    <p:anim calcmode="lin" valueType="num">
                                      <p:cBhvr additive="base">
                                        <p:cTn id="8" dur="500" fill="hold"/>
                                        <p:tgtEl>
                                          <p:spTgt spid="286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8675"/>
                                        </p:tgtEl>
                                        <p:attrNameLst>
                                          <p:attrName>style.visibility</p:attrName>
                                        </p:attrNameLst>
                                      </p:cBhvr>
                                      <p:to>
                                        <p:strVal val="visible"/>
                                      </p:to>
                                    </p:set>
                                    <p:anim calcmode="lin" valueType="num">
                                      <p:cBhvr additive="base">
                                        <p:cTn id="33" dur="500" fill="hold"/>
                                        <p:tgtEl>
                                          <p:spTgt spid="28675"/>
                                        </p:tgtEl>
                                        <p:attrNameLst>
                                          <p:attrName>ppt_x</p:attrName>
                                        </p:attrNameLst>
                                      </p:cBhvr>
                                      <p:tavLst>
                                        <p:tav tm="0">
                                          <p:val>
                                            <p:strVal val="#ppt_x"/>
                                          </p:val>
                                        </p:tav>
                                        <p:tav tm="100000">
                                          <p:val>
                                            <p:strVal val="#ppt_x"/>
                                          </p:val>
                                        </p:tav>
                                      </p:tavLst>
                                    </p:anim>
                                    <p:anim calcmode="lin" valueType="num">
                                      <p:cBhvr additive="base">
                                        <p:cTn id="34" dur="500" fill="hold"/>
                                        <p:tgtEl>
                                          <p:spTgt spid="286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 grpId="0"/>
      <p:bldP spid="28675" grpId="0"/>
      <p:bldP spid="5" grpId="0" animBg="1"/>
      <p:bldP spid="6" grpId="0" animBg="1"/>
      <p:bldP spid="7"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p:nvPr/>
        </p:nvSpPr>
        <p:spPr>
          <a:xfrm>
            <a:off x="284163" y="1289050"/>
            <a:ext cx="10552112" cy="523875"/>
          </a:xfrm>
          <a:prstGeom prst="rect">
            <a:avLst/>
          </a:prstGeom>
          <a:noFill/>
          <a:ln w="9525">
            <a:noFill/>
          </a:ln>
        </p:spPr>
        <p:txBody>
          <a:bodyPr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冬季寒潮、夏季旱涝、沿海地区夏秋季台风</a:t>
            </a:r>
            <a:r>
              <a:rPr lang="zh-CN" altLang="en-US" sz="2800" b="1" dirty="0">
                <a:latin typeface="微软雅黑" panose="020B0503020204020204" pitchFamily="34" charset="-122"/>
                <a:ea typeface="微软雅黑" panose="020B0503020204020204" pitchFamily="34" charset="-122"/>
              </a:rPr>
              <a:t>是主要的灾害性天气</a:t>
            </a:r>
          </a:p>
        </p:txBody>
      </p:sp>
      <p:sp>
        <p:nvSpPr>
          <p:cNvPr id="8" name="Rectangle 3"/>
          <p:cNvSpPr/>
          <p:nvPr/>
        </p:nvSpPr>
        <p:spPr>
          <a:xfrm>
            <a:off x="284163" y="1901031"/>
            <a:ext cx="11872912" cy="522287"/>
          </a:xfrm>
          <a:prstGeom prst="rect">
            <a:avLst/>
          </a:prstGeom>
          <a:noFill/>
          <a:ln w="9525">
            <a:noFill/>
          </a:ln>
        </p:spPr>
        <p:txBody>
          <a:bodyPr anchor="t">
            <a:spAutoFit/>
          </a:bodyPr>
          <a:lstStyle/>
          <a:p>
            <a:r>
              <a:rPr lang="zh-CN" altLang="en-US" sz="2800" b="1" dirty="0">
                <a:latin typeface="微软雅黑" panose="020B0503020204020204" pitchFamily="34" charset="-122"/>
                <a:ea typeface="微软雅黑" panose="020B0503020204020204" pitchFamily="34" charset="-122"/>
              </a:rPr>
              <a:t>四川、云南、贵州、广东、海南受寒潮影响较小（</a:t>
            </a:r>
            <a:r>
              <a:rPr lang="zh-CN" altLang="en-US" sz="2800" b="1" dirty="0">
                <a:solidFill>
                  <a:srgbClr val="FF0000"/>
                </a:solidFill>
                <a:latin typeface="微软雅黑" panose="020B0503020204020204" pitchFamily="34" charset="-122"/>
                <a:ea typeface="微软雅黑" panose="020B0503020204020204" pitchFamily="34" charset="-122"/>
              </a:rPr>
              <a:t>纬度低、山地的阻挡</a:t>
            </a:r>
            <a:r>
              <a:rPr lang="zh-CN" altLang="en-US" sz="2800" b="1" dirty="0">
                <a:latin typeface="微软雅黑" panose="020B0503020204020204" pitchFamily="34" charset="-122"/>
                <a:ea typeface="微软雅黑" panose="020B0503020204020204" pitchFamily="34" charset="-122"/>
              </a:rPr>
              <a:t>）</a:t>
            </a:r>
          </a:p>
        </p:txBody>
      </p:sp>
      <p:sp>
        <p:nvSpPr>
          <p:cNvPr id="26630" name="Rectangle 4"/>
          <p:cNvSpPr/>
          <p:nvPr/>
        </p:nvSpPr>
        <p:spPr>
          <a:xfrm>
            <a:off x="284163" y="2684463"/>
            <a:ext cx="8280400" cy="522288"/>
          </a:xfrm>
          <a:prstGeom prst="rect">
            <a:avLst/>
          </a:prstGeom>
          <a:noFill/>
          <a:ln w="9525">
            <a:noFill/>
          </a:ln>
        </p:spPr>
        <p:txBody>
          <a:bodyPr anchor="t">
            <a:spAutoFit/>
          </a:bodyPr>
          <a:lstStyle/>
          <a:p>
            <a:r>
              <a:rPr lang="zh-CN" altLang="en-US" sz="2800" b="1" dirty="0">
                <a:latin typeface="微软雅黑" panose="020B0503020204020204" pitchFamily="34" charset="-122"/>
                <a:ea typeface="微软雅黑" panose="020B0503020204020204" pitchFamily="34" charset="-122"/>
              </a:rPr>
              <a:t>台风：带来风灾和水灾；缓解伏旱灾情、降暑</a:t>
            </a:r>
          </a:p>
        </p:txBody>
      </p:sp>
      <p:sp>
        <p:nvSpPr>
          <p:cNvPr id="29700" name="文本框 1"/>
          <p:cNvSpPr txBox="1"/>
          <p:nvPr/>
        </p:nvSpPr>
        <p:spPr>
          <a:xfrm>
            <a:off x="506413" y="355600"/>
            <a:ext cx="3016250" cy="584200"/>
          </a:xfrm>
          <a:prstGeom prst="rect">
            <a:avLst/>
          </a:prstGeom>
          <a:noFill/>
          <a:ln w="9525">
            <a:noFill/>
          </a:ln>
        </p:spPr>
        <p:txBody>
          <a:bodyPr wrap="none" anchor="t">
            <a:spAutoFit/>
          </a:bodyPr>
          <a:lstStyle/>
          <a:p>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主要气象灾害</a:t>
            </a:r>
          </a:p>
        </p:txBody>
      </p:sp>
      <p:pic>
        <p:nvPicPr>
          <p:cNvPr id="7" name="Picture 13" descr="E:\个人资料\地理资料\七年级下册\第七章我们邻近的国家和地区\图片35.png"/>
          <p:cNvPicPr>
            <a:picLocks noChangeAspect="1"/>
          </p:cNvPicPr>
          <p:nvPr/>
        </p:nvPicPr>
        <p:blipFill>
          <a:blip r:embed="rId2" cstate="print"/>
          <a:stretch>
            <a:fillRect/>
          </a:stretch>
        </p:blipFill>
        <p:spPr>
          <a:xfrm>
            <a:off x="365918" y="3345656"/>
            <a:ext cx="6098381" cy="3296164"/>
          </a:xfrm>
          <a:prstGeom prst="rect">
            <a:avLst/>
          </a:prstGeom>
          <a:ln/>
        </p:spPr>
      </p:pic>
    </p:spTree>
    <p:extLst>
      <p:ext uri="{BB962C8B-B14F-4D97-AF65-F5344CB8AC3E}">
        <p14:creationId xmlns:p14="http://schemas.microsoft.com/office/powerpoint/2010/main" val="142296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30"/>
                                        </p:tgtEl>
                                        <p:attrNameLst>
                                          <p:attrName>style.visibility</p:attrName>
                                        </p:attrNameLst>
                                      </p:cBhvr>
                                      <p:to>
                                        <p:strVal val="visible"/>
                                      </p:to>
                                    </p:set>
                                    <p:animEffect transition="in" filter="blinds(horizontal)">
                                      <p:cBhvr>
                                        <p:cTn id="17"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6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106362" y="662390"/>
            <a:ext cx="3163888" cy="542925"/>
          </a:xfrm>
          <a:prstGeom prst="rect">
            <a:avLst/>
          </a:prstGeom>
          <a:noFill/>
          <a:ln w="9525">
            <a:noFill/>
          </a:ln>
        </p:spPr>
        <p:txBody>
          <a:bodyPr anchor="t">
            <a:spAutoFit/>
          </a:bodyPr>
          <a:lstStyle/>
          <a:p>
            <a:pPr>
              <a:lnSpc>
                <a:spcPct val="105000"/>
              </a:lnSpc>
              <a:spcBef>
                <a:spcPct val="50000"/>
              </a:spcBef>
            </a:pP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主要河流：</a:t>
            </a:r>
          </a:p>
        </p:txBody>
      </p:sp>
      <p:sp>
        <p:nvSpPr>
          <p:cNvPr id="5" name="Rectangle 3"/>
          <p:cNvSpPr/>
          <p:nvPr/>
        </p:nvSpPr>
        <p:spPr>
          <a:xfrm>
            <a:off x="0" y="1186009"/>
            <a:ext cx="4862512" cy="400110"/>
          </a:xfrm>
          <a:prstGeom prst="rect">
            <a:avLst/>
          </a:prstGeom>
          <a:noFill/>
          <a:ln w="9525">
            <a:noFill/>
          </a:ln>
        </p:spPr>
        <p:txBody>
          <a:bodyPr anchor="t">
            <a:spAutoFit/>
          </a:bodyPr>
          <a:lstStyle/>
          <a:p>
            <a:pPr>
              <a:spcAft>
                <a:spcPct val="50000"/>
              </a:spcAft>
            </a:pPr>
            <a:r>
              <a:rPr lang="zh-CN" altLang="en-US" sz="2000" b="1" dirty="0">
                <a:solidFill>
                  <a:srgbClr val="FF0000"/>
                </a:solidFill>
                <a:latin typeface="微软雅黑" panose="020B0503020204020204" pitchFamily="34" charset="-122"/>
                <a:ea typeface="微软雅黑" panose="020B0503020204020204" pitchFamily="34" charset="-122"/>
              </a:rPr>
              <a:t>长江、钱塘江、闽江、珠江</a:t>
            </a:r>
          </a:p>
        </p:txBody>
      </p:sp>
      <p:sp>
        <p:nvSpPr>
          <p:cNvPr id="6" name="Rectangle 4"/>
          <p:cNvSpPr/>
          <p:nvPr/>
        </p:nvSpPr>
        <p:spPr>
          <a:xfrm>
            <a:off x="98841" y="1575153"/>
            <a:ext cx="3139965" cy="5078313"/>
          </a:xfrm>
          <a:prstGeom prst="rect">
            <a:avLst/>
          </a:prstGeom>
          <a:solidFill>
            <a:schemeClr val="bg1"/>
          </a:solidFill>
          <a:ln w="28575" cap="flat" cmpd="sng">
            <a:solidFill>
              <a:schemeClr val="tx1"/>
            </a:solidFill>
            <a:prstDash val="solid"/>
            <a:miter/>
            <a:headEnd type="none" w="med" len="med"/>
            <a:tailEnd type="none" w="med" len="med"/>
          </a:ln>
        </p:spPr>
        <p:txBody>
          <a:bodyPr wrap="square" anchor="t">
            <a:spAutoFit/>
          </a:bodyPr>
          <a:lstStyle/>
          <a:p>
            <a:pPr>
              <a:spcAft>
                <a:spcPct val="70000"/>
              </a:spcAft>
            </a:pPr>
            <a:r>
              <a:rPr lang="zh-CN" altLang="en-US" sz="2000" b="1" dirty="0">
                <a:solidFill>
                  <a:srgbClr val="FF0000"/>
                </a:solidFill>
                <a:latin typeface="微软雅黑" panose="020B0503020204020204" pitchFamily="34" charset="-122"/>
                <a:ea typeface="微软雅黑" panose="020B0503020204020204" pitchFamily="34" charset="-122"/>
              </a:rPr>
              <a:t>长江及其支流：</a:t>
            </a:r>
            <a:endParaRPr lang="en-US" altLang="zh-CN" sz="2000" b="1" dirty="0">
              <a:solidFill>
                <a:srgbClr val="FF0000"/>
              </a:solidFill>
              <a:latin typeface="微软雅黑" panose="020B0503020204020204" pitchFamily="34" charset="-122"/>
              <a:ea typeface="微软雅黑" panose="020B0503020204020204" pitchFamily="34" charset="-122"/>
            </a:endParaRPr>
          </a:p>
          <a:p>
            <a:pPr>
              <a:spcAft>
                <a:spcPct val="70000"/>
              </a:spcAft>
            </a:pPr>
            <a:r>
              <a:rPr lang="zh-CN" altLang="en-US" sz="2000" b="1" dirty="0">
                <a:latin typeface="微软雅黑" panose="020B0503020204020204" pitchFamily="34" charset="-122"/>
                <a:ea typeface="微软雅黑" panose="020B0503020204020204" pitchFamily="34" charset="-122"/>
              </a:rPr>
              <a:t>汉江、洞庭湖水系、鄱阳湖水系；</a:t>
            </a:r>
          </a:p>
          <a:p>
            <a:pPr>
              <a:spcAft>
                <a:spcPct val="70000"/>
              </a:spcAft>
            </a:pPr>
            <a:r>
              <a:rPr lang="zh-CN" altLang="en-US" sz="2000" b="1" dirty="0">
                <a:solidFill>
                  <a:srgbClr val="FF0000"/>
                </a:solidFill>
                <a:latin typeface="微软雅黑" panose="020B0503020204020204" pitchFamily="34" charset="-122"/>
                <a:ea typeface="微软雅黑" panose="020B0503020204020204" pitchFamily="34" charset="-122"/>
              </a:rPr>
              <a:t>四川盆地向心水系：</a:t>
            </a:r>
            <a:endParaRPr lang="en-US" altLang="zh-CN" sz="2000" b="1" dirty="0">
              <a:solidFill>
                <a:srgbClr val="FF0000"/>
              </a:solidFill>
              <a:latin typeface="微软雅黑" panose="020B0503020204020204" pitchFamily="34" charset="-122"/>
              <a:ea typeface="微软雅黑" panose="020B0503020204020204" pitchFamily="34" charset="-122"/>
            </a:endParaRPr>
          </a:p>
          <a:p>
            <a:pPr>
              <a:spcAft>
                <a:spcPct val="70000"/>
              </a:spcAft>
            </a:pPr>
            <a:r>
              <a:rPr lang="zh-CN" altLang="en-US" sz="2000" b="1" dirty="0">
                <a:latin typeface="微软雅黑" panose="020B0503020204020204" pitchFamily="34" charset="-122"/>
                <a:ea typeface="微软雅黑" panose="020B0503020204020204" pitchFamily="34" charset="-122"/>
              </a:rPr>
              <a:t>岷江、雅砻江、乌江、嘉陵江</a:t>
            </a:r>
          </a:p>
          <a:p>
            <a:pPr>
              <a:spcAft>
                <a:spcPct val="70000"/>
              </a:spcAft>
            </a:pPr>
            <a:r>
              <a:rPr lang="zh-CN" altLang="en-US" sz="2000" b="1" dirty="0">
                <a:solidFill>
                  <a:srgbClr val="FF0000"/>
                </a:solidFill>
                <a:latin typeface="微软雅黑" panose="020B0503020204020204" pitchFamily="34" charset="-122"/>
                <a:ea typeface="微软雅黑" panose="020B0503020204020204" pitchFamily="34" charset="-122"/>
              </a:rPr>
              <a:t>珠江及其支流：</a:t>
            </a:r>
            <a:r>
              <a:rPr lang="zh-CN" altLang="en-US" sz="2000" b="1" dirty="0">
                <a:latin typeface="微软雅黑" panose="020B0503020204020204" pitchFamily="34" charset="-122"/>
                <a:ea typeface="微软雅黑" panose="020B0503020204020204" pitchFamily="34" charset="-122"/>
              </a:rPr>
              <a:t>西江、东江、北江；</a:t>
            </a:r>
          </a:p>
          <a:p>
            <a:pPr>
              <a:spcAft>
                <a:spcPct val="70000"/>
              </a:spcAft>
            </a:pPr>
            <a:r>
              <a:rPr lang="zh-CN" altLang="en-US" sz="2000" b="1" dirty="0">
                <a:solidFill>
                  <a:srgbClr val="FF0000"/>
                </a:solidFill>
                <a:latin typeface="微软雅黑" panose="020B0503020204020204" pitchFamily="34" charset="-122"/>
                <a:ea typeface="微软雅黑" panose="020B0503020204020204" pitchFamily="34" charset="-122"/>
              </a:rPr>
              <a:t>钱塘江；淮河；闽江；浊水溪；</a:t>
            </a:r>
          </a:p>
          <a:p>
            <a:pPr>
              <a:spcAft>
                <a:spcPct val="70000"/>
              </a:spcAft>
            </a:pPr>
            <a:r>
              <a:rPr lang="zh-CN" altLang="en-US" sz="2000" b="1" dirty="0">
                <a:solidFill>
                  <a:srgbClr val="FF0000"/>
                </a:solidFill>
                <a:latin typeface="微软雅黑" panose="020B0503020204020204" pitchFamily="34" charset="-122"/>
                <a:ea typeface="微软雅黑" panose="020B0503020204020204" pitchFamily="34" charset="-122"/>
              </a:rPr>
              <a:t>横断山区水系：</a:t>
            </a:r>
            <a:r>
              <a:rPr lang="zh-CN" altLang="en-US" sz="2000" b="1" dirty="0">
                <a:latin typeface="微软雅黑" panose="020B0503020204020204" pitchFamily="34" charset="-122"/>
                <a:ea typeface="微软雅黑" panose="020B0503020204020204" pitchFamily="34" charset="-122"/>
              </a:rPr>
              <a:t>澜沧江、怒江。</a:t>
            </a:r>
          </a:p>
        </p:txBody>
      </p:sp>
      <p:sp>
        <p:nvSpPr>
          <p:cNvPr id="7" name="Rectangle 2"/>
          <p:cNvSpPr>
            <a:spLocks noChangeArrowheads="1"/>
          </p:cNvSpPr>
          <p:nvPr>
            <p:custDataLst>
              <p:tags r:id="rId1"/>
            </p:custDataLst>
          </p:nvPr>
        </p:nvSpPr>
        <p:spPr bwMode="auto">
          <a:xfrm>
            <a:off x="106362" y="150549"/>
            <a:ext cx="838993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en-US" altLang="en-US" sz="2800" dirty="0" smtClean="0">
                <a:solidFill>
                  <a:srgbClr val="0000CC"/>
                </a:solidFill>
                <a:latin typeface="微软雅黑" panose="020B0503020204020204" pitchFamily="34" charset="-122"/>
                <a:ea typeface="微软雅黑" panose="020B0503020204020204" pitchFamily="34" charset="-122"/>
              </a:rPr>
              <a:t>(</a:t>
            </a:r>
            <a:r>
              <a:rPr lang="zh-CN" altLang="en-US" sz="2800" dirty="0" smtClean="0">
                <a:solidFill>
                  <a:srgbClr val="0000CC"/>
                </a:solidFill>
                <a:latin typeface="微软雅黑" panose="020B0503020204020204" pitchFamily="34" charset="-122"/>
                <a:ea typeface="微软雅黑" panose="020B0503020204020204" pitchFamily="34" charset="-122"/>
              </a:rPr>
              <a:t>三）</a:t>
            </a:r>
            <a:r>
              <a:rPr lang="en-US" altLang="en-US" sz="2800" dirty="0" smtClean="0">
                <a:solidFill>
                  <a:srgbClr val="0000CC"/>
                </a:solidFill>
                <a:latin typeface="微软雅黑" panose="020B0503020204020204" pitchFamily="34" charset="-122"/>
                <a:ea typeface="微软雅黑" panose="020B0503020204020204" pitchFamily="34" charset="-122"/>
              </a:rPr>
              <a:t>、</a:t>
            </a:r>
            <a:r>
              <a:rPr lang="en-US" altLang="en-US" sz="2800" dirty="0" err="1">
                <a:solidFill>
                  <a:srgbClr val="0000CC"/>
                </a:solidFill>
                <a:latin typeface="微软雅黑" panose="020B0503020204020204" pitchFamily="34" charset="-122"/>
                <a:ea typeface="微软雅黑" panose="020B0503020204020204" pitchFamily="34" charset="-122"/>
              </a:rPr>
              <a:t>水文</a:t>
            </a:r>
            <a:r>
              <a:rPr lang="en-US" altLang="en-US" sz="2800" dirty="0" err="1" smtClean="0">
                <a:solidFill>
                  <a:srgbClr val="0000CC"/>
                </a:solidFill>
                <a:latin typeface="微软雅黑" panose="020B0503020204020204" pitchFamily="34" charset="-122"/>
                <a:ea typeface="微软雅黑" panose="020B0503020204020204" pitchFamily="34" charset="-122"/>
              </a:rPr>
              <a:t>：河湖众多</a:t>
            </a:r>
            <a:r>
              <a:rPr lang="en-US" altLang="en-US" sz="2800" dirty="0" err="1">
                <a:solidFill>
                  <a:srgbClr val="0000CC"/>
                </a:solidFill>
                <a:latin typeface="微软雅黑" panose="020B0503020204020204" pitchFamily="34" charset="-122"/>
                <a:ea typeface="微软雅黑" panose="020B0503020204020204" pitchFamily="34" charset="-122"/>
              </a:rPr>
              <a:t>，水资源与水能丰富</a:t>
            </a:r>
            <a:endParaRPr lang="en-US" altLang="en-US" sz="2800" dirty="0">
              <a:solidFill>
                <a:srgbClr val="0000CC"/>
              </a:solidFill>
              <a:latin typeface="微软雅黑" panose="020B0503020204020204" pitchFamily="34" charset="-122"/>
              <a:ea typeface="微软雅黑" panose="020B0503020204020204" pitchFamily="34" charset="-122"/>
            </a:endParaRPr>
          </a:p>
        </p:txBody>
      </p:sp>
      <p:pic>
        <p:nvPicPr>
          <p:cNvPr id="8" name="Picture 4" descr="c:\users\ADMINI~1\appdata\roaming\360se6\USERDA~1\Temp\0fb177cf.png"/>
          <p:cNvPicPr>
            <a:picLocks noChangeAspect="1" noChangeArrowheads="1"/>
          </p:cNvPicPr>
          <p:nvPr/>
        </p:nvPicPr>
        <p:blipFill>
          <a:blip r:embed="rId3" cstate="print"/>
          <a:srcRect l="31315" t="51939" r="20146"/>
          <a:stretch>
            <a:fillRect/>
          </a:stretch>
        </p:blipFill>
        <p:spPr bwMode="auto">
          <a:xfrm>
            <a:off x="3403600" y="672837"/>
            <a:ext cx="9144000" cy="6858000"/>
          </a:xfrm>
          <a:prstGeom prst="rect">
            <a:avLst/>
          </a:prstGeom>
          <a:noFill/>
        </p:spPr>
      </p:pic>
      <p:sp>
        <p:nvSpPr>
          <p:cNvPr id="9" name="任意多边形 8"/>
          <p:cNvSpPr/>
          <p:nvPr/>
        </p:nvSpPr>
        <p:spPr>
          <a:xfrm>
            <a:off x="3418348" y="2118179"/>
            <a:ext cx="1296249" cy="3097161"/>
          </a:xfrm>
          <a:custGeom>
            <a:avLst/>
            <a:gdLst>
              <a:gd name="connsiteX0" fmla="*/ 0 w 1296249"/>
              <a:gd name="connsiteY0" fmla="*/ 0 h 3097161"/>
              <a:gd name="connsiteX1" fmla="*/ 44246 w 1296249"/>
              <a:gd name="connsiteY1" fmla="*/ 88490 h 3097161"/>
              <a:gd name="connsiteX2" fmla="*/ 58994 w 1296249"/>
              <a:gd name="connsiteY2" fmla="*/ 162232 h 3097161"/>
              <a:gd name="connsiteX3" fmla="*/ 103239 w 1296249"/>
              <a:gd name="connsiteY3" fmla="*/ 176981 h 3097161"/>
              <a:gd name="connsiteX4" fmla="*/ 206478 w 1296249"/>
              <a:gd name="connsiteY4" fmla="*/ 191729 h 3097161"/>
              <a:gd name="connsiteX5" fmla="*/ 294968 w 1296249"/>
              <a:gd name="connsiteY5" fmla="*/ 221226 h 3097161"/>
              <a:gd name="connsiteX6" fmla="*/ 339213 w 1296249"/>
              <a:gd name="connsiteY6" fmla="*/ 235974 h 3097161"/>
              <a:gd name="connsiteX7" fmla="*/ 383458 w 1296249"/>
              <a:gd name="connsiteY7" fmla="*/ 265471 h 3097161"/>
              <a:gd name="connsiteX8" fmla="*/ 471949 w 1296249"/>
              <a:gd name="connsiteY8" fmla="*/ 294968 h 3097161"/>
              <a:gd name="connsiteX9" fmla="*/ 560439 w 1296249"/>
              <a:gd name="connsiteY9" fmla="*/ 353961 h 3097161"/>
              <a:gd name="connsiteX10" fmla="*/ 604684 w 1296249"/>
              <a:gd name="connsiteY10" fmla="*/ 383458 h 3097161"/>
              <a:gd name="connsiteX11" fmla="*/ 619433 w 1296249"/>
              <a:gd name="connsiteY11" fmla="*/ 427703 h 3097161"/>
              <a:gd name="connsiteX12" fmla="*/ 648929 w 1296249"/>
              <a:gd name="connsiteY12" fmla="*/ 471948 h 3097161"/>
              <a:gd name="connsiteX13" fmla="*/ 707923 w 1296249"/>
              <a:gd name="connsiteY13" fmla="*/ 604684 h 3097161"/>
              <a:gd name="connsiteX14" fmla="*/ 752168 w 1296249"/>
              <a:gd name="connsiteY14" fmla="*/ 693174 h 3097161"/>
              <a:gd name="connsiteX15" fmla="*/ 796413 w 1296249"/>
              <a:gd name="connsiteY15" fmla="*/ 737419 h 3097161"/>
              <a:gd name="connsiteX16" fmla="*/ 884904 w 1296249"/>
              <a:gd name="connsiteY16" fmla="*/ 766916 h 3097161"/>
              <a:gd name="connsiteX17" fmla="*/ 929149 w 1296249"/>
              <a:gd name="connsiteY17" fmla="*/ 811161 h 3097161"/>
              <a:gd name="connsiteX18" fmla="*/ 958646 w 1296249"/>
              <a:gd name="connsiteY18" fmla="*/ 899652 h 3097161"/>
              <a:gd name="connsiteX19" fmla="*/ 973394 w 1296249"/>
              <a:gd name="connsiteY19" fmla="*/ 943897 h 3097161"/>
              <a:gd name="connsiteX20" fmla="*/ 1002891 w 1296249"/>
              <a:gd name="connsiteY20" fmla="*/ 988142 h 3097161"/>
              <a:gd name="connsiteX21" fmla="*/ 1032387 w 1296249"/>
              <a:gd name="connsiteY21" fmla="*/ 1076632 h 3097161"/>
              <a:gd name="connsiteX22" fmla="*/ 1061884 w 1296249"/>
              <a:gd name="connsiteY22" fmla="*/ 1120877 h 3097161"/>
              <a:gd name="connsiteX23" fmla="*/ 1076633 w 1296249"/>
              <a:gd name="connsiteY23" fmla="*/ 1165123 h 3097161"/>
              <a:gd name="connsiteX24" fmla="*/ 1106129 w 1296249"/>
              <a:gd name="connsiteY24" fmla="*/ 1209368 h 3097161"/>
              <a:gd name="connsiteX25" fmla="*/ 1135626 w 1296249"/>
              <a:gd name="connsiteY25" fmla="*/ 1297858 h 3097161"/>
              <a:gd name="connsiteX26" fmla="*/ 1150375 w 1296249"/>
              <a:gd name="connsiteY26" fmla="*/ 1342103 h 3097161"/>
              <a:gd name="connsiteX27" fmla="*/ 1194620 w 1296249"/>
              <a:gd name="connsiteY27" fmla="*/ 1474839 h 3097161"/>
              <a:gd name="connsiteX28" fmla="*/ 1209368 w 1296249"/>
              <a:gd name="connsiteY28" fmla="*/ 1519084 h 3097161"/>
              <a:gd name="connsiteX29" fmla="*/ 1224117 w 1296249"/>
              <a:gd name="connsiteY29" fmla="*/ 1563329 h 3097161"/>
              <a:gd name="connsiteX30" fmla="*/ 1238865 w 1296249"/>
              <a:gd name="connsiteY30" fmla="*/ 1622323 h 3097161"/>
              <a:gd name="connsiteX31" fmla="*/ 1224117 w 1296249"/>
              <a:gd name="connsiteY31" fmla="*/ 1887793 h 3097161"/>
              <a:gd name="connsiteX32" fmla="*/ 1194620 w 1296249"/>
              <a:gd name="connsiteY32" fmla="*/ 1991032 h 3097161"/>
              <a:gd name="connsiteX33" fmla="*/ 1179871 w 1296249"/>
              <a:gd name="connsiteY33" fmla="*/ 2064774 h 3097161"/>
              <a:gd name="connsiteX34" fmla="*/ 1224117 w 1296249"/>
              <a:gd name="connsiteY34" fmla="*/ 2330245 h 3097161"/>
              <a:gd name="connsiteX35" fmla="*/ 1238865 w 1296249"/>
              <a:gd name="connsiteY35" fmla="*/ 2374490 h 3097161"/>
              <a:gd name="connsiteX36" fmla="*/ 1253613 w 1296249"/>
              <a:gd name="connsiteY36" fmla="*/ 2418735 h 3097161"/>
              <a:gd name="connsiteX37" fmla="*/ 1268362 w 1296249"/>
              <a:gd name="connsiteY37" fmla="*/ 2536723 h 3097161"/>
              <a:gd name="connsiteX38" fmla="*/ 1268362 w 1296249"/>
              <a:gd name="connsiteY38" fmla="*/ 2684206 h 3097161"/>
              <a:gd name="connsiteX39" fmla="*/ 1238865 w 1296249"/>
              <a:gd name="connsiteY39" fmla="*/ 2728452 h 3097161"/>
              <a:gd name="connsiteX40" fmla="*/ 1209368 w 1296249"/>
              <a:gd name="connsiteY40" fmla="*/ 2816942 h 3097161"/>
              <a:gd name="connsiteX41" fmla="*/ 1194620 w 1296249"/>
              <a:gd name="connsiteY41" fmla="*/ 2861187 h 3097161"/>
              <a:gd name="connsiteX42" fmla="*/ 1106129 w 1296249"/>
              <a:gd name="connsiteY42" fmla="*/ 2890684 h 3097161"/>
              <a:gd name="connsiteX43" fmla="*/ 1061884 w 1296249"/>
              <a:gd name="connsiteY43" fmla="*/ 2905432 h 3097161"/>
              <a:gd name="connsiteX44" fmla="*/ 1032387 w 1296249"/>
              <a:gd name="connsiteY44" fmla="*/ 2949677 h 3097161"/>
              <a:gd name="connsiteX45" fmla="*/ 1061884 w 1296249"/>
              <a:gd name="connsiteY45" fmla="*/ 3097161 h 309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96249" h="3097161">
                <a:moveTo>
                  <a:pt x="0" y="0"/>
                </a:moveTo>
                <a:cubicBezTo>
                  <a:pt x="28836" y="43254"/>
                  <a:pt x="32034" y="39643"/>
                  <a:pt x="44246" y="88490"/>
                </a:cubicBezTo>
                <a:cubicBezTo>
                  <a:pt x="50326" y="112809"/>
                  <a:pt x="45089" y="141375"/>
                  <a:pt x="58994" y="162232"/>
                </a:cubicBezTo>
                <a:cubicBezTo>
                  <a:pt x="67617" y="175167"/>
                  <a:pt x="87995" y="173932"/>
                  <a:pt x="103239" y="176981"/>
                </a:cubicBezTo>
                <a:cubicBezTo>
                  <a:pt x="137326" y="183799"/>
                  <a:pt x="172065" y="186813"/>
                  <a:pt x="206478" y="191729"/>
                </a:cubicBezTo>
                <a:lnTo>
                  <a:pt x="294968" y="221226"/>
                </a:lnTo>
                <a:lnTo>
                  <a:pt x="339213" y="235974"/>
                </a:lnTo>
                <a:cubicBezTo>
                  <a:pt x="353961" y="245806"/>
                  <a:pt x="367260" y="258272"/>
                  <a:pt x="383458" y="265471"/>
                </a:cubicBezTo>
                <a:cubicBezTo>
                  <a:pt x="411871" y="278099"/>
                  <a:pt x="446078" y="277721"/>
                  <a:pt x="471949" y="294968"/>
                </a:cubicBezTo>
                <a:lnTo>
                  <a:pt x="560439" y="353961"/>
                </a:lnTo>
                <a:lnTo>
                  <a:pt x="604684" y="383458"/>
                </a:lnTo>
                <a:cubicBezTo>
                  <a:pt x="609600" y="398206"/>
                  <a:pt x="612481" y="413798"/>
                  <a:pt x="619433" y="427703"/>
                </a:cubicBezTo>
                <a:cubicBezTo>
                  <a:pt x="627360" y="443557"/>
                  <a:pt x="641730" y="455751"/>
                  <a:pt x="648929" y="471948"/>
                </a:cubicBezTo>
                <a:cubicBezTo>
                  <a:pt x="719130" y="629902"/>
                  <a:pt x="641170" y="504555"/>
                  <a:pt x="707923" y="604684"/>
                </a:cubicBezTo>
                <a:cubicBezTo>
                  <a:pt x="722704" y="649029"/>
                  <a:pt x="720400" y="655053"/>
                  <a:pt x="752168" y="693174"/>
                </a:cubicBezTo>
                <a:cubicBezTo>
                  <a:pt x="765521" y="709197"/>
                  <a:pt x="778180" y="727290"/>
                  <a:pt x="796413" y="737419"/>
                </a:cubicBezTo>
                <a:cubicBezTo>
                  <a:pt x="823593" y="752519"/>
                  <a:pt x="884904" y="766916"/>
                  <a:pt x="884904" y="766916"/>
                </a:cubicBezTo>
                <a:cubicBezTo>
                  <a:pt x="899652" y="781664"/>
                  <a:pt x="919020" y="792928"/>
                  <a:pt x="929149" y="811161"/>
                </a:cubicBezTo>
                <a:cubicBezTo>
                  <a:pt x="944249" y="838341"/>
                  <a:pt x="948814" y="870155"/>
                  <a:pt x="958646" y="899652"/>
                </a:cubicBezTo>
                <a:cubicBezTo>
                  <a:pt x="963562" y="914400"/>
                  <a:pt x="964771" y="930962"/>
                  <a:pt x="973394" y="943897"/>
                </a:cubicBezTo>
                <a:lnTo>
                  <a:pt x="1002891" y="988142"/>
                </a:lnTo>
                <a:cubicBezTo>
                  <a:pt x="1012723" y="1017639"/>
                  <a:pt x="1015140" y="1050762"/>
                  <a:pt x="1032387" y="1076632"/>
                </a:cubicBezTo>
                <a:cubicBezTo>
                  <a:pt x="1042219" y="1091380"/>
                  <a:pt x="1053957" y="1105023"/>
                  <a:pt x="1061884" y="1120877"/>
                </a:cubicBezTo>
                <a:cubicBezTo>
                  <a:pt x="1068837" y="1134782"/>
                  <a:pt x="1069680" y="1151218"/>
                  <a:pt x="1076633" y="1165123"/>
                </a:cubicBezTo>
                <a:cubicBezTo>
                  <a:pt x="1084560" y="1180977"/>
                  <a:pt x="1098930" y="1193171"/>
                  <a:pt x="1106129" y="1209368"/>
                </a:cubicBezTo>
                <a:cubicBezTo>
                  <a:pt x="1118757" y="1237780"/>
                  <a:pt x="1125794" y="1268361"/>
                  <a:pt x="1135626" y="1297858"/>
                </a:cubicBezTo>
                <a:lnTo>
                  <a:pt x="1150375" y="1342103"/>
                </a:lnTo>
                <a:lnTo>
                  <a:pt x="1194620" y="1474839"/>
                </a:lnTo>
                <a:lnTo>
                  <a:pt x="1209368" y="1519084"/>
                </a:lnTo>
                <a:cubicBezTo>
                  <a:pt x="1214284" y="1533832"/>
                  <a:pt x="1220347" y="1548247"/>
                  <a:pt x="1224117" y="1563329"/>
                </a:cubicBezTo>
                <a:lnTo>
                  <a:pt x="1238865" y="1622323"/>
                </a:lnTo>
                <a:cubicBezTo>
                  <a:pt x="1233949" y="1710813"/>
                  <a:pt x="1232141" y="1799531"/>
                  <a:pt x="1224117" y="1887793"/>
                </a:cubicBezTo>
                <a:cubicBezTo>
                  <a:pt x="1220177" y="1931136"/>
                  <a:pt x="1204596" y="1951128"/>
                  <a:pt x="1194620" y="1991032"/>
                </a:cubicBezTo>
                <a:cubicBezTo>
                  <a:pt x="1188540" y="2015351"/>
                  <a:pt x="1184787" y="2040193"/>
                  <a:pt x="1179871" y="2064774"/>
                </a:cubicBezTo>
                <a:cubicBezTo>
                  <a:pt x="1197203" y="2272744"/>
                  <a:pt x="1175900" y="2185593"/>
                  <a:pt x="1224117" y="2330245"/>
                </a:cubicBezTo>
                <a:lnTo>
                  <a:pt x="1238865" y="2374490"/>
                </a:lnTo>
                <a:lnTo>
                  <a:pt x="1253613" y="2418735"/>
                </a:lnTo>
                <a:cubicBezTo>
                  <a:pt x="1258529" y="2458064"/>
                  <a:pt x="1262335" y="2497548"/>
                  <a:pt x="1268362" y="2536723"/>
                </a:cubicBezTo>
                <a:cubicBezTo>
                  <a:pt x="1279803" y="2611089"/>
                  <a:pt x="1296249" y="2609840"/>
                  <a:pt x="1268362" y="2684206"/>
                </a:cubicBezTo>
                <a:cubicBezTo>
                  <a:pt x="1262138" y="2700803"/>
                  <a:pt x="1248697" y="2713703"/>
                  <a:pt x="1238865" y="2728452"/>
                </a:cubicBezTo>
                <a:lnTo>
                  <a:pt x="1209368" y="2816942"/>
                </a:lnTo>
                <a:cubicBezTo>
                  <a:pt x="1204452" y="2831690"/>
                  <a:pt x="1209368" y="2856271"/>
                  <a:pt x="1194620" y="2861187"/>
                </a:cubicBezTo>
                <a:lnTo>
                  <a:pt x="1106129" y="2890684"/>
                </a:lnTo>
                <a:lnTo>
                  <a:pt x="1061884" y="2905432"/>
                </a:lnTo>
                <a:cubicBezTo>
                  <a:pt x="1052052" y="2920180"/>
                  <a:pt x="1033859" y="2932013"/>
                  <a:pt x="1032387" y="2949677"/>
                </a:cubicBezTo>
                <a:cubicBezTo>
                  <a:pt x="1022839" y="3064258"/>
                  <a:pt x="1019572" y="3054849"/>
                  <a:pt x="1061884" y="3097161"/>
                </a:cubicBezTo>
              </a:path>
            </a:pathLst>
          </a:cu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 Box 20"/>
          <p:cNvSpPr txBox="1">
            <a:spLocks noChangeArrowheads="1"/>
          </p:cNvSpPr>
          <p:nvPr/>
        </p:nvSpPr>
        <p:spPr bwMode="auto">
          <a:xfrm rot="21312880">
            <a:off x="3953380" y="3737795"/>
            <a:ext cx="551815" cy="1094445"/>
          </a:xfrm>
          <a:prstGeom prst="rect">
            <a:avLst/>
          </a:prstGeom>
          <a:solidFill>
            <a:srgbClr val="FF0000"/>
          </a:solidFill>
          <a:ln w="9525">
            <a:noFill/>
            <a:miter lim="800000"/>
          </a:ln>
          <a:effectLst/>
        </p:spPr>
        <p:txBody>
          <a:bodyPr vert="eaVert" wrap="square">
            <a:spAutoFit/>
          </a:bodyPr>
          <a:lstStyle/>
          <a:p>
            <a:pPr>
              <a:spcBef>
                <a:spcPct val="50000"/>
              </a:spcBef>
            </a:pPr>
            <a:r>
              <a:rPr lang="zh-CN" altLang="en-US" sz="2400" b="1">
                <a:solidFill>
                  <a:schemeClr val="bg1"/>
                </a:solidFill>
                <a:latin typeface="黑体" panose="02010609060101010101" pitchFamily="49" charset="-122"/>
                <a:ea typeface="黑体" panose="02010609060101010101" pitchFamily="49" charset="-122"/>
              </a:rPr>
              <a:t>怒  </a:t>
            </a:r>
            <a:r>
              <a:rPr lang="zh-CN" altLang="en-US" sz="2400" b="1" smtClean="0">
                <a:solidFill>
                  <a:schemeClr val="bg1"/>
                </a:solidFill>
                <a:latin typeface="黑体" panose="02010609060101010101" pitchFamily="49" charset="-122"/>
                <a:ea typeface="黑体" panose="02010609060101010101" pitchFamily="49" charset="-122"/>
              </a:rPr>
              <a:t>江</a:t>
            </a:r>
            <a:endParaRPr lang="zh-CN" altLang="en-US" sz="2400" b="1">
              <a:solidFill>
                <a:schemeClr val="bg1"/>
              </a:solidFill>
              <a:latin typeface="黑体" pitchFamily="49" charset="-122"/>
              <a:ea typeface="黑体" pitchFamily="49" charset="-122"/>
            </a:endParaRPr>
          </a:p>
        </p:txBody>
      </p:sp>
      <p:sp>
        <p:nvSpPr>
          <p:cNvPr id="11" name="任意多边形 10"/>
          <p:cNvSpPr/>
          <p:nvPr/>
        </p:nvSpPr>
        <p:spPr>
          <a:xfrm>
            <a:off x="3433097" y="1513495"/>
            <a:ext cx="1843548" cy="4306529"/>
          </a:xfrm>
          <a:custGeom>
            <a:avLst/>
            <a:gdLst>
              <a:gd name="connsiteX0" fmla="*/ 0 w 1843548"/>
              <a:gd name="connsiteY0" fmla="*/ 0 h 4306529"/>
              <a:gd name="connsiteX1" fmla="*/ 176980 w 1843548"/>
              <a:gd name="connsiteY1" fmla="*/ 58994 h 4306529"/>
              <a:gd name="connsiteX2" fmla="*/ 221226 w 1843548"/>
              <a:gd name="connsiteY2" fmla="*/ 73742 h 4306529"/>
              <a:gd name="connsiteX3" fmla="*/ 265471 w 1843548"/>
              <a:gd name="connsiteY3" fmla="*/ 88490 h 4306529"/>
              <a:gd name="connsiteX4" fmla="*/ 353961 w 1843548"/>
              <a:gd name="connsiteY4" fmla="*/ 147484 h 4306529"/>
              <a:gd name="connsiteX5" fmla="*/ 398206 w 1843548"/>
              <a:gd name="connsiteY5" fmla="*/ 176981 h 4306529"/>
              <a:gd name="connsiteX6" fmla="*/ 457200 w 1843548"/>
              <a:gd name="connsiteY6" fmla="*/ 250723 h 4306529"/>
              <a:gd name="connsiteX7" fmla="*/ 471948 w 1843548"/>
              <a:gd name="connsiteY7" fmla="*/ 294968 h 4306529"/>
              <a:gd name="connsiteX8" fmla="*/ 560438 w 1843548"/>
              <a:gd name="connsiteY8" fmla="*/ 353961 h 4306529"/>
              <a:gd name="connsiteX9" fmla="*/ 648929 w 1843548"/>
              <a:gd name="connsiteY9" fmla="*/ 412955 h 4306529"/>
              <a:gd name="connsiteX10" fmla="*/ 693174 w 1843548"/>
              <a:gd name="connsiteY10" fmla="*/ 442452 h 4306529"/>
              <a:gd name="connsiteX11" fmla="*/ 752168 w 1843548"/>
              <a:gd name="connsiteY11" fmla="*/ 604684 h 4306529"/>
              <a:gd name="connsiteX12" fmla="*/ 825909 w 1843548"/>
              <a:gd name="connsiteY12" fmla="*/ 737419 h 4306529"/>
              <a:gd name="connsiteX13" fmla="*/ 855406 w 1843548"/>
              <a:gd name="connsiteY13" fmla="*/ 781665 h 4306529"/>
              <a:gd name="connsiteX14" fmla="*/ 870155 w 1843548"/>
              <a:gd name="connsiteY14" fmla="*/ 988142 h 4306529"/>
              <a:gd name="connsiteX15" fmla="*/ 884903 w 1843548"/>
              <a:gd name="connsiteY15" fmla="*/ 1032387 h 4306529"/>
              <a:gd name="connsiteX16" fmla="*/ 943897 w 1843548"/>
              <a:gd name="connsiteY16" fmla="*/ 1120877 h 4306529"/>
              <a:gd name="connsiteX17" fmla="*/ 988142 w 1843548"/>
              <a:gd name="connsiteY17" fmla="*/ 1150374 h 4306529"/>
              <a:gd name="connsiteX18" fmla="*/ 1076632 w 1843548"/>
              <a:gd name="connsiteY18" fmla="*/ 1327355 h 4306529"/>
              <a:gd name="connsiteX19" fmla="*/ 1106129 w 1843548"/>
              <a:gd name="connsiteY19" fmla="*/ 1371600 h 4306529"/>
              <a:gd name="connsiteX20" fmla="*/ 1150374 w 1843548"/>
              <a:gd name="connsiteY20" fmla="*/ 1460090 h 4306529"/>
              <a:gd name="connsiteX21" fmla="*/ 1165122 w 1843548"/>
              <a:gd name="connsiteY21" fmla="*/ 1504336 h 4306529"/>
              <a:gd name="connsiteX22" fmla="*/ 1194619 w 1843548"/>
              <a:gd name="connsiteY22" fmla="*/ 1548581 h 4306529"/>
              <a:gd name="connsiteX23" fmla="*/ 1224116 w 1843548"/>
              <a:gd name="connsiteY23" fmla="*/ 1651819 h 4306529"/>
              <a:gd name="connsiteX24" fmla="*/ 1268361 w 1843548"/>
              <a:gd name="connsiteY24" fmla="*/ 1858297 h 4306529"/>
              <a:gd name="connsiteX25" fmla="*/ 1297858 w 1843548"/>
              <a:gd name="connsiteY25" fmla="*/ 1961536 h 4306529"/>
              <a:gd name="connsiteX26" fmla="*/ 1312606 w 1843548"/>
              <a:gd name="connsiteY26" fmla="*/ 2020529 h 4306529"/>
              <a:gd name="connsiteX27" fmla="*/ 1342103 w 1843548"/>
              <a:gd name="connsiteY27" fmla="*/ 2064774 h 4306529"/>
              <a:gd name="connsiteX28" fmla="*/ 1356851 w 1843548"/>
              <a:gd name="connsiteY28" fmla="*/ 2300748 h 4306529"/>
              <a:gd name="connsiteX29" fmla="*/ 1342103 w 1843548"/>
              <a:gd name="connsiteY29" fmla="*/ 2610465 h 4306529"/>
              <a:gd name="connsiteX30" fmla="*/ 1327355 w 1843548"/>
              <a:gd name="connsiteY30" fmla="*/ 2654710 h 4306529"/>
              <a:gd name="connsiteX31" fmla="*/ 1297858 w 1843548"/>
              <a:gd name="connsiteY31" fmla="*/ 2698955 h 4306529"/>
              <a:gd name="connsiteX32" fmla="*/ 1312606 w 1843548"/>
              <a:gd name="connsiteY32" fmla="*/ 2757948 h 4306529"/>
              <a:gd name="connsiteX33" fmla="*/ 1342103 w 1843548"/>
              <a:gd name="connsiteY33" fmla="*/ 2846439 h 4306529"/>
              <a:gd name="connsiteX34" fmla="*/ 1356851 w 1843548"/>
              <a:gd name="connsiteY34" fmla="*/ 2920181 h 4306529"/>
              <a:gd name="connsiteX35" fmla="*/ 1415845 w 1843548"/>
              <a:gd name="connsiteY35" fmla="*/ 3008671 h 4306529"/>
              <a:gd name="connsiteX36" fmla="*/ 1489587 w 1843548"/>
              <a:gd name="connsiteY36" fmla="*/ 3141407 h 4306529"/>
              <a:gd name="connsiteX37" fmla="*/ 1592826 w 1843548"/>
              <a:gd name="connsiteY37" fmla="*/ 3259394 h 4306529"/>
              <a:gd name="connsiteX38" fmla="*/ 1637071 w 1843548"/>
              <a:gd name="connsiteY38" fmla="*/ 3274142 h 4306529"/>
              <a:gd name="connsiteX39" fmla="*/ 1622322 w 1843548"/>
              <a:gd name="connsiteY39" fmla="*/ 3701845 h 4306529"/>
              <a:gd name="connsiteX40" fmla="*/ 1578077 w 1843548"/>
              <a:gd name="connsiteY40" fmla="*/ 3731342 h 4306529"/>
              <a:gd name="connsiteX41" fmla="*/ 1592826 w 1843548"/>
              <a:gd name="connsiteY41" fmla="*/ 3775587 h 4306529"/>
              <a:gd name="connsiteX42" fmla="*/ 1651819 w 1843548"/>
              <a:gd name="connsiteY42" fmla="*/ 3864077 h 4306529"/>
              <a:gd name="connsiteX43" fmla="*/ 1666568 w 1843548"/>
              <a:gd name="connsiteY43" fmla="*/ 3908323 h 4306529"/>
              <a:gd name="connsiteX44" fmla="*/ 1710813 w 1843548"/>
              <a:gd name="connsiteY44" fmla="*/ 3952568 h 4306529"/>
              <a:gd name="connsiteX45" fmla="*/ 1740309 w 1843548"/>
              <a:gd name="connsiteY45" fmla="*/ 4041058 h 4306529"/>
              <a:gd name="connsiteX46" fmla="*/ 1755058 w 1843548"/>
              <a:gd name="connsiteY46" fmla="*/ 4085303 h 4306529"/>
              <a:gd name="connsiteX47" fmla="*/ 1784555 w 1843548"/>
              <a:gd name="connsiteY47" fmla="*/ 4129548 h 4306529"/>
              <a:gd name="connsiteX48" fmla="*/ 1828800 w 1843548"/>
              <a:gd name="connsiteY48" fmla="*/ 4277032 h 4306529"/>
              <a:gd name="connsiteX49" fmla="*/ 1843548 w 1843548"/>
              <a:gd name="connsiteY49" fmla="*/ 4306529 h 430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43548" h="4306529">
                <a:moveTo>
                  <a:pt x="0" y="0"/>
                </a:moveTo>
                <a:lnTo>
                  <a:pt x="176980" y="58994"/>
                </a:lnTo>
                <a:lnTo>
                  <a:pt x="221226" y="73742"/>
                </a:lnTo>
                <a:lnTo>
                  <a:pt x="265471" y="88490"/>
                </a:lnTo>
                <a:lnTo>
                  <a:pt x="353961" y="147484"/>
                </a:lnTo>
                <a:lnTo>
                  <a:pt x="398206" y="176981"/>
                </a:lnTo>
                <a:cubicBezTo>
                  <a:pt x="435279" y="288194"/>
                  <a:pt x="380958" y="155420"/>
                  <a:pt x="457200" y="250723"/>
                </a:cubicBezTo>
                <a:cubicBezTo>
                  <a:pt x="466911" y="262862"/>
                  <a:pt x="460955" y="283975"/>
                  <a:pt x="471948" y="294968"/>
                </a:cubicBezTo>
                <a:cubicBezTo>
                  <a:pt x="497015" y="320035"/>
                  <a:pt x="530941" y="334297"/>
                  <a:pt x="560438" y="353961"/>
                </a:cubicBezTo>
                <a:lnTo>
                  <a:pt x="648929" y="412955"/>
                </a:lnTo>
                <a:lnTo>
                  <a:pt x="693174" y="442452"/>
                </a:lnTo>
                <a:cubicBezTo>
                  <a:pt x="726970" y="577635"/>
                  <a:pt x="700184" y="526708"/>
                  <a:pt x="752168" y="604684"/>
                </a:cubicBezTo>
                <a:cubicBezTo>
                  <a:pt x="778126" y="682561"/>
                  <a:pt x="758292" y="635993"/>
                  <a:pt x="825909" y="737419"/>
                </a:cubicBezTo>
                <a:lnTo>
                  <a:pt x="855406" y="781665"/>
                </a:lnTo>
                <a:cubicBezTo>
                  <a:pt x="860322" y="850491"/>
                  <a:pt x="862093" y="919614"/>
                  <a:pt x="870155" y="988142"/>
                </a:cubicBezTo>
                <a:cubicBezTo>
                  <a:pt x="871971" y="1003582"/>
                  <a:pt x="877353" y="1018797"/>
                  <a:pt x="884903" y="1032387"/>
                </a:cubicBezTo>
                <a:cubicBezTo>
                  <a:pt x="902119" y="1063376"/>
                  <a:pt x="914400" y="1101212"/>
                  <a:pt x="943897" y="1120877"/>
                </a:cubicBezTo>
                <a:lnTo>
                  <a:pt x="988142" y="1150374"/>
                </a:lnTo>
                <a:cubicBezTo>
                  <a:pt x="1028848" y="1272497"/>
                  <a:pt x="1000391" y="1212995"/>
                  <a:pt x="1076632" y="1327355"/>
                </a:cubicBezTo>
                <a:lnTo>
                  <a:pt x="1106129" y="1371600"/>
                </a:lnTo>
                <a:cubicBezTo>
                  <a:pt x="1143200" y="1482814"/>
                  <a:pt x="1093193" y="1345726"/>
                  <a:pt x="1150374" y="1460090"/>
                </a:cubicBezTo>
                <a:cubicBezTo>
                  <a:pt x="1157326" y="1473995"/>
                  <a:pt x="1158170" y="1490431"/>
                  <a:pt x="1165122" y="1504336"/>
                </a:cubicBezTo>
                <a:cubicBezTo>
                  <a:pt x="1173049" y="1520190"/>
                  <a:pt x="1186692" y="1532727"/>
                  <a:pt x="1194619" y="1548581"/>
                </a:cubicBezTo>
                <a:cubicBezTo>
                  <a:pt x="1205200" y="1569743"/>
                  <a:pt x="1219389" y="1632912"/>
                  <a:pt x="1224116" y="1651819"/>
                </a:cubicBezTo>
                <a:cubicBezTo>
                  <a:pt x="1256116" y="1907828"/>
                  <a:pt x="1215822" y="1648137"/>
                  <a:pt x="1268361" y="1858297"/>
                </a:cubicBezTo>
                <a:cubicBezTo>
                  <a:pt x="1314465" y="2042715"/>
                  <a:pt x="1255542" y="1813429"/>
                  <a:pt x="1297858" y="1961536"/>
                </a:cubicBezTo>
                <a:cubicBezTo>
                  <a:pt x="1303426" y="1981026"/>
                  <a:pt x="1304621" y="2001898"/>
                  <a:pt x="1312606" y="2020529"/>
                </a:cubicBezTo>
                <a:cubicBezTo>
                  <a:pt x="1319588" y="2036821"/>
                  <a:pt x="1332271" y="2050026"/>
                  <a:pt x="1342103" y="2064774"/>
                </a:cubicBezTo>
                <a:cubicBezTo>
                  <a:pt x="1387224" y="2200136"/>
                  <a:pt x="1374694" y="2122327"/>
                  <a:pt x="1356851" y="2300748"/>
                </a:cubicBezTo>
                <a:cubicBezTo>
                  <a:pt x="1351935" y="2403987"/>
                  <a:pt x="1350686" y="2507466"/>
                  <a:pt x="1342103" y="2610465"/>
                </a:cubicBezTo>
                <a:cubicBezTo>
                  <a:pt x="1340812" y="2625957"/>
                  <a:pt x="1334307" y="2640805"/>
                  <a:pt x="1327355" y="2654710"/>
                </a:cubicBezTo>
                <a:cubicBezTo>
                  <a:pt x="1319428" y="2670564"/>
                  <a:pt x="1307690" y="2684207"/>
                  <a:pt x="1297858" y="2698955"/>
                </a:cubicBezTo>
                <a:cubicBezTo>
                  <a:pt x="1302774" y="2718619"/>
                  <a:pt x="1306782" y="2738533"/>
                  <a:pt x="1312606" y="2757948"/>
                </a:cubicBezTo>
                <a:cubicBezTo>
                  <a:pt x="1321540" y="2787729"/>
                  <a:pt x="1336005" y="2815950"/>
                  <a:pt x="1342103" y="2846439"/>
                </a:cubicBezTo>
                <a:cubicBezTo>
                  <a:pt x="1347019" y="2871020"/>
                  <a:pt x="1346478" y="2897360"/>
                  <a:pt x="1356851" y="2920181"/>
                </a:cubicBezTo>
                <a:cubicBezTo>
                  <a:pt x="1371521" y="2952454"/>
                  <a:pt x="1415845" y="3008671"/>
                  <a:pt x="1415845" y="3008671"/>
                </a:cubicBezTo>
                <a:cubicBezTo>
                  <a:pt x="1468393" y="3166312"/>
                  <a:pt x="1412318" y="3042061"/>
                  <a:pt x="1489587" y="3141407"/>
                </a:cubicBezTo>
                <a:cubicBezTo>
                  <a:pt x="1545899" y="3213809"/>
                  <a:pt x="1525340" y="3225651"/>
                  <a:pt x="1592826" y="3259394"/>
                </a:cubicBezTo>
                <a:cubicBezTo>
                  <a:pt x="1606731" y="3266346"/>
                  <a:pt x="1622323" y="3269226"/>
                  <a:pt x="1637071" y="3274142"/>
                </a:cubicBezTo>
                <a:cubicBezTo>
                  <a:pt x="1632155" y="3416710"/>
                  <a:pt x="1640578" y="3560366"/>
                  <a:pt x="1622322" y="3701845"/>
                </a:cubicBezTo>
                <a:cubicBezTo>
                  <a:pt x="1620054" y="3719425"/>
                  <a:pt x="1584660" y="3714884"/>
                  <a:pt x="1578077" y="3731342"/>
                </a:cubicBezTo>
                <a:cubicBezTo>
                  <a:pt x="1572303" y="3745776"/>
                  <a:pt x="1585276" y="3761997"/>
                  <a:pt x="1592826" y="3775587"/>
                </a:cubicBezTo>
                <a:cubicBezTo>
                  <a:pt x="1610042" y="3806576"/>
                  <a:pt x="1640608" y="3830446"/>
                  <a:pt x="1651819" y="3864077"/>
                </a:cubicBezTo>
                <a:cubicBezTo>
                  <a:pt x="1656735" y="3878826"/>
                  <a:pt x="1657944" y="3895388"/>
                  <a:pt x="1666568" y="3908323"/>
                </a:cubicBezTo>
                <a:cubicBezTo>
                  <a:pt x="1678138" y="3925677"/>
                  <a:pt x="1696065" y="3937820"/>
                  <a:pt x="1710813" y="3952568"/>
                </a:cubicBezTo>
                <a:lnTo>
                  <a:pt x="1740309" y="4041058"/>
                </a:lnTo>
                <a:cubicBezTo>
                  <a:pt x="1745225" y="4055806"/>
                  <a:pt x="1746434" y="4072368"/>
                  <a:pt x="1755058" y="4085303"/>
                </a:cubicBezTo>
                <a:lnTo>
                  <a:pt x="1784555" y="4129548"/>
                </a:lnTo>
                <a:cubicBezTo>
                  <a:pt x="1795141" y="4171893"/>
                  <a:pt x="1810844" y="4241119"/>
                  <a:pt x="1828800" y="4277032"/>
                </a:cubicBezTo>
                <a:lnTo>
                  <a:pt x="1843548" y="4306529"/>
                </a:lnTo>
              </a:path>
            </a:pathLst>
          </a:cu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 Box 15"/>
          <p:cNvSpPr txBox="1">
            <a:spLocks noChangeArrowheads="1"/>
          </p:cNvSpPr>
          <p:nvPr/>
        </p:nvSpPr>
        <p:spPr bwMode="auto">
          <a:xfrm>
            <a:off x="4903766" y="4673341"/>
            <a:ext cx="571504" cy="1198880"/>
          </a:xfrm>
          <a:prstGeom prst="rect">
            <a:avLst/>
          </a:prstGeom>
          <a:solidFill>
            <a:srgbClr val="FF0000"/>
          </a:solidFill>
          <a:ln w="9525">
            <a:noFill/>
            <a:miter lim="800000"/>
          </a:ln>
          <a:effectLst/>
        </p:spPr>
        <p:txBody>
          <a:bodyPr wrap="square">
            <a:spAutoFit/>
          </a:bodyPr>
          <a:lstStyle/>
          <a:p>
            <a:pPr>
              <a:spcBef>
                <a:spcPct val="50000"/>
              </a:spcBef>
            </a:pPr>
            <a:r>
              <a:rPr lang="zh-CN" altLang="en-US" sz="2400" b="1" smtClean="0">
                <a:solidFill>
                  <a:schemeClr val="bg1"/>
                </a:solidFill>
                <a:latin typeface="黑体" panose="02010609060101010101" pitchFamily="49" charset="-122"/>
                <a:ea typeface="黑体" panose="02010609060101010101" pitchFamily="49" charset="-122"/>
              </a:rPr>
              <a:t>澜沧江</a:t>
            </a:r>
            <a:endParaRPr lang="zh-CN" altLang="en-US" sz="2400" b="1">
              <a:solidFill>
                <a:schemeClr val="bg1"/>
              </a:solidFill>
              <a:latin typeface="黑体" panose="02010609060101010101" pitchFamily="49" charset="-122"/>
              <a:ea typeface="黑体" panose="02010609060101010101" pitchFamily="49" charset="-122"/>
            </a:endParaRPr>
          </a:p>
        </p:txBody>
      </p:sp>
      <p:sp>
        <p:nvSpPr>
          <p:cNvPr id="13" name="任意多边形 12"/>
          <p:cNvSpPr/>
          <p:nvPr/>
        </p:nvSpPr>
        <p:spPr>
          <a:xfrm>
            <a:off x="3418348" y="980153"/>
            <a:ext cx="8037871" cy="3351686"/>
          </a:xfrm>
          <a:custGeom>
            <a:avLst/>
            <a:gdLst>
              <a:gd name="connsiteX0" fmla="*/ 0 w 8037871"/>
              <a:gd name="connsiteY0" fmla="*/ 17149 h 3351686"/>
              <a:gd name="connsiteX1" fmla="*/ 221226 w 8037871"/>
              <a:gd name="connsiteY1" fmla="*/ 2400 h 3351686"/>
              <a:gd name="connsiteX2" fmla="*/ 309717 w 8037871"/>
              <a:gd name="connsiteY2" fmla="*/ 17149 h 3351686"/>
              <a:gd name="connsiteX3" fmla="*/ 368710 w 8037871"/>
              <a:gd name="connsiteY3" fmla="*/ 105639 h 3351686"/>
              <a:gd name="connsiteX4" fmla="*/ 442452 w 8037871"/>
              <a:gd name="connsiteY4" fmla="*/ 238374 h 3351686"/>
              <a:gd name="connsiteX5" fmla="*/ 471949 w 8037871"/>
              <a:gd name="connsiteY5" fmla="*/ 282619 h 3351686"/>
              <a:gd name="connsiteX6" fmla="*/ 560439 w 8037871"/>
              <a:gd name="connsiteY6" fmla="*/ 312116 h 3351686"/>
              <a:gd name="connsiteX7" fmla="*/ 604684 w 8037871"/>
              <a:gd name="connsiteY7" fmla="*/ 326865 h 3351686"/>
              <a:gd name="connsiteX8" fmla="*/ 693175 w 8037871"/>
              <a:gd name="connsiteY8" fmla="*/ 385858 h 3351686"/>
              <a:gd name="connsiteX9" fmla="*/ 722671 w 8037871"/>
              <a:gd name="connsiteY9" fmla="*/ 533342 h 3351686"/>
              <a:gd name="connsiteX10" fmla="*/ 737420 w 8037871"/>
              <a:gd name="connsiteY10" fmla="*/ 577587 h 3351686"/>
              <a:gd name="connsiteX11" fmla="*/ 825910 w 8037871"/>
              <a:gd name="connsiteY11" fmla="*/ 607084 h 3351686"/>
              <a:gd name="connsiteX12" fmla="*/ 855407 w 8037871"/>
              <a:gd name="connsiteY12" fmla="*/ 695574 h 3351686"/>
              <a:gd name="connsiteX13" fmla="*/ 870155 w 8037871"/>
              <a:gd name="connsiteY13" fmla="*/ 739819 h 3351686"/>
              <a:gd name="connsiteX14" fmla="*/ 914400 w 8037871"/>
              <a:gd name="connsiteY14" fmla="*/ 769316 h 3351686"/>
              <a:gd name="connsiteX15" fmla="*/ 929149 w 8037871"/>
              <a:gd name="connsiteY15" fmla="*/ 813561 h 3351686"/>
              <a:gd name="connsiteX16" fmla="*/ 1017639 w 8037871"/>
              <a:gd name="connsiteY16" fmla="*/ 857807 h 3351686"/>
              <a:gd name="connsiteX17" fmla="*/ 1106129 w 8037871"/>
              <a:gd name="connsiteY17" fmla="*/ 902052 h 3351686"/>
              <a:gd name="connsiteX18" fmla="*/ 1165123 w 8037871"/>
              <a:gd name="connsiteY18" fmla="*/ 1034787 h 3351686"/>
              <a:gd name="connsiteX19" fmla="*/ 1209368 w 8037871"/>
              <a:gd name="connsiteY19" fmla="*/ 1064284 h 3351686"/>
              <a:gd name="connsiteX20" fmla="*/ 1224117 w 8037871"/>
              <a:gd name="connsiteY20" fmla="*/ 1138026 h 3351686"/>
              <a:gd name="connsiteX21" fmla="*/ 1283110 w 8037871"/>
              <a:gd name="connsiteY21" fmla="*/ 1226516 h 3351686"/>
              <a:gd name="connsiteX22" fmla="*/ 1283110 w 8037871"/>
              <a:gd name="connsiteY22" fmla="*/ 1359252 h 3351686"/>
              <a:gd name="connsiteX23" fmla="*/ 1297858 w 8037871"/>
              <a:gd name="connsiteY23" fmla="*/ 1403497 h 3351686"/>
              <a:gd name="connsiteX24" fmla="*/ 1356852 w 8037871"/>
              <a:gd name="connsiteY24" fmla="*/ 1491987 h 3351686"/>
              <a:gd name="connsiteX25" fmla="*/ 1371600 w 8037871"/>
              <a:gd name="connsiteY25" fmla="*/ 1831200 h 3351686"/>
              <a:gd name="connsiteX26" fmla="*/ 1401097 w 8037871"/>
              <a:gd name="connsiteY26" fmla="*/ 1919690 h 3351686"/>
              <a:gd name="connsiteX27" fmla="*/ 1415846 w 8037871"/>
              <a:gd name="connsiteY27" fmla="*/ 2185161 h 3351686"/>
              <a:gd name="connsiteX28" fmla="*/ 1430594 w 8037871"/>
              <a:gd name="connsiteY28" fmla="*/ 2229407 h 3351686"/>
              <a:gd name="connsiteX29" fmla="*/ 1401097 w 8037871"/>
              <a:gd name="connsiteY29" fmla="*/ 2317897 h 3351686"/>
              <a:gd name="connsiteX30" fmla="*/ 1386349 w 8037871"/>
              <a:gd name="connsiteY30" fmla="*/ 2362142 h 3351686"/>
              <a:gd name="connsiteX31" fmla="*/ 1415846 w 8037871"/>
              <a:gd name="connsiteY31" fmla="*/ 2465381 h 3351686"/>
              <a:gd name="connsiteX32" fmla="*/ 1445342 w 8037871"/>
              <a:gd name="connsiteY32" fmla="*/ 2553871 h 3351686"/>
              <a:gd name="connsiteX33" fmla="*/ 1460091 w 8037871"/>
              <a:gd name="connsiteY33" fmla="*/ 2598116 h 3351686"/>
              <a:gd name="connsiteX34" fmla="*/ 1474839 w 8037871"/>
              <a:gd name="connsiteY34" fmla="*/ 2642361 h 3351686"/>
              <a:gd name="connsiteX35" fmla="*/ 1519084 w 8037871"/>
              <a:gd name="connsiteY35" fmla="*/ 2819342 h 3351686"/>
              <a:gd name="connsiteX36" fmla="*/ 1563329 w 8037871"/>
              <a:gd name="connsiteY36" fmla="*/ 2848839 h 3351686"/>
              <a:gd name="connsiteX37" fmla="*/ 1592826 w 8037871"/>
              <a:gd name="connsiteY37" fmla="*/ 2893084 h 3351686"/>
              <a:gd name="connsiteX38" fmla="*/ 1607575 w 8037871"/>
              <a:gd name="connsiteY38" fmla="*/ 2937329 h 3351686"/>
              <a:gd name="connsiteX39" fmla="*/ 1637071 w 8037871"/>
              <a:gd name="connsiteY39" fmla="*/ 2848839 h 3351686"/>
              <a:gd name="connsiteX40" fmla="*/ 1710813 w 8037871"/>
              <a:gd name="connsiteY40" fmla="*/ 2775097 h 3351686"/>
              <a:gd name="connsiteX41" fmla="*/ 1740310 w 8037871"/>
              <a:gd name="connsiteY41" fmla="*/ 2686607 h 3351686"/>
              <a:gd name="connsiteX42" fmla="*/ 1755058 w 8037871"/>
              <a:gd name="connsiteY42" fmla="*/ 2642361 h 3351686"/>
              <a:gd name="connsiteX43" fmla="*/ 1784555 w 8037871"/>
              <a:gd name="connsiteY43" fmla="*/ 2730852 h 3351686"/>
              <a:gd name="connsiteX44" fmla="*/ 1814052 w 8037871"/>
              <a:gd name="connsiteY44" fmla="*/ 2819342 h 3351686"/>
              <a:gd name="connsiteX45" fmla="*/ 1769807 w 8037871"/>
              <a:gd name="connsiteY45" fmla="*/ 2952078 h 3351686"/>
              <a:gd name="connsiteX46" fmla="*/ 1755058 w 8037871"/>
              <a:gd name="connsiteY46" fmla="*/ 2996323 h 3351686"/>
              <a:gd name="connsiteX47" fmla="*/ 1769807 w 8037871"/>
              <a:gd name="connsiteY47" fmla="*/ 3143807 h 3351686"/>
              <a:gd name="connsiteX48" fmla="*/ 1784555 w 8037871"/>
              <a:gd name="connsiteY48" fmla="*/ 3188052 h 3351686"/>
              <a:gd name="connsiteX49" fmla="*/ 1828800 w 8037871"/>
              <a:gd name="connsiteY49" fmla="*/ 3202800 h 3351686"/>
              <a:gd name="connsiteX50" fmla="*/ 1961536 w 8037871"/>
              <a:gd name="connsiteY50" fmla="*/ 3217549 h 3351686"/>
              <a:gd name="connsiteX51" fmla="*/ 2050026 w 8037871"/>
              <a:gd name="connsiteY51" fmla="*/ 3188052 h 3351686"/>
              <a:gd name="connsiteX52" fmla="*/ 2079523 w 8037871"/>
              <a:gd name="connsiteY52" fmla="*/ 3143807 h 3351686"/>
              <a:gd name="connsiteX53" fmla="*/ 2094271 w 8037871"/>
              <a:gd name="connsiteY53" fmla="*/ 3099561 h 3351686"/>
              <a:gd name="connsiteX54" fmla="*/ 2138517 w 8037871"/>
              <a:gd name="connsiteY54" fmla="*/ 3084813 h 3351686"/>
              <a:gd name="connsiteX55" fmla="*/ 2182762 w 8037871"/>
              <a:gd name="connsiteY55" fmla="*/ 3099561 h 3351686"/>
              <a:gd name="connsiteX56" fmla="*/ 2212258 w 8037871"/>
              <a:gd name="connsiteY56" fmla="*/ 3188052 h 3351686"/>
              <a:gd name="connsiteX57" fmla="*/ 2227007 w 8037871"/>
              <a:gd name="connsiteY57" fmla="*/ 3232297 h 3351686"/>
              <a:gd name="connsiteX58" fmla="*/ 2241755 w 8037871"/>
              <a:gd name="connsiteY58" fmla="*/ 3276542 h 3351686"/>
              <a:gd name="connsiteX59" fmla="*/ 2271252 w 8037871"/>
              <a:gd name="connsiteY59" fmla="*/ 3320787 h 3351686"/>
              <a:gd name="connsiteX60" fmla="*/ 2330246 w 8037871"/>
              <a:gd name="connsiteY60" fmla="*/ 3261794 h 3351686"/>
              <a:gd name="connsiteX61" fmla="*/ 2389239 w 8037871"/>
              <a:gd name="connsiteY61" fmla="*/ 3247045 h 3351686"/>
              <a:gd name="connsiteX62" fmla="*/ 2477729 w 8037871"/>
              <a:gd name="connsiteY62" fmla="*/ 3217549 h 3351686"/>
              <a:gd name="connsiteX63" fmla="*/ 2566220 w 8037871"/>
              <a:gd name="connsiteY63" fmla="*/ 3188052 h 3351686"/>
              <a:gd name="connsiteX64" fmla="*/ 2595717 w 8037871"/>
              <a:gd name="connsiteY64" fmla="*/ 3143807 h 3351686"/>
              <a:gd name="connsiteX65" fmla="*/ 2551471 w 8037871"/>
              <a:gd name="connsiteY65" fmla="*/ 2907832 h 3351686"/>
              <a:gd name="connsiteX66" fmla="*/ 2536723 w 8037871"/>
              <a:gd name="connsiteY66" fmla="*/ 2848839 h 3351686"/>
              <a:gd name="connsiteX67" fmla="*/ 2551471 w 8037871"/>
              <a:gd name="connsiteY67" fmla="*/ 2804594 h 3351686"/>
              <a:gd name="connsiteX68" fmla="*/ 2595717 w 8037871"/>
              <a:gd name="connsiteY68" fmla="*/ 2789845 h 3351686"/>
              <a:gd name="connsiteX69" fmla="*/ 2713704 w 8037871"/>
              <a:gd name="connsiteY69" fmla="*/ 2760349 h 3351686"/>
              <a:gd name="connsiteX70" fmla="*/ 2743200 w 8037871"/>
              <a:gd name="connsiteY70" fmla="*/ 2716103 h 3351686"/>
              <a:gd name="connsiteX71" fmla="*/ 2728452 w 8037871"/>
              <a:gd name="connsiteY71" fmla="*/ 2553871 h 3351686"/>
              <a:gd name="connsiteX72" fmla="*/ 2743200 w 8037871"/>
              <a:gd name="connsiteY72" fmla="*/ 2509626 h 3351686"/>
              <a:gd name="connsiteX73" fmla="*/ 2831691 w 8037871"/>
              <a:gd name="connsiteY73" fmla="*/ 2480129 h 3351686"/>
              <a:gd name="connsiteX74" fmla="*/ 2875936 w 8037871"/>
              <a:gd name="connsiteY74" fmla="*/ 2465381 h 3351686"/>
              <a:gd name="connsiteX75" fmla="*/ 2890684 w 8037871"/>
              <a:gd name="connsiteY75" fmla="*/ 2347394 h 3351686"/>
              <a:gd name="connsiteX76" fmla="*/ 2934929 w 8037871"/>
              <a:gd name="connsiteY76" fmla="*/ 2332645 h 3351686"/>
              <a:gd name="connsiteX77" fmla="*/ 3023420 w 8037871"/>
              <a:gd name="connsiteY77" fmla="*/ 2362142 h 3351686"/>
              <a:gd name="connsiteX78" fmla="*/ 3200400 w 8037871"/>
              <a:gd name="connsiteY78" fmla="*/ 2347394 h 3351686"/>
              <a:gd name="connsiteX79" fmla="*/ 3288891 w 8037871"/>
              <a:gd name="connsiteY79" fmla="*/ 2288400 h 3351686"/>
              <a:gd name="connsiteX80" fmla="*/ 3480620 w 8037871"/>
              <a:gd name="connsiteY80" fmla="*/ 2258903 h 3351686"/>
              <a:gd name="connsiteX81" fmla="*/ 3524865 w 8037871"/>
              <a:gd name="connsiteY81" fmla="*/ 2244155 h 3351686"/>
              <a:gd name="connsiteX82" fmla="*/ 3569110 w 8037871"/>
              <a:gd name="connsiteY82" fmla="*/ 2214658 h 3351686"/>
              <a:gd name="connsiteX83" fmla="*/ 3628104 w 8037871"/>
              <a:gd name="connsiteY83" fmla="*/ 2126168 h 3351686"/>
              <a:gd name="connsiteX84" fmla="*/ 3746091 w 8037871"/>
              <a:gd name="connsiteY84" fmla="*/ 2022929 h 3351686"/>
              <a:gd name="connsiteX85" fmla="*/ 3834581 w 8037871"/>
              <a:gd name="connsiteY85" fmla="*/ 1993432 h 3351686"/>
              <a:gd name="connsiteX86" fmla="*/ 3923071 w 8037871"/>
              <a:gd name="connsiteY86" fmla="*/ 1934439 h 3351686"/>
              <a:gd name="connsiteX87" fmla="*/ 4011562 w 8037871"/>
              <a:gd name="connsiteY87" fmla="*/ 1904942 h 3351686"/>
              <a:gd name="connsiteX88" fmla="*/ 4026310 w 8037871"/>
              <a:gd name="connsiteY88" fmla="*/ 1860697 h 3351686"/>
              <a:gd name="connsiteX89" fmla="*/ 4070555 w 8037871"/>
              <a:gd name="connsiteY89" fmla="*/ 1845949 h 3351686"/>
              <a:gd name="connsiteX90" fmla="*/ 4159046 w 8037871"/>
              <a:gd name="connsiteY90" fmla="*/ 1801703 h 3351686"/>
              <a:gd name="connsiteX91" fmla="*/ 4203291 w 8037871"/>
              <a:gd name="connsiteY91" fmla="*/ 1713213 h 3351686"/>
              <a:gd name="connsiteX92" fmla="*/ 4232787 w 8037871"/>
              <a:gd name="connsiteY92" fmla="*/ 1624723 h 3351686"/>
              <a:gd name="connsiteX93" fmla="*/ 4277033 w 8037871"/>
              <a:gd name="connsiteY93" fmla="*/ 1536232 h 3351686"/>
              <a:gd name="connsiteX94" fmla="*/ 4365523 w 8037871"/>
              <a:gd name="connsiteY94" fmla="*/ 1506736 h 3351686"/>
              <a:gd name="connsiteX95" fmla="*/ 4409768 w 8037871"/>
              <a:gd name="connsiteY95" fmla="*/ 1477239 h 3351686"/>
              <a:gd name="connsiteX96" fmla="*/ 4498258 w 8037871"/>
              <a:gd name="connsiteY96" fmla="*/ 1462490 h 3351686"/>
              <a:gd name="connsiteX97" fmla="*/ 4557252 w 8037871"/>
              <a:gd name="connsiteY97" fmla="*/ 1447742 h 3351686"/>
              <a:gd name="connsiteX98" fmla="*/ 5043949 w 8037871"/>
              <a:gd name="connsiteY98" fmla="*/ 1477239 h 3351686"/>
              <a:gd name="connsiteX99" fmla="*/ 5088194 w 8037871"/>
              <a:gd name="connsiteY99" fmla="*/ 1491987 h 3351686"/>
              <a:gd name="connsiteX100" fmla="*/ 5132439 w 8037871"/>
              <a:gd name="connsiteY100" fmla="*/ 1521484 h 3351686"/>
              <a:gd name="connsiteX101" fmla="*/ 5206181 w 8037871"/>
              <a:gd name="connsiteY101" fmla="*/ 1595226 h 3351686"/>
              <a:gd name="connsiteX102" fmla="*/ 5235678 w 8037871"/>
              <a:gd name="connsiteY102" fmla="*/ 1639471 h 3351686"/>
              <a:gd name="connsiteX103" fmla="*/ 5442155 w 8037871"/>
              <a:gd name="connsiteY103" fmla="*/ 1683716 h 3351686"/>
              <a:gd name="connsiteX104" fmla="*/ 5501149 w 8037871"/>
              <a:gd name="connsiteY104" fmla="*/ 1757458 h 3351686"/>
              <a:gd name="connsiteX105" fmla="*/ 5545394 w 8037871"/>
              <a:gd name="connsiteY105" fmla="*/ 1786955 h 3351686"/>
              <a:gd name="connsiteX106" fmla="*/ 5560142 w 8037871"/>
              <a:gd name="connsiteY106" fmla="*/ 1831200 h 3351686"/>
              <a:gd name="connsiteX107" fmla="*/ 5574891 w 8037871"/>
              <a:gd name="connsiteY107" fmla="*/ 1919690 h 3351686"/>
              <a:gd name="connsiteX108" fmla="*/ 5619136 w 8037871"/>
              <a:gd name="connsiteY108" fmla="*/ 1904942 h 3351686"/>
              <a:gd name="connsiteX109" fmla="*/ 5899355 w 8037871"/>
              <a:gd name="connsiteY109" fmla="*/ 1860697 h 3351686"/>
              <a:gd name="connsiteX110" fmla="*/ 5928852 w 8037871"/>
              <a:gd name="connsiteY110" fmla="*/ 1816452 h 3351686"/>
              <a:gd name="connsiteX111" fmla="*/ 5973097 w 8037871"/>
              <a:gd name="connsiteY111" fmla="*/ 1786955 h 3351686"/>
              <a:gd name="connsiteX112" fmla="*/ 6002594 w 8037871"/>
              <a:gd name="connsiteY112" fmla="*/ 1742710 h 3351686"/>
              <a:gd name="connsiteX113" fmla="*/ 5943600 w 8037871"/>
              <a:gd name="connsiteY113" fmla="*/ 1668968 h 3351686"/>
              <a:gd name="connsiteX114" fmla="*/ 5987846 w 8037871"/>
              <a:gd name="connsiteY114" fmla="*/ 1624723 h 3351686"/>
              <a:gd name="connsiteX115" fmla="*/ 6032091 w 8037871"/>
              <a:gd name="connsiteY115" fmla="*/ 1609974 h 3351686"/>
              <a:gd name="connsiteX116" fmla="*/ 6046839 w 8037871"/>
              <a:gd name="connsiteY116" fmla="*/ 1565729 h 3351686"/>
              <a:gd name="connsiteX117" fmla="*/ 6061587 w 8037871"/>
              <a:gd name="connsiteY117" fmla="*/ 1477239 h 3351686"/>
              <a:gd name="connsiteX118" fmla="*/ 6253317 w 8037871"/>
              <a:gd name="connsiteY118" fmla="*/ 1506736 h 3351686"/>
              <a:gd name="connsiteX119" fmla="*/ 6297562 w 8037871"/>
              <a:gd name="connsiteY119" fmla="*/ 1536232 h 3351686"/>
              <a:gd name="connsiteX120" fmla="*/ 6386052 w 8037871"/>
              <a:gd name="connsiteY120" fmla="*/ 1565729 h 3351686"/>
              <a:gd name="connsiteX121" fmla="*/ 6430297 w 8037871"/>
              <a:gd name="connsiteY121" fmla="*/ 1654219 h 3351686"/>
              <a:gd name="connsiteX122" fmla="*/ 6474542 w 8037871"/>
              <a:gd name="connsiteY122" fmla="*/ 1683716 h 3351686"/>
              <a:gd name="connsiteX123" fmla="*/ 6489291 w 8037871"/>
              <a:gd name="connsiteY123" fmla="*/ 1727961 h 3351686"/>
              <a:gd name="connsiteX124" fmla="*/ 6577781 w 8037871"/>
              <a:gd name="connsiteY124" fmla="*/ 1757458 h 3351686"/>
              <a:gd name="connsiteX125" fmla="*/ 6769510 w 8037871"/>
              <a:gd name="connsiteY125" fmla="*/ 1742710 h 3351686"/>
              <a:gd name="connsiteX126" fmla="*/ 6813755 w 8037871"/>
              <a:gd name="connsiteY126" fmla="*/ 1727961 h 3351686"/>
              <a:gd name="connsiteX127" fmla="*/ 6828504 w 8037871"/>
              <a:gd name="connsiteY127" fmla="*/ 1683716 h 3351686"/>
              <a:gd name="connsiteX128" fmla="*/ 6872749 w 8037871"/>
              <a:gd name="connsiteY128" fmla="*/ 1565729 h 3351686"/>
              <a:gd name="connsiteX129" fmla="*/ 6961239 w 8037871"/>
              <a:gd name="connsiteY129" fmla="*/ 1506736 h 3351686"/>
              <a:gd name="connsiteX130" fmla="*/ 6975987 w 8037871"/>
              <a:gd name="connsiteY130" fmla="*/ 1432994 h 3351686"/>
              <a:gd name="connsiteX131" fmla="*/ 6990736 w 8037871"/>
              <a:gd name="connsiteY131" fmla="*/ 1388749 h 3351686"/>
              <a:gd name="connsiteX132" fmla="*/ 7034981 w 8037871"/>
              <a:gd name="connsiteY132" fmla="*/ 1374000 h 3351686"/>
              <a:gd name="connsiteX133" fmla="*/ 7079226 w 8037871"/>
              <a:gd name="connsiteY133" fmla="*/ 1270761 h 3351686"/>
              <a:gd name="connsiteX134" fmla="*/ 7108723 w 8037871"/>
              <a:gd name="connsiteY134" fmla="*/ 1226516 h 3351686"/>
              <a:gd name="connsiteX135" fmla="*/ 7167717 w 8037871"/>
              <a:gd name="connsiteY135" fmla="*/ 1152774 h 3351686"/>
              <a:gd name="connsiteX136" fmla="*/ 7256207 w 8037871"/>
              <a:gd name="connsiteY136" fmla="*/ 1123278 h 3351686"/>
              <a:gd name="connsiteX137" fmla="*/ 7285704 w 8037871"/>
              <a:gd name="connsiteY137" fmla="*/ 975794 h 3351686"/>
              <a:gd name="connsiteX138" fmla="*/ 7300452 w 8037871"/>
              <a:gd name="connsiteY138" fmla="*/ 902052 h 3351686"/>
              <a:gd name="connsiteX139" fmla="*/ 7344697 w 8037871"/>
              <a:gd name="connsiteY139" fmla="*/ 813561 h 3351686"/>
              <a:gd name="connsiteX140" fmla="*/ 7388942 w 8037871"/>
              <a:gd name="connsiteY140" fmla="*/ 784065 h 3351686"/>
              <a:gd name="connsiteX141" fmla="*/ 7403691 w 8037871"/>
              <a:gd name="connsiteY141" fmla="*/ 739819 h 3351686"/>
              <a:gd name="connsiteX142" fmla="*/ 7462684 w 8037871"/>
              <a:gd name="connsiteY142" fmla="*/ 725071 h 3351686"/>
              <a:gd name="connsiteX143" fmla="*/ 7787149 w 8037871"/>
              <a:gd name="connsiteY143" fmla="*/ 739819 h 3351686"/>
              <a:gd name="connsiteX144" fmla="*/ 8023123 w 8037871"/>
              <a:gd name="connsiteY144" fmla="*/ 784065 h 3351686"/>
              <a:gd name="connsiteX145" fmla="*/ 8037871 w 8037871"/>
              <a:gd name="connsiteY145" fmla="*/ 798813 h 335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8037871" h="3351686">
                <a:moveTo>
                  <a:pt x="0" y="17149"/>
                </a:moveTo>
                <a:cubicBezTo>
                  <a:pt x="73742" y="12233"/>
                  <a:pt x="147320" y="2400"/>
                  <a:pt x="221226" y="2400"/>
                </a:cubicBezTo>
                <a:cubicBezTo>
                  <a:pt x="251130" y="2400"/>
                  <a:pt x="285219" y="0"/>
                  <a:pt x="309717" y="17149"/>
                </a:cubicBezTo>
                <a:cubicBezTo>
                  <a:pt x="338759" y="37479"/>
                  <a:pt x="368710" y="105639"/>
                  <a:pt x="368710" y="105639"/>
                </a:cubicBezTo>
                <a:cubicBezTo>
                  <a:pt x="394668" y="183516"/>
                  <a:pt x="374835" y="136949"/>
                  <a:pt x="442452" y="238374"/>
                </a:cubicBezTo>
                <a:cubicBezTo>
                  <a:pt x="452284" y="253122"/>
                  <a:pt x="455133" y="277014"/>
                  <a:pt x="471949" y="282619"/>
                </a:cubicBezTo>
                <a:lnTo>
                  <a:pt x="560439" y="312116"/>
                </a:lnTo>
                <a:cubicBezTo>
                  <a:pt x="575187" y="317032"/>
                  <a:pt x="591749" y="318242"/>
                  <a:pt x="604684" y="326865"/>
                </a:cubicBezTo>
                <a:lnTo>
                  <a:pt x="693175" y="385858"/>
                </a:lnTo>
                <a:cubicBezTo>
                  <a:pt x="726496" y="485822"/>
                  <a:pt x="688775" y="363864"/>
                  <a:pt x="722671" y="533342"/>
                </a:cubicBezTo>
                <a:cubicBezTo>
                  <a:pt x="725720" y="548586"/>
                  <a:pt x="724770" y="568551"/>
                  <a:pt x="737420" y="577587"/>
                </a:cubicBezTo>
                <a:cubicBezTo>
                  <a:pt x="762721" y="595659"/>
                  <a:pt x="825910" y="607084"/>
                  <a:pt x="825910" y="607084"/>
                </a:cubicBezTo>
                <a:lnTo>
                  <a:pt x="855407" y="695574"/>
                </a:lnTo>
                <a:cubicBezTo>
                  <a:pt x="860323" y="710322"/>
                  <a:pt x="857220" y="731196"/>
                  <a:pt x="870155" y="739819"/>
                </a:cubicBezTo>
                <a:lnTo>
                  <a:pt x="914400" y="769316"/>
                </a:lnTo>
                <a:cubicBezTo>
                  <a:pt x="919316" y="784064"/>
                  <a:pt x="919437" y="801422"/>
                  <a:pt x="929149" y="813561"/>
                </a:cubicBezTo>
                <a:cubicBezTo>
                  <a:pt x="957326" y="848782"/>
                  <a:pt x="982016" y="839995"/>
                  <a:pt x="1017639" y="857807"/>
                </a:cubicBezTo>
                <a:cubicBezTo>
                  <a:pt x="1132000" y="914987"/>
                  <a:pt x="994917" y="864980"/>
                  <a:pt x="1106129" y="902052"/>
                </a:cubicBezTo>
                <a:cubicBezTo>
                  <a:pt x="1120733" y="945864"/>
                  <a:pt x="1130065" y="999729"/>
                  <a:pt x="1165123" y="1034787"/>
                </a:cubicBezTo>
                <a:cubicBezTo>
                  <a:pt x="1177657" y="1047321"/>
                  <a:pt x="1194620" y="1054452"/>
                  <a:pt x="1209368" y="1064284"/>
                </a:cubicBezTo>
                <a:cubicBezTo>
                  <a:pt x="1214284" y="1088865"/>
                  <a:pt x="1213744" y="1115205"/>
                  <a:pt x="1224117" y="1138026"/>
                </a:cubicBezTo>
                <a:cubicBezTo>
                  <a:pt x="1238787" y="1170299"/>
                  <a:pt x="1283110" y="1226516"/>
                  <a:pt x="1283110" y="1226516"/>
                </a:cubicBezTo>
                <a:cubicBezTo>
                  <a:pt x="1318212" y="1331823"/>
                  <a:pt x="1329854" y="1289137"/>
                  <a:pt x="1283110" y="1359252"/>
                </a:cubicBezTo>
                <a:cubicBezTo>
                  <a:pt x="1288026" y="1374000"/>
                  <a:pt x="1290308" y="1389907"/>
                  <a:pt x="1297858" y="1403497"/>
                </a:cubicBezTo>
                <a:cubicBezTo>
                  <a:pt x="1315074" y="1434486"/>
                  <a:pt x="1356852" y="1491987"/>
                  <a:pt x="1356852" y="1491987"/>
                </a:cubicBezTo>
                <a:cubicBezTo>
                  <a:pt x="1361768" y="1605058"/>
                  <a:pt x="1359954" y="1718623"/>
                  <a:pt x="1371600" y="1831200"/>
                </a:cubicBezTo>
                <a:cubicBezTo>
                  <a:pt x="1374799" y="1862127"/>
                  <a:pt x="1401097" y="1919690"/>
                  <a:pt x="1401097" y="1919690"/>
                </a:cubicBezTo>
                <a:cubicBezTo>
                  <a:pt x="1406013" y="2008180"/>
                  <a:pt x="1407443" y="2096933"/>
                  <a:pt x="1415846" y="2185161"/>
                </a:cubicBezTo>
                <a:cubicBezTo>
                  <a:pt x="1417320" y="2200637"/>
                  <a:pt x="1432311" y="2213956"/>
                  <a:pt x="1430594" y="2229407"/>
                </a:cubicBezTo>
                <a:cubicBezTo>
                  <a:pt x="1427160" y="2260309"/>
                  <a:pt x="1410929" y="2288400"/>
                  <a:pt x="1401097" y="2317897"/>
                </a:cubicBezTo>
                <a:lnTo>
                  <a:pt x="1386349" y="2362142"/>
                </a:lnTo>
                <a:cubicBezTo>
                  <a:pt x="1435912" y="2510835"/>
                  <a:pt x="1360290" y="2280193"/>
                  <a:pt x="1415846" y="2465381"/>
                </a:cubicBezTo>
                <a:cubicBezTo>
                  <a:pt x="1424780" y="2495162"/>
                  <a:pt x="1435510" y="2524374"/>
                  <a:pt x="1445342" y="2553871"/>
                </a:cubicBezTo>
                <a:lnTo>
                  <a:pt x="1460091" y="2598116"/>
                </a:lnTo>
                <a:lnTo>
                  <a:pt x="1474839" y="2642361"/>
                </a:lnTo>
                <a:cubicBezTo>
                  <a:pt x="1483039" y="2716159"/>
                  <a:pt x="1468280" y="2768538"/>
                  <a:pt x="1519084" y="2819342"/>
                </a:cubicBezTo>
                <a:cubicBezTo>
                  <a:pt x="1531618" y="2831876"/>
                  <a:pt x="1548581" y="2839007"/>
                  <a:pt x="1563329" y="2848839"/>
                </a:cubicBezTo>
                <a:cubicBezTo>
                  <a:pt x="1573161" y="2863587"/>
                  <a:pt x="1584899" y="2877230"/>
                  <a:pt x="1592826" y="2893084"/>
                </a:cubicBezTo>
                <a:cubicBezTo>
                  <a:pt x="1599779" y="2906989"/>
                  <a:pt x="1596582" y="2948322"/>
                  <a:pt x="1607575" y="2937329"/>
                </a:cubicBezTo>
                <a:cubicBezTo>
                  <a:pt x="1629560" y="2915344"/>
                  <a:pt x="1619824" y="2874709"/>
                  <a:pt x="1637071" y="2848839"/>
                </a:cubicBezTo>
                <a:cubicBezTo>
                  <a:pt x="1676400" y="2789846"/>
                  <a:pt x="1651820" y="2814426"/>
                  <a:pt x="1710813" y="2775097"/>
                </a:cubicBezTo>
                <a:lnTo>
                  <a:pt x="1740310" y="2686607"/>
                </a:lnTo>
                <a:lnTo>
                  <a:pt x="1755058" y="2642361"/>
                </a:lnTo>
                <a:lnTo>
                  <a:pt x="1784555" y="2730852"/>
                </a:lnTo>
                <a:lnTo>
                  <a:pt x="1814052" y="2819342"/>
                </a:lnTo>
                <a:lnTo>
                  <a:pt x="1769807" y="2952078"/>
                </a:lnTo>
                <a:lnTo>
                  <a:pt x="1755058" y="2996323"/>
                </a:lnTo>
                <a:cubicBezTo>
                  <a:pt x="1759974" y="3045484"/>
                  <a:pt x="1762294" y="3094975"/>
                  <a:pt x="1769807" y="3143807"/>
                </a:cubicBezTo>
                <a:cubicBezTo>
                  <a:pt x="1772171" y="3159172"/>
                  <a:pt x="1773562" y="3177059"/>
                  <a:pt x="1784555" y="3188052"/>
                </a:cubicBezTo>
                <a:cubicBezTo>
                  <a:pt x="1795548" y="3199045"/>
                  <a:pt x="1814052" y="3197884"/>
                  <a:pt x="1828800" y="3202800"/>
                </a:cubicBezTo>
                <a:cubicBezTo>
                  <a:pt x="1892216" y="3245077"/>
                  <a:pt x="1865196" y="3241634"/>
                  <a:pt x="1961536" y="3217549"/>
                </a:cubicBezTo>
                <a:cubicBezTo>
                  <a:pt x="1991700" y="3210008"/>
                  <a:pt x="2050026" y="3188052"/>
                  <a:pt x="2050026" y="3188052"/>
                </a:cubicBezTo>
                <a:cubicBezTo>
                  <a:pt x="2059858" y="3173304"/>
                  <a:pt x="2071596" y="3159661"/>
                  <a:pt x="2079523" y="3143807"/>
                </a:cubicBezTo>
                <a:cubicBezTo>
                  <a:pt x="2086475" y="3129902"/>
                  <a:pt x="2083278" y="3110554"/>
                  <a:pt x="2094271" y="3099561"/>
                </a:cubicBezTo>
                <a:cubicBezTo>
                  <a:pt x="2105264" y="3088568"/>
                  <a:pt x="2123768" y="3089729"/>
                  <a:pt x="2138517" y="3084813"/>
                </a:cubicBezTo>
                <a:cubicBezTo>
                  <a:pt x="2153265" y="3089729"/>
                  <a:pt x="2173726" y="3086911"/>
                  <a:pt x="2182762" y="3099561"/>
                </a:cubicBezTo>
                <a:cubicBezTo>
                  <a:pt x="2200834" y="3124862"/>
                  <a:pt x="2202426" y="3158555"/>
                  <a:pt x="2212258" y="3188052"/>
                </a:cubicBezTo>
                <a:lnTo>
                  <a:pt x="2227007" y="3232297"/>
                </a:lnTo>
                <a:cubicBezTo>
                  <a:pt x="2231923" y="3247045"/>
                  <a:pt x="2233132" y="3263607"/>
                  <a:pt x="2241755" y="3276542"/>
                </a:cubicBezTo>
                <a:lnTo>
                  <a:pt x="2271252" y="3320787"/>
                </a:lnTo>
                <a:cubicBezTo>
                  <a:pt x="2422944" y="3270224"/>
                  <a:pt x="2217881" y="3351686"/>
                  <a:pt x="2330246" y="3261794"/>
                </a:cubicBezTo>
                <a:cubicBezTo>
                  <a:pt x="2346074" y="3249132"/>
                  <a:pt x="2369824" y="3252869"/>
                  <a:pt x="2389239" y="3247045"/>
                </a:cubicBezTo>
                <a:cubicBezTo>
                  <a:pt x="2419020" y="3238111"/>
                  <a:pt x="2448232" y="3227381"/>
                  <a:pt x="2477729" y="3217549"/>
                </a:cubicBezTo>
                <a:lnTo>
                  <a:pt x="2566220" y="3188052"/>
                </a:lnTo>
                <a:cubicBezTo>
                  <a:pt x="2576052" y="3173304"/>
                  <a:pt x="2594358" y="3161480"/>
                  <a:pt x="2595717" y="3143807"/>
                </a:cubicBezTo>
                <a:cubicBezTo>
                  <a:pt x="2606232" y="3007114"/>
                  <a:pt x="2578746" y="3016933"/>
                  <a:pt x="2551471" y="2907832"/>
                </a:cubicBezTo>
                <a:lnTo>
                  <a:pt x="2536723" y="2848839"/>
                </a:lnTo>
                <a:cubicBezTo>
                  <a:pt x="2541639" y="2834091"/>
                  <a:pt x="2540478" y="2815587"/>
                  <a:pt x="2551471" y="2804594"/>
                </a:cubicBezTo>
                <a:cubicBezTo>
                  <a:pt x="2562464" y="2793601"/>
                  <a:pt x="2580635" y="2793616"/>
                  <a:pt x="2595717" y="2789845"/>
                </a:cubicBezTo>
                <a:lnTo>
                  <a:pt x="2713704" y="2760349"/>
                </a:lnTo>
                <a:cubicBezTo>
                  <a:pt x="2723536" y="2745600"/>
                  <a:pt x="2741937" y="2733783"/>
                  <a:pt x="2743200" y="2716103"/>
                </a:cubicBezTo>
                <a:cubicBezTo>
                  <a:pt x="2747069" y="2661941"/>
                  <a:pt x="2728452" y="2608171"/>
                  <a:pt x="2728452" y="2553871"/>
                </a:cubicBezTo>
                <a:cubicBezTo>
                  <a:pt x="2728452" y="2538325"/>
                  <a:pt x="2730550" y="2518662"/>
                  <a:pt x="2743200" y="2509626"/>
                </a:cubicBezTo>
                <a:cubicBezTo>
                  <a:pt x="2768501" y="2491554"/>
                  <a:pt x="2802194" y="2489961"/>
                  <a:pt x="2831691" y="2480129"/>
                </a:cubicBezTo>
                <a:lnTo>
                  <a:pt x="2875936" y="2465381"/>
                </a:lnTo>
                <a:cubicBezTo>
                  <a:pt x="2880852" y="2426052"/>
                  <a:pt x="2874587" y="2383613"/>
                  <a:pt x="2890684" y="2347394"/>
                </a:cubicBezTo>
                <a:cubicBezTo>
                  <a:pt x="2896998" y="2333188"/>
                  <a:pt x="2919478" y="2330928"/>
                  <a:pt x="2934929" y="2332645"/>
                </a:cubicBezTo>
                <a:cubicBezTo>
                  <a:pt x="2965831" y="2336078"/>
                  <a:pt x="3023420" y="2362142"/>
                  <a:pt x="3023420" y="2362142"/>
                </a:cubicBezTo>
                <a:cubicBezTo>
                  <a:pt x="3082413" y="2357226"/>
                  <a:pt x="3143362" y="2363238"/>
                  <a:pt x="3200400" y="2347394"/>
                </a:cubicBezTo>
                <a:cubicBezTo>
                  <a:pt x="3234558" y="2337906"/>
                  <a:pt x="3253714" y="2292797"/>
                  <a:pt x="3288891" y="2288400"/>
                </a:cubicBezTo>
                <a:cubicBezTo>
                  <a:pt x="3360545" y="2279444"/>
                  <a:pt x="3413048" y="2275796"/>
                  <a:pt x="3480620" y="2258903"/>
                </a:cubicBezTo>
                <a:cubicBezTo>
                  <a:pt x="3495702" y="2255132"/>
                  <a:pt x="3510117" y="2249071"/>
                  <a:pt x="3524865" y="2244155"/>
                </a:cubicBezTo>
                <a:cubicBezTo>
                  <a:pt x="3539613" y="2234323"/>
                  <a:pt x="3557438" y="2227998"/>
                  <a:pt x="3569110" y="2214658"/>
                </a:cubicBezTo>
                <a:cubicBezTo>
                  <a:pt x="3592455" y="2187979"/>
                  <a:pt x="3608439" y="2155665"/>
                  <a:pt x="3628104" y="2126168"/>
                </a:cubicBezTo>
                <a:cubicBezTo>
                  <a:pt x="3662518" y="2074547"/>
                  <a:pt x="3672346" y="2047511"/>
                  <a:pt x="3746091" y="2022929"/>
                </a:cubicBezTo>
                <a:cubicBezTo>
                  <a:pt x="3775588" y="2013097"/>
                  <a:pt x="3808711" y="2010679"/>
                  <a:pt x="3834581" y="1993432"/>
                </a:cubicBezTo>
                <a:cubicBezTo>
                  <a:pt x="3864078" y="1973768"/>
                  <a:pt x="3889440" y="1945649"/>
                  <a:pt x="3923071" y="1934439"/>
                </a:cubicBezTo>
                <a:lnTo>
                  <a:pt x="4011562" y="1904942"/>
                </a:lnTo>
                <a:cubicBezTo>
                  <a:pt x="4016478" y="1890194"/>
                  <a:pt x="4015317" y="1871690"/>
                  <a:pt x="4026310" y="1860697"/>
                </a:cubicBezTo>
                <a:cubicBezTo>
                  <a:pt x="4037303" y="1849704"/>
                  <a:pt x="4056650" y="1852901"/>
                  <a:pt x="4070555" y="1845949"/>
                </a:cubicBezTo>
                <a:cubicBezTo>
                  <a:pt x="4184921" y="1788766"/>
                  <a:pt x="4047828" y="1838776"/>
                  <a:pt x="4159046" y="1801703"/>
                </a:cubicBezTo>
                <a:cubicBezTo>
                  <a:pt x="4212832" y="1640342"/>
                  <a:pt x="4127051" y="1884753"/>
                  <a:pt x="4203291" y="1713213"/>
                </a:cubicBezTo>
                <a:cubicBezTo>
                  <a:pt x="4215919" y="1684801"/>
                  <a:pt x="4222955" y="1654220"/>
                  <a:pt x="4232787" y="1624723"/>
                </a:cubicBezTo>
                <a:cubicBezTo>
                  <a:pt x="4240823" y="1600616"/>
                  <a:pt x="4252959" y="1551279"/>
                  <a:pt x="4277033" y="1536232"/>
                </a:cubicBezTo>
                <a:cubicBezTo>
                  <a:pt x="4303399" y="1519753"/>
                  <a:pt x="4365523" y="1506736"/>
                  <a:pt x="4365523" y="1506736"/>
                </a:cubicBezTo>
                <a:cubicBezTo>
                  <a:pt x="4380271" y="1496904"/>
                  <a:pt x="4392952" y="1482844"/>
                  <a:pt x="4409768" y="1477239"/>
                </a:cubicBezTo>
                <a:cubicBezTo>
                  <a:pt x="4438137" y="1467782"/>
                  <a:pt x="4468935" y="1468355"/>
                  <a:pt x="4498258" y="1462490"/>
                </a:cubicBezTo>
                <a:cubicBezTo>
                  <a:pt x="4518134" y="1458515"/>
                  <a:pt x="4537587" y="1452658"/>
                  <a:pt x="4557252" y="1447742"/>
                </a:cubicBezTo>
                <a:cubicBezTo>
                  <a:pt x="4807778" y="1456381"/>
                  <a:pt x="4874616" y="1428858"/>
                  <a:pt x="5043949" y="1477239"/>
                </a:cubicBezTo>
                <a:cubicBezTo>
                  <a:pt x="5058897" y="1481510"/>
                  <a:pt x="5073446" y="1487071"/>
                  <a:pt x="5088194" y="1491987"/>
                </a:cubicBezTo>
                <a:cubicBezTo>
                  <a:pt x="5102942" y="1501819"/>
                  <a:pt x="5119905" y="1508950"/>
                  <a:pt x="5132439" y="1521484"/>
                </a:cubicBezTo>
                <a:cubicBezTo>
                  <a:pt x="5230762" y="1619807"/>
                  <a:pt x="5088194" y="1516567"/>
                  <a:pt x="5206181" y="1595226"/>
                </a:cubicBezTo>
                <a:cubicBezTo>
                  <a:pt x="5216013" y="1609974"/>
                  <a:pt x="5223144" y="1626937"/>
                  <a:pt x="5235678" y="1639471"/>
                </a:cubicBezTo>
                <a:cubicBezTo>
                  <a:pt x="5292315" y="1696108"/>
                  <a:pt x="5362716" y="1676494"/>
                  <a:pt x="5442155" y="1683716"/>
                </a:cubicBezTo>
                <a:cubicBezTo>
                  <a:pt x="5568955" y="1768250"/>
                  <a:pt x="5419734" y="1655690"/>
                  <a:pt x="5501149" y="1757458"/>
                </a:cubicBezTo>
                <a:cubicBezTo>
                  <a:pt x="5512222" y="1771299"/>
                  <a:pt x="5530646" y="1777123"/>
                  <a:pt x="5545394" y="1786955"/>
                </a:cubicBezTo>
                <a:cubicBezTo>
                  <a:pt x="5550310" y="1801703"/>
                  <a:pt x="5556770" y="1816024"/>
                  <a:pt x="5560142" y="1831200"/>
                </a:cubicBezTo>
                <a:cubicBezTo>
                  <a:pt x="5566629" y="1860391"/>
                  <a:pt x="5556210" y="1896339"/>
                  <a:pt x="5574891" y="1919690"/>
                </a:cubicBezTo>
                <a:cubicBezTo>
                  <a:pt x="5584603" y="1931829"/>
                  <a:pt x="5604388" y="1909858"/>
                  <a:pt x="5619136" y="1904942"/>
                </a:cubicBezTo>
                <a:cubicBezTo>
                  <a:pt x="5749458" y="1818060"/>
                  <a:pt x="5554532" y="1937324"/>
                  <a:pt x="5899355" y="1860697"/>
                </a:cubicBezTo>
                <a:cubicBezTo>
                  <a:pt x="5916658" y="1856852"/>
                  <a:pt x="5916318" y="1828986"/>
                  <a:pt x="5928852" y="1816452"/>
                </a:cubicBezTo>
                <a:cubicBezTo>
                  <a:pt x="5941386" y="1803918"/>
                  <a:pt x="5958349" y="1796787"/>
                  <a:pt x="5973097" y="1786955"/>
                </a:cubicBezTo>
                <a:cubicBezTo>
                  <a:pt x="5982929" y="1772207"/>
                  <a:pt x="5999680" y="1760194"/>
                  <a:pt x="6002594" y="1742710"/>
                </a:cubicBezTo>
                <a:cubicBezTo>
                  <a:pt x="6009718" y="1699967"/>
                  <a:pt x="5969451" y="1686202"/>
                  <a:pt x="5943600" y="1668968"/>
                </a:cubicBezTo>
                <a:cubicBezTo>
                  <a:pt x="5958349" y="1654220"/>
                  <a:pt x="5970491" y="1636293"/>
                  <a:pt x="5987846" y="1624723"/>
                </a:cubicBezTo>
                <a:cubicBezTo>
                  <a:pt x="6000781" y="1616100"/>
                  <a:pt x="6021098" y="1620967"/>
                  <a:pt x="6032091" y="1609974"/>
                </a:cubicBezTo>
                <a:cubicBezTo>
                  <a:pt x="6043084" y="1598981"/>
                  <a:pt x="6043467" y="1580905"/>
                  <a:pt x="6046839" y="1565729"/>
                </a:cubicBezTo>
                <a:cubicBezTo>
                  <a:pt x="6053326" y="1536538"/>
                  <a:pt x="6056671" y="1506736"/>
                  <a:pt x="6061587" y="1477239"/>
                </a:cubicBezTo>
                <a:cubicBezTo>
                  <a:pt x="6103895" y="1481470"/>
                  <a:pt x="6200163" y="1480159"/>
                  <a:pt x="6253317" y="1506736"/>
                </a:cubicBezTo>
                <a:cubicBezTo>
                  <a:pt x="6269171" y="1514663"/>
                  <a:pt x="6281365" y="1529033"/>
                  <a:pt x="6297562" y="1536232"/>
                </a:cubicBezTo>
                <a:cubicBezTo>
                  <a:pt x="6325974" y="1548860"/>
                  <a:pt x="6386052" y="1565729"/>
                  <a:pt x="6386052" y="1565729"/>
                </a:cubicBezTo>
                <a:cubicBezTo>
                  <a:pt x="6398047" y="1601716"/>
                  <a:pt x="6401706" y="1625628"/>
                  <a:pt x="6430297" y="1654219"/>
                </a:cubicBezTo>
                <a:cubicBezTo>
                  <a:pt x="6442831" y="1666753"/>
                  <a:pt x="6459794" y="1673884"/>
                  <a:pt x="6474542" y="1683716"/>
                </a:cubicBezTo>
                <a:cubicBezTo>
                  <a:pt x="6479458" y="1698464"/>
                  <a:pt x="6476641" y="1718925"/>
                  <a:pt x="6489291" y="1727961"/>
                </a:cubicBezTo>
                <a:cubicBezTo>
                  <a:pt x="6514592" y="1746033"/>
                  <a:pt x="6577781" y="1757458"/>
                  <a:pt x="6577781" y="1757458"/>
                </a:cubicBezTo>
                <a:cubicBezTo>
                  <a:pt x="6641691" y="1752542"/>
                  <a:pt x="6705907" y="1750661"/>
                  <a:pt x="6769510" y="1742710"/>
                </a:cubicBezTo>
                <a:cubicBezTo>
                  <a:pt x="6784936" y="1740782"/>
                  <a:pt x="6802762" y="1738954"/>
                  <a:pt x="6813755" y="1727961"/>
                </a:cubicBezTo>
                <a:cubicBezTo>
                  <a:pt x="6824748" y="1716968"/>
                  <a:pt x="6824733" y="1698798"/>
                  <a:pt x="6828504" y="1683716"/>
                </a:cubicBezTo>
                <a:cubicBezTo>
                  <a:pt x="6840285" y="1636592"/>
                  <a:pt x="6833903" y="1599719"/>
                  <a:pt x="6872749" y="1565729"/>
                </a:cubicBezTo>
                <a:cubicBezTo>
                  <a:pt x="6899428" y="1542385"/>
                  <a:pt x="6961239" y="1506736"/>
                  <a:pt x="6961239" y="1506736"/>
                </a:cubicBezTo>
                <a:cubicBezTo>
                  <a:pt x="6966155" y="1482155"/>
                  <a:pt x="6969907" y="1457313"/>
                  <a:pt x="6975987" y="1432994"/>
                </a:cubicBezTo>
                <a:cubicBezTo>
                  <a:pt x="6979758" y="1417912"/>
                  <a:pt x="6979743" y="1399742"/>
                  <a:pt x="6990736" y="1388749"/>
                </a:cubicBezTo>
                <a:cubicBezTo>
                  <a:pt x="7001729" y="1377756"/>
                  <a:pt x="7020233" y="1378916"/>
                  <a:pt x="7034981" y="1374000"/>
                </a:cubicBezTo>
                <a:cubicBezTo>
                  <a:pt x="7109035" y="1262921"/>
                  <a:pt x="7022084" y="1404093"/>
                  <a:pt x="7079226" y="1270761"/>
                </a:cubicBezTo>
                <a:cubicBezTo>
                  <a:pt x="7086208" y="1254469"/>
                  <a:pt x="7098891" y="1241264"/>
                  <a:pt x="7108723" y="1226516"/>
                </a:cubicBezTo>
                <a:cubicBezTo>
                  <a:pt x="7124716" y="1178537"/>
                  <a:pt x="7115508" y="1175978"/>
                  <a:pt x="7167717" y="1152774"/>
                </a:cubicBezTo>
                <a:cubicBezTo>
                  <a:pt x="7196129" y="1140146"/>
                  <a:pt x="7256207" y="1123278"/>
                  <a:pt x="7256207" y="1123278"/>
                </a:cubicBezTo>
                <a:cubicBezTo>
                  <a:pt x="7292341" y="870332"/>
                  <a:pt x="7251381" y="1113086"/>
                  <a:pt x="7285704" y="975794"/>
                </a:cubicBezTo>
                <a:cubicBezTo>
                  <a:pt x="7291784" y="951475"/>
                  <a:pt x="7294372" y="926371"/>
                  <a:pt x="7300452" y="902052"/>
                </a:cubicBezTo>
                <a:cubicBezTo>
                  <a:pt x="7308449" y="870065"/>
                  <a:pt x="7320666" y="837592"/>
                  <a:pt x="7344697" y="813561"/>
                </a:cubicBezTo>
                <a:cubicBezTo>
                  <a:pt x="7357231" y="801027"/>
                  <a:pt x="7374194" y="793897"/>
                  <a:pt x="7388942" y="784065"/>
                </a:cubicBezTo>
                <a:cubicBezTo>
                  <a:pt x="7393858" y="769316"/>
                  <a:pt x="7391551" y="749531"/>
                  <a:pt x="7403691" y="739819"/>
                </a:cubicBezTo>
                <a:cubicBezTo>
                  <a:pt x="7419519" y="727157"/>
                  <a:pt x="7442414" y="725071"/>
                  <a:pt x="7462684" y="725071"/>
                </a:cubicBezTo>
                <a:cubicBezTo>
                  <a:pt x="7570951" y="725071"/>
                  <a:pt x="7678994" y="734903"/>
                  <a:pt x="7787149" y="739819"/>
                </a:cubicBezTo>
                <a:cubicBezTo>
                  <a:pt x="7806243" y="741728"/>
                  <a:pt x="7988029" y="748971"/>
                  <a:pt x="8023123" y="784065"/>
                </a:cubicBezTo>
                <a:lnTo>
                  <a:pt x="8037871" y="798813"/>
                </a:lnTo>
              </a:path>
            </a:pathLst>
          </a:cu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Text Box 15"/>
          <p:cNvSpPr txBox="1">
            <a:spLocks noChangeArrowheads="1"/>
          </p:cNvSpPr>
          <p:nvPr/>
        </p:nvSpPr>
        <p:spPr bwMode="auto">
          <a:xfrm rot="20678268">
            <a:off x="4411099" y="1930477"/>
            <a:ext cx="488163" cy="1198880"/>
          </a:xfrm>
          <a:prstGeom prst="rect">
            <a:avLst/>
          </a:prstGeom>
          <a:solidFill>
            <a:srgbClr val="FF0000"/>
          </a:solidFill>
          <a:ln w="9525">
            <a:noFill/>
            <a:miter lim="800000"/>
          </a:ln>
          <a:effectLst/>
        </p:spPr>
        <p:txBody>
          <a:bodyPr wrap="square">
            <a:spAutoFit/>
          </a:bodyPr>
          <a:lstStyle/>
          <a:p>
            <a:pPr>
              <a:spcBef>
                <a:spcPct val="50000"/>
              </a:spcBef>
            </a:pPr>
            <a:r>
              <a:rPr lang="zh-CN" altLang="en-US" sz="2400" b="1" smtClean="0">
                <a:solidFill>
                  <a:schemeClr val="bg1"/>
                </a:solidFill>
                <a:latin typeface="黑体" panose="02010609060101010101" pitchFamily="49" charset="-122"/>
                <a:ea typeface="黑体" panose="02010609060101010101" pitchFamily="49" charset="-122"/>
              </a:rPr>
              <a:t>金沙江</a:t>
            </a:r>
            <a:endParaRPr lang="zh-CN" altLang="en-US" sz="2400" b="1">
              <a:solidFill>
                <a:schemeClr val="bg1"/>
              </a:solidFill>
              <a:latin typeface="黑体" panose="02010609060101010101" pitchFamily="49" charset="-122"/>
              <a:ea typeface="黑体" panose="02010609060101010101" pitchFamily="49" charset="-122"/>
            </a:endParaRPr>
          </a:p>
        </p:txBody>
      </p:sp>
      <p:sp>
        <p:nvSpPr>
          <p:cNvPr id="15" name="Text Box 17"/>
          <p:cNvSpPr txBox="1">
            <a:spLocks noChangeArrowheads="1"/>
          </p:cNvSpPr>
          <p:nvPr/>
        </p:nvSpPr>
        <p:spPr bwMode="auto">
          <a:xfrm rot="21277596">
            <a:off x="6922166" y="2566871"/>
            <a:ext cx="1584325" cy="460375"/>
          </a:xfrm>
          <a:prstGeom prst="rect">
            <a:avLst/>
          </a:prstGeom>
          <a:solidFill>
            <a:srgbClr val="FF0000"/>
          </a:solidFill>
          <a:ln w="9525">
            <a:noFill/>
            <a:miter lim="800000"/>
          </a:ln>
          <a:effectLst/>
        </p:spPr>
        <p:txBody>
          <a:bodyPr>
            <a:spAutoFit/>
          </a:bodyPr>
          <a:lstStyle/>
          <a:p>
            <a:pPr>
              <a:spcBef>
                <a:spcPct val="50000"/>
              </a:spcBef>
            </a:pPr>
            <a:r>
              <a:rPr lang="zh-CN" altLang="en-US" sz="2400" b="1">
                <a:solidFill>
                  <a:schemeClr val="bg1"/>
                </a:solidFill>
                <a:latin typeface="黑体" panose="02010609060101010101" pitchFamily="49" charset="-122"/>
                <a:ea typeface="黑体" panose="02010609060101010101" pitchFamily="49" charset="-122"/>
              </a:rPr>
              <a:t>长    江</a:t>
            </a:r>
          </a:p>
        </p:txBody>
      </p:sp>
      <p:sp>
        <p:nvSpPr>
          <p:cNvPr id="16" name="任意多边形 15"/>
          <p:cNvSpPr/>
          <p:nvPr/>
        </p:nvSpPr>
        <p:spPr>
          <a:xfrm>
            <a:off x="6019980" y="4448424"/>
            <a:ext cx="3489452" cy="870155"/>
          </a:xfrm>
          <a:custGeom>
            <a:avLst/>
            <a:gdLst>
              <a:gd name="connsiteX0" fmla="*/ 259555 w 3489452"/>
              <a:gd name="connsiteY0" fmla="*/ 0 h 870155"/>
              <a:gd name="connsiteX1" fmla="*/ 230059 w 3489452"/>
              <a:gd name="connsiteY1" fmla="*/ 206478 h 870155"/>
              <a:gd name="connsiteX2" fmla="*/ 156317 w 3489452"/>
              <a:gd name="connsiteY2" fmla="*/ 221226 h 870155"/>
              <a:gd name="connsiteX3" fmla="*/ 53078 w 3489452"/>
              <a:gd name="connsiteY3" fmla="*/ 250723 h 870155"/>
              <a:gd name="connsiteX4" fmla="*/ 38330 w 3489452"/>
              <a:gd name="connsiteY4" fmla="*/ 294968 h 870155"/>
              <a:gd name="connsiteX5" fmla="*/ 8833 w 3489452"/>
              <a:gd name="connsiteY5" fmla="*/ 339213 h 870155"/>
              <a:gd name="connsiteX6" fmla="*/ 38330 w 3489452"/>
              <a:gd name="connsiteY6" fmla="*/ 427703 h 870155"/>
              <a:gd name="connsiteX7" fmla="*/ 244807 w 3489452"/>
              <a:gd name="connsiteY7" fmla="*/ 575187 h 870155"/>
              <a:gd name="connsiteX8" fmla="*/ 289052 w 3489452"/>
              <a:gd name="connsiteY8" fmla="*/ 560439 h 870155"/>
              <a:gd name="connsiteX9" fmla="*/ 318549 w 3489452"/>
              <a:gd name="connsiteY9" fmla="*/ 471948 h 870155"/>
              <a:gd name="connsiteX10" fmla="*/ 362794 w 3489452"/>
              <a:gd name="connsiteY10" fmla="*/ 442452 h 870155"/>
              <a:gd name="connsiteX11" fmla="*/ 525026 w 3489452"/>
              <a:gd name="connsiteY11" fmla="*/ 398207 h 870155"/>
              <a:gd name="connsiteX12" fmla="*/ 569272 w 3489452"/>
              <a:gd name="connsiteY12" fmla="*/ 383458 h 870155"/>
              <a:gd name="connsiteX13" fmla="*/ 628265 w 3489452"/>
              <a:gd name="connsiteY13" fmla="*/ 368710 h 870155"/>
              <a:gd name="connsiteX14" fmla="*/ 672510 w 3489452"/>
              <a:gd name="connsiteY14" fmla="*/ 324465 h 870155"/>
              <a:gd name="connsiteX15" fmla="*/ 687259 w 3489452"/>
              <a:gd name="connsiteY15" fmla="*/ 280219 h 870155"/>
              <a:gd name="connsiteX16" fmla="*/ 731504 w 3489452"/>
              <a:gd name="connsiteY16" fmla="*/ 265471 h 870155"/>
              <a:gd name="connsiteX17" fmla="*/ 819994 w 3489452"/>
              <a:gd name="connsiteY17" fmla="*/ 309716 h 870155"/>
              <a:gd name="connsiteX18" fmla="*/ 849491 w 3489452"/>
              <a:gd name="connsiteY18" fmla="*/ 353961 h 870155"/>
              <a:gd name="connsiteX19" fmla="*/ 937981 w 3489452"/>
              <a:gd name="connsiteY19" fmla="*/ 383458 h 870155"/>
              <a:gd name="connsiteX20" fmla="*/ 982226 w 3489452"/>
              <a:gd name="connsiteY20" fmla="*/ 368710 h 870155"/>
              <a:gd name="connsiteX21" fmla="*/ 996975 w 3489452"/>
              <a:gd name="connsiteY21" fmla="*/ 324465 h 870155"/>
              <a:gd name="connsiteX22" fmla="*/ 1011723 w 3489452"/>
              <a:gd name="connsiteY22" fmla="*/ 250723 h 870155"/>
              <a:gd name="connsiteX23" fmla="*/ 1173955 w 3489452"/>
              <a:gd name="connsiteY23" fmla="*/ 206478 h 870155"/>
              <a:gd name="connsiteX24" fmla="*/ 1218201 w 3489452"/>
              <a:gd name="connsiteY24" fmla="*/ 162232 h 870155"/>
              <a:gd name="connsiteX25" fmla="*/ 1306691 w 3489452"/>
              <a:gd name="connsiteY25" fmla="*/ 250723 h 870155"/>
              <a:gd name="connsiteX26" fmla="*/ 1395181 w 3489452"/>
              <a:gd name="connsiteY26" fmla="*/ 324465 h 870155"/>
              <a:gd name="connsiteX27" fmla="*/ 1439426 w 3489452"/>
              <a:gd name="connsiteY27" fmla="*/ 353961 h 870155"/>
              <a:gd name="connsiteX28" fmla="*/ 1498420 w 3489452"/>
              <a:gd name="connsiteY28" fmla="*/ 442452 h 870155"/>
              <a:gd name="connsiteX29" fmla="*/ 1572162 w 3489452"/>
              <a:gd name="connsiteY29" fmla="*/ 648929 h 870155"/>
              <a:gd name="connsiteX30" fmla="*/ 1616407 w 3489452"/>
              <a:gd name="connsiteY30" fmla="*/ 663678 h 870155"/>
              <a:gd name="connsiteX31" fmla="*/ 1690149 w 3489452"/>
              <a:gd name="connsiteY31" fmla="*/ 604684 h 870155"/>
              <a:gd name="connsiteX32" fmla="*/ 1734394 w 3489452"/>
              <a:gd name="connsiteY32" fmla="*/ 589936 h 870155"/>
              <a:gd name="connsiteX33" fmla="*/ 1852381 w 3489452"/>
              <a:gd name="connsiteY33" fmla="*/ 604684 h 870155"/>
              <a:gd name="connsiteX34" fmla="*/ 1896626 w 3489452"/>
              <a:gd name="connsiteY34" fmla="*/ 648929 h 870155"/>
              <a:gd name="connsiteX35" fmla="*/ 1940872 w 3489452"/>
              <a:gd name="connsiteY35" fmla="*/ 663678 h 870155"/>
              <a:gd name="connsiteX36" fmla="*/ 1985117 w 3489452"/>
              <a:gd name="connsiteY36" fmla="*/ 693174 h 870155"/>
              <a:gd name="connsiteX37" fmla="*/ 2103104 w 3489452"/>
              <a:gd name="connsiteY37" fmla="*/ 663678 h 870155"/>
              <a:gd name="connsiteX38" fmla="*/ 2162097 w 3489452"/>
              <a:gd name="connsiteY38" fmla="*/ 648929 h 870155"/>
              <a:gd name="connsiteX39" fmla="*/ 2235839 w 3489452"/>
              <a:gd name="connsiteY39" fmla="*/ 752168 h 870155"/>
              <a:gd name="connsiteX40" fmla="*/ 2235839 w 3489452"/>
              <a:gd name="connsiteY40" fmla="*/ 752168 h 870155"/>
              <a:gd name="connsiteX41" fmla="*/ 2294833 w 3489452"/>
              <a:gd name="connsiteY41" fmla="*/ 781665 h 870155"/>
              <a:gd name="connsiteX42" fmla="*/ 2339078 w 3489452"/>
              <a:gd name="connsiteY42" fmla="*/ 737419 h 870155"/>
              <a:gd name="connsiteX43" fmla="*/ 2427568 w 3489452"/>
              <a:gd name="connsiteY43" fmla="*/ 707923 h 870155"/>
              <a:gd name="connsiteX44" fmla="*/ 2471814 w 3489452"/>
              <a:gd name="connsiteY44" fmla="*/ 722671 h 870155"/>
              <a:gd name="connsiteX45" fmla="*/ 2516059 w 3489452"/>
              <a:gd name="connsiteY45" fmla="*/ 752168 h 870155"/>
              <a:gd name="connsiteX46" fmla="*/ 2575052 w 3489452"/>
              <a:gd name="connsiteY46" fmla="*/ 766916 h 870155"/>
              <a:gd name="connsiteX47" fmla="*/ 2663543 w 3489452"/>
              <a:gd name="connsiteY47" fmla="*/ 752168 h 870155"/>
              <a:gd name="connsiteX48" fmla="*/ 2707788 w 3489452"/>
              <a:gd name="connsiteY48" fmla="*/ 722671 h 870155"/>
              <a:gd name="connsiteX49" fmla="*/ 2811026 w 3489452"/>
              <a:gd name="connsiteY49" fmla="*/ 752168 h 870155"/>
              <a:gd name="connsiteX50" fmla="*/ 2825775 w 3489452"/>
              <a:gd name="connsiteY50" fmla="*/ 796413 h 870155"/>
              <a:gd name="connsiteX51" fmla="*/ 2870020 w 3489452"/>
              <a:gd name="connsiteY51" fmla="*/ 811161 h 870155"/>
              <a:gd name="connsiteX52" fmla="*/ 3120743 w 3489452"/>
              <a:gd name="connsiteY52" fmla="*/ 825910 h 870155"/>
              <a:gd name="connsiteX53" fmla="*/ 3223981 w 3489452"/>
              <a:gd name="connsiteY53" fmla="*/ 840658 h 870155"/>
              <a:gd name="connsiteX54" fmla="*/ 3356717 w 3489452"/>
              <a:gd name="connsiteY54" fmla="*/ 870155 h 870155"/>
              <a:gd name="connsiteX55" fmla="*/ 3400962 w 3489452"/>
              <a:gd name="connsiteY55" fmla="*/ 855407 h 870155"/>
              <a:gd name="connsiteX56" fmla="*/ 3489452 w 3489452"/>
              <a:gd name="connsiteY56" fmla="*/ 870155 h 87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89452" h="870154">
                <a:moveTo>
                  <a:pt x="259555" y="0"/>
                </a:moveTo>
                <a:cubicBezTo>
                  <a:pt x="249723" y="68826"/>
                  <a:pt x="259460" y="143476"/>
                  <a:pt x="230059" y="206478"/>
                </a:cubicBezTo>
                <a:cubicBezTo>
                  <a:pt x="219458" y="229194"/>
                  <a:pt x="180788" y="215788"/>
                  <a:pt x="156317" y="221226"/>
                </a:cubicBezTo>
                <a:cubicBezTo>
                  <a:pt x="100755" y="233573"/>
                  <a:pt x="102353" y="234297"/>
                  <a:pt x="53078" y="250723"/>
                </a:cubicBezTo>
                <a:cubicBezTo>
                  <a:pt x="48162" y="265471"/>
                  <a:pt x="45282" y="281063"/>
                  <a:pt x="38330" y="294968"/>
                </a:cubicBezTo>
                <a:cubicBezTo>
                  <a:pt x="30403" y="310822"/>
                  <a:pt x="8833" y="321488"/>
                  <a:pt x="8833" y="339213"/>
                </a:cubicBezTo>
                <a:cubicBezTo>
                  <a:pt x="8833" y="370305"/>
                  <a:pt x="38330" y="427703"/>
                  <a:pt x="38330" y="427703"/>
                </a:cubicBezTo>
                <a:cubicBezTo>
                  <a:pt x="57981" y="643870"/>
                  <a:pt x="0" y="605788"/>
                  <a:pt x="244807" y="575187"/>
                </a:cubicBezTo>
                <a:cubicBezTo>
                  <a:pt x="260233" y="573259"/>
                  <a:pt x="274304" y="565355"/>
                  <a:pt x="289052" y="560439"/>
                </a:cubicBezTo>
                <a:cubicBezTo>
                  <a:pt x="298884" y="530942"/>
                  <a:pt x="292678" y="489195"/>
                  <a:pt x="318549" y="471948"/>
                </a:cubicBezTo>
                <a:cubicBezTo>
                  <a:pt x="333297" y="462116"/>
                  <a:pt x="346597" y="449651"/>
                  <a:pt x="362794" y="442452"/>
                </a:cubicBezTo>
                <a:cubicBezTo>
                  <a:pt x="444160" y="406290"/>
                  <a:pt x="445713" y="418036"/>
                  <a:pt x="525026" y="398207"/>
                </a:cubicBezTo>
                <a:cubicBezTo>
                  <a:pt x="540108" y="394436"/>
                  <a:pt x="554324" y="387729"/>
                  <a:pt x="569272" y="383458"/>
                </a:cubicBezTo>
                <a:cubicBezTo>
                  <a:pt x="588762" y="377890"/>
                  <a:pt x="608601" y="373626"/>
                  <a:pt x="628265" y="368710"/>
                </a:cubicBezTo>
                <a:cubicBezTo>
                  <a:pt x="643013" y="353962"/>
                  <a:pt x="660940" y="341819"/>
                  <a:pt x="672510" y="324465"/>
                </a:cubicBezTo>
                <a:cubicBezTo>
                  <a:pt x="681134" y="311530"/>
                  <a:pt x="676266" y="291212"/>
                  <a:pt x="687259" y="280219"/>
                </a:cubicBezTo>
                <a:cubicBezTo>
                  <a:pt x="698252" y="269226"/>
                  <a:pt x="716756" y="270387"/>
                  <a:pt x="731504" y="265471"/>
                </a:cubicBezTo>
                <a:cubicBezTo>
                  <a:pt x="767491" y="277466"/>
                  <a:pt x="791403" y="281125"/>
                  <a:pt x="819994" y="309716"/>
                </a:cubicBezTo>
                <a:cubicBezTo>
                  <a:pt x="832528" y="322250"/>
                  <a:pt x="834460" y="344567"/>
                  <a:pt x="849491" y="353961"/>
                </a:cubicBezTo>
                <a:cubicBezTo>
                  <a:pt x="875857" y="370440"/>
                  <a:pt x="937981" y="383458"/>
                  <a:pt x="937981" y="383458"/>
                </a:cubicBezTo>
                <a:cubicBezTo>
                  <a:pt x="952729" y="378542"/>
                  <a:pt x="971233" y="379703"/>
                  <a:pt x="982226" y="368710"/>
                </a:cubicBezTo>
                <a:cubicBezTo>
                  <a:pt x="993219" y="357717"/>
                  <a:pt x="993204" y="339547"/>
                  <a:pt x="996975" y="324465"/>
                </a:cubicBezTo>
                <a:cubicBezTo>
                  <a:pt x="1003055" y="300146"/>
                  <a:pt x="999286" y="272488"/>
                  <a:pt x="1011723" y="250723"/>
                </a:cubicBezTo>
                <a:cubicBezTo>
                  <a:pt x="1037464" y="205675"/>
                  <a:pt x="1153497" y="209035"/>
                  <a:pt x="1173955" y="206478"/>
                </a:cubicBezTo>
                <a:cubicBezTo>
                  <a:pt x="1188704" y="191729"/>
                  <a:pt x="1198414" y="155636"/>
                  <a:pt x="1218201" y="162232"/>
                </a:cubicBezTo>
                <a:cubicBezTo>
                  <a:pt x="1257775" y="175423"/>
                  <a:pt x="1271982" y="227584"/>
                  <a:pt x="1306691" y="250723"/>
                </a:cubicBezTo>
                <a:cubicBezTo>
                  <a:pt x="1416542" y="323955"/>
                  <a:pt x="1281624" y="229834"/>
                  <a:pt x="1395181" y="324465"/>
                </a:cubicBezTo>
                <a:cubicBezTo>
                  <a:pt x="1408798" y="335812"/>
                  <a:pt x="1424678" y="344129"/>
                  <a:pt x="1439426" y="353961"/>
                </a:cubicBezTo>
                <a:cubicBezTo>
                  <a:pt x="1459091" y="383458"/>
                  <a:pt x="1494023" y="407275"/>
                  <a:pt x="1498420" y="442452"/>
                </a:cubicBezTo>
                <a:cubicBezTo>
                  <a:pt x="1503788" y="485399"/>
                  <a:pt x="1503505" y="626042"/>
                  <a:pt x="1572162" y="648929"/>
                </a:cubicBezTo>
                <a:lnTo>
                  <a:pt x="1616407" y="663678"/>
                </a:lnTo>
                <a:cubicBezTo>
                  <a:pt x="1727620" y="626605"/>
                  <a:pt x="1594846" y="680926"/>
                  <a:pt x="1690149" y="604684"/>
                </a:cubicBezTo>
                <a:cubicBezTo>
                  <a:pt x="1702288" y="594973"/>
                  <a:pt x="1719646" y="594852"/>
                  <a:pt x="1734394" y="589936"/>
                </a:cubicBezTo>
                <a:cubicBezTo>
                  <a:pt x="1773723" y="594852"/>
                  <a:pt x="1815132" y="591139"/>
                  <a:pt x="1852381" y="604684"/>
                </a:cubicBezTo>
                <a:cubicBezTo>
                  <a:pt x="1871983" y="611812"/>
                  <a:pt x="1879272" y="637359"/>
                  <a:pt x="1896626" y="648929"/>
                </a:cubicBezTo>
                <a:cubicBezTo>
                  <a:pt x="1909561" y="657553"/>
                  <a:pt x="1926967" y="656725"/>
                  <a:pt x="1940872" y="663678"/>
                </a:cubicBezTo>
                <a:cubicBezTo>
                  <a:pt x="1956726" y="671605"/>
                  <a:pt x="1970369" y="683342"/>
                  <a:pt x="1985117" y="693174"/>
                </a:cubicBezTo>
                <a:lnTo>
                  <a:pt x="2103104" y="663678"/>
                </a:lnTo>
                <a:lnTo>
                  <a:pt x="2162097" y="648929"/>
                </a:lnTo>
                <a:cubicBezTo>
                  <a:pt x="2235840" y="673510"/>
                  <a:pt x="2201427" y="648929"/>
                  <a:pt x="2235839" y="752168"/>
                </a:cubicBezTo>
                <a:lnTo>
                  <a:pt x="2235839" y="752168"/>
                </a:lnTo>
                <a:lnTo>
                  <a:pt x="2294833" y="781665"/>
                </a:lnTo>
                <a:cubicBezTo>
                  <a:pt x="2309581" y="766916"/>
                  <a:pt x="2320845" y="747548"/>
                  <a:pt x="2339078" y="737419"/>
                </a:cubicBezTo>
                <a:cubicBezTo>
                  <a:pt x="2366257" y="722319"/>
                  <a:pt x="2427568" y="707923"/>
                  <a:pt x="2427568" y="707923"/>
                </a:cubicBezTo>
                <a:cubicBezTo>
                  <a:pt x="2442317" y="712839"/>
                  <a:pt x="2457909" y="715719"/>
                  <a:pt x="2471814" y="722671"/>
                </a:cubicBezTo>
                <a:cubicBezTo>
                  <a:pt x="2487668" y="730598"/>
                  <a:pt x="2499767" y="745186"/>
                  <a:pt x="2516059" y="752168"/>
                </a:cubicBezTo>
                <a:cubicBezTo>
                  <a:pt x="2534690" y="760153"/>
                  <a:pt x="2555388" y="762000"/>
                  <a:pt x="2575052" y="766916"/>
                </a:cubicBezTo>
                <a:cubicBezTo>
                  <a:pt x="2604549" y="762000"/>
                  <a:pt x="2635174" y="761624"/>
                  <a:pt x="2663543" y="752168"/>
                </a:cubicBezTo>
                <a:cubicBezTo>
                  <a:pt x="2680359" y="746563"/>
                  <a:pt x="2690241" y="725178"/>
                  <a:pt x="2707788" y="722671"/>
                </a:cubicBezTo>
                <a:cubicBezTo>
                  <a:pt x="2720754" y="720819"/>
                  <a:pt x="2794421" y="746633"/>
                  <a:pt x="2811026" y="752168"/>
                </a:cubicBezTo>
                <a:cubicBezTo>
                  <a:pt x="2815942" y="766916"/>
                  <a:pt x="2814782" y="785420"/>
                  <a:pt x="2825775" y="796413"/>
                </a:cubicBezTo>
                <a:cubicBezTo>
                  <a:pt x="2836768" y="807406"/>
                  <a:pt x="2854551" y="809614"/>
                  <a:pt x="2870020" y="811161"/>
                </a:cubicBezTo>
                <a:cubicBezTo>
                  <a:pt x="2953323" y="819491"/>
                  <a:pt x="3037169" y="820994"/>
                  <a:pt x="3120743" y="825910"/>
                </a:cubicBezTo>
                <a:cubicBezTo>
                  <a:pt x="3155156" y="830826"/>
                  <a:pt x="3189692" y="834943"/>
                  <a:pt x="3223981" y="840658"/>
                </a:cubicBezTo>
                <a:cubicBezTo>
                  <a:pt x="3280140" y="850018"/>
                  <a:pt x="3303694" y="856900"/>
                  <a:pt x="3356717" y="870155"/>
                </a:cubicBezTo>
                <a:cubicBezTo>
                  <a:pt x="3371465" y="865239"/>
                  <a:pt x="3385416" y="855407"/>
                  <a:pt x="3400962" y="855407"/>
                </a:cubicBezTo>
                <a:cubicBezTo>
                  <a:pt x="3430866" y="855407"/>
                  <a:pt x="3489452" y="870155"/>
                  <a:pt x="3489452" y="870155"/>
                </a:cubicBezTo>
              </a:path>
            </a:pathLst>
          </a:cu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 Box 18"/>
          <p:cNvSpPr txBox="1">
            <a:spLocks noChangeArrowheads="1"/>
          </p:cNvSpPr>
          <p:nvPr/>
        </p:nvSpPr>
        <p:spPr bwMode="auto">
          <a:xfrm rot="1004455">
            <a:off x="7516435" y="4480279"/>
            <a:ext cx="1207531" cy="460375"/>
          </a:xfrm>
          <a:prstGeom prst="rect">
            <a:avLst/>
          </a:prstGeom>
          <a:solidFill>
            <a:srgbClr val="FF0000"/>
          </a:solidFill>
          <a:ln w="9525">
            <a:noFill/>
            <a:miter lim="800000"/>
          </a:ln>
          <a:effectLst/>
        </p:spPr>
        <p:txBody>
          <a:bodyPr wrap="square">
            <a:spAutoFit/>
          </a:bodyPr>
          <a:lstStyle/>
          <a:p>
            <a:pPr>
              <a:spcBef>
                <a:spcPct val="50000"/>
              </a:spcBef>
            </a:pPr>
            <a:r>
              <a:rPr lang="zh-CN" altLang="en-US" sz="2400" b="1">
                <a:solidFill>
                  <a:schemeClr val="bg1"/>
                </a:solidFill>
                <a:latin typeface="黑体" panose="02010609060101010101" pitchFamily="49" charset="-122"/>
                <a:ea typeface="黑体" panose="02010609060101010101" pitchFamily="49" charset="-122"/>
              </a:rPr>
              <a:t>珠  江</a:t>
            </a:r>
          </a:p>
        </p:txBody>
      </p:sp>
      <p:sp>
        <p:nvSpPr>
          <p:cNvPr id="18" name="任意多边形 17"/>
          <p:cNvSpPr/>
          <p:nvPr/>
        </p:nvSpPr>
        <p:spPr>
          <a:xfrm>
            <a:off x="4273755" y="1189031"/>
            <a:ext cx="1398399" cy="2816941"/>
          </a:xfrm>
          <a:custGeom>
            <a:avLst/>
            <a:gdLst>
              <a:gd name="connsiteX0" fmla="*/ 0 w 1398399"/>
              <a:gd name="connsiteY0" fmla="*/ 0 h 2816941"/>
              <a:gd name="connsiteX1" fmla="*/ 29497 w 1398399"/>
              <a:gd name="connsiteY1" fmla="*/ 88490 h 2816941"/>
              <a:gd name="connsiteX2" fmla="*/ 58993 w 1398399"/>
              <a:gd name="connsiteY2" fmla="*/ 235974 h 2816941"/>
              <a:gd name="connsiteX3" fmla="*/ 147484 w 1398399"/>
              <a:gd name="connsiteY3" fmla="*/ 309716 h 2816941"/>
              <a:gd name="connsiteX4" fmla="*/ 176980 w 1398399"/>
              <a:gd name="connsiteY4" fmla="*/ 353961 h 2816941"/>
              <a:gd name="connsiteX5" fmla="*/ 265471 w 1398399"/>
              <a:gd name="connsiteY5" fmla="*/ 412954 h 2816941"/>
              <a:gd name="connsiteX6" fmla="*/ 309716 w 1398399"/>
              <a:gd name="connsiteY6" fmla="*/ 442451 h 2816941"/>
              <a:gd name="connsiteX7" fmla="*/ 442451 w 1398399"/>
              <a:gd name="connsiteY7" fmla="*/ 545690 h 2816941"/>
              <a:gd name="connsiteX8" fmla="*/ 486697 w 1398399"/>
              <a:gd name="connsiteY8" fmla="*/ 560438 h 2816941"/>
              <a:gd name="connsiteX9" fmla="*/ 545690 w 1398399"/>
              <a:gd name="connsiteY9" fmla="*/ 634180 h 2816941"/>
              <a:gd name="connsiteX10" fmla="*/ 575187 w 1398399"/>
              <a:gd name="connsiteY10" fmla="*/ 752167 h 2816941"/>
              <a:gd name="connsiteX11" fmla="*/ 619432 w 1398399"/>
              <a:gd name="connsiteY11" fmla="*/ 781664 h 2816941"/>
              <a:gd name="connsiteX12" fmla="*/ 707922 w 1398399"/>
              <a:gd name="connsiteY12" fmla="*/ 855406 h 2816941"/>
              <a:gd name="connsiteX13" fmla="*/ 752168 w 1398399"/>
              <a:gd name="connsiteY13" fmla="*/ 870154 h 2816941"/>
              <a:gd name="connsiteX14" fmla="*/ 796413 w 1398399"/>
              <a:gd name="connsiteY14" fmla="*/ 899651 h 2816941"/>
              <a:gd name="connsiteX15" fmla="*/ 870155 w 1398399"/>
              <a:gd name="connsiteY15" fmla="*/ 973393 h 2816941"/>
              <a:gd name="connsiteX16" fmla="*/ 914400 w 1398399"/>
              <a:gd name="connsiteY16" fmla="*/ 1106129 h 2816941"/>
              <a:gd name="connsiteX17" fmla="*/ 929148 w 1398399"/>
              <a:gd name="connsiteY17" fmla="*/ 1150374 h 2816941"/>
              <a:gd name="connsiteX18" fmla="*/ 943897 w 1398399"/>
              <a:gd name="connsiteY18" fmla="*/ 1194619 h 2816941"/>
              <a:gd name="connsiteX19" fmla="*/ 958645 w 1398399"/>
              <a:gd name="connsiteY19" fmla="*/ 1401096 h 2816941"/>
              <a:gd name="connsiteX20" fmla="*/ 1002890 w 1398399"/>
              <a:gd name="connsiteY20" fmla="*/ 1430593 h 2816941"/>
              <a:gd name="connsiteX21" fmla="*/ 1061884 w 1398399"/>
              <a:gd name="connsiteY21" fmla="*/ 1519083 h 2816941"/>
              <a:gd name="connsiteX22" fmla="*/ 1120877 w 1398399"/>
              <a:gd name="connsiteY22" fmla="*/ 1607574 h 2816941"/>
              <a:gd name="connsiteX23" fmla="*/ 1150374 w 1398399"/>
              <a:gd name="connsiteY23" fmla="*/ 1651819 h 2816941"/>
              <a:gd name="connsiteX24" fmla="*/ 1179871 w 1398399"/>
              <a:gd name="connsiteY24" fmla="*/ 2064774 h 2816941"/>
              <a:gd name="connsiteX25" fmla="*/ 1209368 w 1398399"/>
              <a:gd name="connsiteY25" fmla="*/ 2153264 h 2816941"/>
              <a:gd name="connsiteX26" fmla="*/ 1268361 w 1398399"/>
              <a:gd name="connsiteY26" fmla="*/ 2271251 h 2816941"/>
              <a:gd name="connsiteX27" fmla="*/ 1356851 w 1398399"/>
              <a:gd name="connsiteY27" fmla="*/ 2241754 h 2816941"/>
              <a:gd name="connsiteX28" fmla="*/ 1356851 w 1398399"/>
              <a:gd name="connsiteY28" fmla="*/ 2551471 h 2816941"/>
              <a:gd name="connsiteX29" fmla="*/ 1342103 w 1398399"/>
              <a:gd name="connsiteY29" fmla="*/ 2625212 h 2816941"/>
              <a:gd name="connsiteX30" fmla="*/ 1342103 w 1398399"/>
              <a:gd name="connsiteY30" fmla="*/ 2816941 h 28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8399" h="2816941">
                <a:moveTo>
                  <a:pt x="0" y="0"/>
                </a:moveTo>
                <a:cubicBezTo>
                  <a:pt x="9832" y="29497"/>
                  <a:pt x="23399" y="58002"/>
                  <a:pt x="29497" y="88490"/>
                </a:cubicBezTo>
                <a:cubicBezTo>
                  <a:pt x="39329" y="137651"/>
                  <a:pt x="17278" y="208164"/>
                  <a:pt x="58993" y="235974"/>
                </a:cubicBezTo>
                <a:cubicBezTo>
                  <a:pt x="102498" y="264977"/>
                  <a:pt x="111998" y="267132"/>
                  <a:pt x="147484" y="309716"/>
                </a:cubicBezTo>
                <a:cubicBezTo>
                  <a:pt x="158831" y="323333"/>
                  <a:pt x="163640" y="342289"/>
                  <a:pt x="176980" y="353961"/>
                </a:cubicBezTo>
                <a:cubicBezTo>
                  <a:pt x="203660" y="377305"/>
                  <a:pt x="235974" y="393290"/>
                  <a:pt x="265471" y="412954"/>
                </a:cubicBezTo>
                <a:cubicBezTo>
                  <a:pt x="280219" y="422786"/>
                  <a:pt x="297182" y="429917"/>
                  <a:pt x="309716" y="442451"/>
                </a:cubicBezTo>
                <a:cubicBezTo>
                  <a:pt x="347890" y="480625"/>
                  <a:pt x="389531" y="528051"/>
                  <a:pt x="442451" y="545690"/>
                </a:cubicBezTo>
                <a:lnTo>
                  <a:pt x="486697" y="560438"/>
                </a:lnTo>
                <a:cubicBezTo>
                  <a:pt x="538721" y="595121"/>
                  <a:pt x="529859" y="576134"/>
                  <a:pt x="545690" y="634180"/>
                </a:cubicBezTo>
                <a:cubicBezTo>
                  <a:pt x="556357" y="673291"/>
                  <a:pt x="541456" y="729680"/>
                  <a:pt x="575187" y="752167"/>
                </a:cubicBezTo>
                <a:cubicBezTo>
                  <a:pt x="589935" y="761999"/>
                  <a:pt x="605815" y="770316"/>
                  <a:pt x="619432" y="781664"/>
                </a:cubicBezTo>
                <a:cubicBezTo>
                  <a:pt x="668355" y="822433"/>
                  <a:pt x="652999" y="827945"/>
                  <a:pt x="707922" y="855406"/>
                </a:cubicBezTo>
                <a:cubicBezTo>
                  <a:pt x="721827" y="862358"/>
                  <a:pt x="737419" y="865238"/>
                  <a:pt x="752168" y="870154"/>
                </a:cubicBezTo>
                <a:cubicBezTo>
                  <a:pt x="766916" y="879986"/>
                  <a:pt x="783879" y="887117"/>
                  <a:pt x="796413" y="899651"/>
                </a:cubicBezTo>
                <a:cubicBezTo>
                  <a:pt x="894736" y="997974"/>
                  <a:pt x="752168" y="894734"/>
                  <a:pt x="870155" y="973393"/>
                </a:cubicBezTo>
                <a:lnTo>
                  <a:pt x="914400" y="1106129"/>
                </a:lnTo>
                <a:lnTo>
                  <a:pt x="929148" y="1150374"/>
                </a:lnTo>
                <a:lnTo>
                  <a:pt x="943897" y="1194619"/>
                </a:lnTo>
                <a:cubicBezTo>
                  <a:pt x="939717" y="1228059"/>
                  <a:pt x="905298" y="1365531"/>
                  <a:pt x="958645" y="1401096"/>
                </a:cubicBezTo>
                <a:lnTo>
                  <a:pt x="1002890" y="1430593"/>
                </a:lnTo>
                <a:cubicBezTo>
                  <a:pt x="1031098" y="1515213"/>
                  <a:pt x="997439" y="1436224"/>
                  <a:pt x="1061884" y="1519083"/>
                </a:cubicBezTo>
                <a:cubicBezTo>
                  <a:pt x="1083649" y="1547066"/>
                  <a:pt x="1101213" y="1578077"/>
                  <a:pt x="1120877" y="1607574"/>
                </a:cubicBezTo>
                <a:lnTo>
                  <a:pt x="1150374" y="1651819"/>
                </a:lnTo>
                <a:cubicBezTo>
                  <a:pt x="1200007" y="1850356"/>
                  <a:pt x="1127895" y="1545026"/>
                  <a:pt x="1179871" y="2064774"/>
                </a:cubicBezTo>
                <a:cubicBezTo>
                  <a:pt x="1182965" y="2095712"/>
                  <a:pt x="1209368" y="2153264"/>
                  <a:pt x="1209368" y="2153264"/>
                </a:cubicBezTo>
                <a:cubicBezTo>
                  <a:pt x="1214072" y="2181491"/>
                  <a:pt x="1206915" y="2271251"/>
                  <a:pt x="1268361" y="2271251"/>
                </a:cubicBezTo>
                <a:cubicBezTo>
                  <a:pt x="1299453" y="2271251"/>
                  <a:pt x="1356851" y="2241754"/>
                  <a:pt x="1356851" y="2241754"/>
                </a:cubicBezTo>
                <a:cubicBezTo>
                  <a:pt x="1398399" y="2366396"/>
                  <a:pt x="1379460" y="2291470"/>
                  <a:pt x="1356851" y="2551471"/>
                </a:cubicBezTo>
                <a:cubicBezTo>
                  <a:pt x="1354679" y="2576444"/>
                  <a:pt x="1343493" y="2600183"/>
                  <a:pt x="1342103" y="2625212"/>
                </a:cubicBezTo>
                <a:cubicBezTo>
                  <a:pt x="1338558" y="2689023"/>
                  <a:pt x="1342103" y="2753031"/>
                  <a:pt x="1342103" y="2816941"/>
                </a:cubicBez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 Box 15"/>
          <p:cNvSpPr txBox="1">
            <a:spLocks noChangeArrowheads="1"/>
          </p:cNvSpPr>
          <p:nvPr/>
        </p:nvSpPr>
        <p:spPr bwMode="auto">
          <a:xfrm rot="20470738">
            <a:off x="5332394" y="1672945"/>
            <a:ext cx="571504" cy="1198880"/>
          </a:xfrm>
          <a:prstGeom prst="rect">
            <a:avLst/>
          </a:prstGeom>
          <a:solidFill>
            <a:srgbClr val="FFFF00"/>
          </a:solidFill>
          <a:ln w="9525">
            <a:noFill/>
            <a:miter lim="800000"/>
          </a:ln>
          <a:effectLst/>
        </p:spPr>
        <p:txBody>
          <a:bodyPr wrap="square">
            <a:spAutoFit/>
          </a:bodyPr>
          <a:lstStyle/>
          <a:p>
            <a:pPr>
              <a:spcBef>
                <a:spcPct val="50000"/>
              </a:spcBef>
            </a:pPr>
            <a:r>
              <a:rPr lang="zh-CN" altLang="en-US" sz="2400" b="1" smtClean="0">
                <a:latin typeface="黑体" panose="02010609060101010101" pitchFamily="49" charset="-122"/>
                <a:ea typeface="黑体" panose="02010609060101010101" pitchFamily="49" charset="-122"/>
              </a:rPr>
              <a:t>雅砻江</a:t>
            </a:r>
            <a:endParaRPr lang="zh-CN" altLang="en-US" sz="2400" b="1">
              <a:latin typeface="黑体" pitchFamily="49" charset="-122"/>
              <a:ea typeface="黑体" pitchFamily="49" charset="-122"/>
            </a:endParaRPr>
          </a:p>
        </p:txBody>
      </p:sp>
      <p:sp>
        <p:nvSpPr>
          <p:cNvPr id="20" name="任意多边形 19"/>
          <p:cNvSpPr/>
          <p:nvPr/>
        </p:nvSpPr>
        <p:spPr>
          <a:xfrm>
            <a:off x="6176297" y="1808463"/>
            <a:ext cx="324464" cy="1489587"/>
          </a:xfrm>
          <a:custGeom>
            <a:avLst/>
            <a:gdLst>
              <a:gd name="connsiteX0" fmla="*/ 29497 w 324464"/>
              <a:gd name="connsiteY0" fmla="*/ 0 h 1489587"/>
              <a:gd name="connsiteX1" fmla="*/ 44245 w 324464"/>
              <a:gd name="connsiteY1" fmla="*/ 88490 h 1489587"/>
              <a:gd name="connsiteX2" fmla="*/ 58993 w 324464"/>
              <a:gd name="connsiteY2" fmla="*/ 191729 h 1489587"/>
              <a:gd name="connsiteX3" fmla="*/ 73742 w 324464"/>
              <a:gd name="connsiteY3" fmla="*/ 250722 h 1489587"/>
              <a:gd name="connsiteX4" fmla="*/ 29497 w 324464"/>
              <a:gd name="connsiteY4" fmla="*/ 501445 h 1489587"/>
              <a:gd name="connsiteX5" fmla="*/ 0 w 324464"/>
              <a:gd name="connsiteY5" fmla="*/ 545690 h 1489587"/>
              <a:gd name="connsiteX6" fmla="*/ 44245 w 324464"/>
              <a:gd name="connsiteY6" fmla="*/ 693174 h 1489587"/>
              <a:gd name="connsiteX7" fmla="*/ 73742 w 324464"/>
              <a:gd name="connsiteY7" fmla="*/ 737419 h 1489587"/>
              <a:gd name="connsiteX8" fmla="*/ 73742 w 324464"/>
              <a:gd name="connsiteY8" fmla="*/ 1106129 h 1489587"/>
              <a:gd name="connsiteX9" fmla="*/ 44245 w 324464"/>
              <a:gd name="connsiteY9" fmla="*/ 1194619 h 1489587"/>
              <a:gd name="connsiteX10" fmla="*/ 58993 w 324464"/>
              <a:gd name="connsiteY10" fmla="*/ 1268361 h 1489587"/>
              <a:gd name="connsiteX11" fmla="*/ 176980 w 324464"/>
              <a:gd name="connsiteY11" fmla="*/ 1371600 h 1489587"/>
              <a:gd name="connsiteX12" fmla="*/ 265471 w 324464"/>
              <a:gd name="connsiteY12" fmla="*/ 1401097 h 1489587"/>
              <a:gd name="connsiteX13" fmla="*/ 324464 w 324464"/>
              <a:gd name="connsiteY13" fmla="*/ 1489587 h 148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4464" h="1489587">
                <a:moveTo>
                  <a:pt x="29497" y="0"/>
                </a:moveTo>
                <a:cubicBezTo>
                  <a:pt x="34413" y="29497"/>
                  <a:pt x="39698" y="58934"/>
                  <a:pt x="44245" y="88490"/>
                </a:cubicBezTo>
                <a:cubicBezTo>
                  <a:pt x="49531" y="122848"/>
                  <a:pt x="52774" y="157527"/>
                  <a:pt x="58993" y="191729"/>
                </a:cubicBezTo>
                <a:cubicBezTo>
                  <a:pt x="62619" y="211672"/>
                  <a:pt x="68826" y="231058"/>
                  <a:pt x="73742" y="250722"/>
                </a:cubicBezTo>
                <a:cubicBezTo>
                  <a:pt x="69048" y="302356"/>
                  <a:pt x="68795" y="442499"/>
                  <a:pt x="29497" y="501445"/>
                </a:cubicBezTo>
                <a:lnTo>
                  <a:pt x="0" y="545690"/>
                </a:lnTo>
                <a:cubicBezTo>
                  <a:pt x="8245" y="578669"/>
                  <a:pt x="29881" y="671628"/>
                  <a:pt x="44245" y="693174"/>
                </a:cubicBezTo>
                <a:lnTo>
                  <a:pt x="73742" y="737419"/>
                </a:lnTo>
                <a:cubicBezTo>
                  <a:pt x="120447" y="877538"/>
                  <a:pt x="105068" y="813751"/>
                  <a:pt x="73742" y="1106129"/>
                </a:cubicBezTo>
                <a:cubicBezTo>
                  <a:pt x="70430" y="1137044"/>
                  <a:pt x="44245" y="1194619"/>
                  <a:pt x="44245" y="1194619"/>
                </a:cubicBezTo>
                <a:cubicBezTo>
                  <a:pt x="49161" y="1219200"/>
                  <a:pt x="50191" y="1244890"/>
                  <a:pt x="58993" y="1268361"/>
                </a:cubicBezTo>
                <a:cubicBezTo>
                  <a:pt x="76199" y="1314244"/>
                  <a:pt x="137653" y="1358491"/>
                  <a:pt x="176980" y="1371600"/>
                </a:cubicBezTo>
                <a:lnTo>
                  <a:pt x="265471" y="1401097"/>
                </a:lnTo>
                <a:lnTo>
                  <a:pt x="324464" y="1489587"/>
                </a:ln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 name="组合 20"/>
          <p:cNvGrpSpPr/>
          <p:nvPr/>
        </p:nvGrpSpPr>
        <p:grpSpPr>
          <a:xfrm>
            <a:off x="6118212" y="1356467"/>
            <a:ext cx="935135" cy="1673800"/>
            <a:chOff x="2993923" y="612192"/>
            <a:chExt cx="935135" cy="1732802"/>
          </a:xfrm>
        </p:grpSpPr>
        <p:sp>
          <p:nvSpPr>
            <p:cNvPr id="22" name="任意多边形 21"/>
            <p:cNvSpPr/>
            <p:nvPr/>
          </p:nvSpPr>
          <p:spPr>
            <a:xfrm>
              <a:off x="3191729" y="612192"/>
              <a:ext cx="737329" cy="1732802"/>
            </a:xfrm>
            <a:custGeom>
              <a:avLst/>
              <a:gdLst>
                <a:gd name="connsiteX0" fmla="*/ 14658 w 737329"/>
                <a:gd name="connsiteY0" fmla="*/ 21989 h 1732802"/>
                <a:gd name="connsiteX1" fmla="*/ 73652 w 737329"/>
                <a:gd name="connsiteY1" fmla="*/ 110479 h 1732802"/>
                <a:gd name="connsiteX2" fmla="*/ 88400 w 737329"/>
                <a:gd name="connsiteY2" fmla="*/ 154724 h 1732802"/>
                <a:gd name="connsiteX3" fmla="*/ 147394 w 737329"/>
                <a:gd name="connsiteY3" fmla="*/ 243214 h 1732802"/>
                <a:gd name="connsiteX4" fmla="*/ 162142 w 737329"/>
                <a:gd name="connsiteY4" fmla="*/ 302208 h 1732802"/>
                <a:gd name="connsiteX5" fmla="*/ 265381 w 737329"/>
                <a:gd name="connsiteY5" fmla="*/ 434943 h 1732802"/>
                <a:gd name="connsiteX6" fmla="*/ 309626 w 737329"/>
                <a:gd name="connsiteY6" fmla="*/ 523434 h 1732802"/>
                <a:gd name="connsiteX7" fmla="*/ 339123 w 737329"/>
                <a:gd name="connsiteY7" fmla="*/ 611924 h 1732802"/>
                <a:gd name="connsiteX8" fmla="*/ 353871 w 737329"/>
                <a:gd name="connsiteY8" fmla="*/ 656169 h 1732802"/>
                <a:gd name="connsiteX9" fmla="*/ 368620 w 737329"/>
                <a:gd name="connsiteY9" fmla="*/ 700414 h 1732802"/>
                <a:gd name="connsiteX10" fmla="*/ 383368 w 737329"/>
                <a:gd name="connsiteY10" fmla="*/ 774156 h 1732802"/>
                <a:gd name="connsiteX11" fmla="*/ 412865 w 737329"/>
                <a:gd name="connsiteY11" fmla="*/ 862647 h 1732802"/>
                <a:gd name="connsiteX12" fmla="*/ 427613 w 737329"/>
                <a:gd name="connsiteY12" fmla="*/ 906892 h 1732802"/>
                <a:gd name="connsiteX13" fmla="*/ 442362 w 737329"/>
                <a:gd name="connsiteY13" fmla="*/ 965885 h 1732802"/>
                <a:gd name="connsiteX14" fmla="*/ 471858 w 737329"/>
                <a:gd name="connsiteY14" fmla="*/ 1054376 h 1732802"/>
                <a:gd name="connsiteX15" fmla="*/ 486607 w 737329"/>
                <a:gd name="connsiteY15" fmla="*/ 1098621 h 1732802"/>
                <a:gd name="connsiteX16" fmla="*/ 516103 w 737329"/>
                <a:gd name="connsiteY16" fmla="*/ 1142866 h 1732802"/>
                <a:gd name="connsiteX17" fmla="*/ 545600 w 737329"/>
                <a:gd name="connsiteY17" fmla="*/ 1231356 h 1732802"/>
                <a:gd name="connsiteX18" fmla="*/ 619342 w 737329"/>
                <a:gd name="connsiteY18" fmla="*/ 1452582 h 1732802"/>
                <a:gd name="connsiteX19" fmla="*/ 648839 w 737329"/>
                <a:gd name="connsiteY19" fmla="*/ 1541073 h 1732802"/>
                <a:gd name="connsiteX20" fmla="*/ 663587 w 737329"/>
                <a:gd name="connsiteY20" fmla="*/ 1585318 h 1732802"/>
                <a:gd name="connsiteX21" fmla="*/ 693084 w 737329"/>
                <a:gd name="connsiteY21" fmla="*/ 1629563 h 1732802"/>
                <a:gd name="connsiteX22" fmla="*/ 737329 w 737329"/>
                <a:gd name="connsiteY22" fmla="*/ 1732802 h 173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37329" h="1732802">
                  <a:moveTo>
                    <a:pt x="14658" y="21989"/>
                  </a:moveTo>
                  <a:cubicBezTo>
                    <a:pt x="49728" y="127196"/>
                    <a:pt x="0" y="0"/>
                    <a:pt x="73652" y="110479"/>
                  </a:cubicBezTo>
                  <a:cubicBezTo>
                    <a:pt x="82275" y="123414"/>
                    <a:pt x="80850" y="141134"/>
                    <a:pt x="88400" y="154724"/>
                  </a:cubicBezTo>
                  <a:cubicBezTo>
                    <a:pt x="105616" y="185713"/>
                    <a:pt x="147394" y="243214"/>
                    <a:pt x="147394" y="243214"/>
                  </a:cubicBezTo>
                  <a:cubicBezTo>
                    <a:pt x="152310" y="262879"/>
                    <a:pt x="153077" y="284078"/>
                    <a:pt x="162142" y="302208"/>
                  </a:cubicBezTo>
                  <a:cubicBezTo>
                    <a:pt x="197423" y="372769"/>
                    <a:pt x="216827" y="386389"/>
                    <a:pt x="265381" y="434943"/>
                  </a:cubicBezTo>
                  <a:cubicBezTo>
                    <a:pt x="319161" y="596290"/>
                    <a:pt x="233393" y="351912"/>
                    <a:pt x="309626" y="523434"/>
                  </a:cubicBezTo>
                  <a:cubicBezTo>
                    <a:pt x="322254" y="551846"/>
                    <a:pt x="329291" y="582427"/>
                    <a:pt x="339123" y="611924"/>
                  </a:cubicBezTo>
                  <a:lnTo>
                    <a:pt x="353871" y="656169"/>
                  </a:lnTo>
                  <a:cubicBezTo>
                    <a:pt x="358787" y="670917"/>
                    <a:pt x="365571" y="685170"/>
                    <a:pt x="368620" y="700414"/>
                  </a:cubicBezTo>
                  <a:cubicBezTo>
                    <a:pt x="373536" y="724995"/>
                    <a:pt x="376772" y="749972"/>
                    <a:pt x="383368" y="774156"/>
                  </a:cubicBezTo>
                  <a:cubicBezTo>
                    <a:pt x="391549" y="804153"/>
                    <a:pt x="403033" y="833150"/>
                    <a:pt x="412865" y="862647"/>
                  </a:cubicBezTo>
                  <a:cubicBezTo>
                    <a:pt x="417781" y="877395"/>
                    <a:pt x="423842" y="891810"/>
                    <a:pt x="427613" y="906892"/>
                  </a:cubicBezTo>
                  <a:cubicBezTo>
                    <a:pt x="432529" y="926556"/>
                    <a:pt x="436538" y="946470"/>
                    <a:pt x="442362" y="965885"/>
                  </a:cubicBezTo>
                  <a:cubicBezTo>
                    <a:pt x="451296" y="995666"/>
                    <a:pt x="462026" y="1024879"/>
                    <a:pt x="471858" y="1054376"/>
                  </a:cubicBezTo>
                  <a:cubicBezTo>
                    <a:pt x="476774" y="1069124"/>
                    <a:pt x="477984" y="1085686"/>
                    <a:pt x="486607" y="1098621"/>
                  </a:cubicBezTo>
                  <a:cubicBezTo>
                    <a:pt x="496439" y="1113369"/>
                    <a:pt x="508904" y="1126669"/>
                    <a:pt x="516103" y="1142866"/>
                  </a:cubicBezTo>
                  <a:cubicBezTo>
                    <a:pt x="528731" y="1171278"/>
                    <a:pt x="535768" y="1201859"/>
                    <a:pt x="545600" y="1231356"/>
                  </a:cubicBezTo>
                  <a:lnTo>
                    <a:pt x="619342" y="1452582"/>
                  </a:lnTo>
                  <a:lnTo>
                    <a:pt x="648839" y="1541073"/>
                  </a:lnTo>
                  <a:cubicBezTo>
                    <a:pt x="653755" y="1555821"/>
                    <a:pt x="654964" y="1572383"/>
                    <a:pt x="663587" y="1585318"/>
                  </a:cubicBezTo>
                  <a:lnTo>
                    <a:pt x="693084" y="1629563"/>
                  </a:lnTo>
                  <a:cubicBezTo>
                    <a:pt x="724780" y="1724649"/>
                    <a:pt x="700596" y="1696067"/>
                    <a:pt x="737329" y="1732802"/>
                  </a:cubicBez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任意多边形 22"/>
            <p:cNvSpPr/>
            <p:nvPr/>
          </p:nvSpPr>
          <p:spPr>
            <a:xfrm>
              <a:off x="2993923" y="973394"/>
              <a:ext cx="530942" cy="221225"/>
            </a:xfrm>
            <a:custGeom>
              <a:avLst/>
              <a:gdLst>
                <a:gd name="connsiteX0" fmla="*/ 0 w 530942"/>
                <a:gd name="connsiteY0" fmla="*/ 0 h 221225"/>
                <a:gd name="connsiteX1" fmla="*/ 132735 w 530942"/>
                <a:gd name="connsiteY1" fmla="*/ 29496 h 221225"/>
                <a:gd name="connsiteX2" fmla="*/ 176980 w 530942"/>
                <a:gd name="connsiteY2" fmla="*/ 73741 h 221225"/>
                <a:gd name="connsiteX3" fmla="*/ 221225 w 530942"/>
                <a:gd name="connsiteY3" fmla="*/ 88490 h 221225"/>
                <a:gd name="connsiteX4" fmla="*/ 265471 w 530942"/>
                <a:gd name="connsiteY4" fmla="*/ 117987 h 221225"/>
                <a:gd name="connsiteX5" fmla="*/ 353961 w 530942"/>
                <a:gd name="connsiteY5" fmla="*/ 147483 h 221225"/>
                <a:gd name="connsiteX6" fmla="*/ 442451 w 530942"/>
                <a:gd name="connsiteY6" fmla="*/ 176980 h 221225"/>
                <a:gd name="connsiteX7" fmla="*/ 486696 w 530942"/>
                <a:gd name="connsiteY7" fmla="*/ 191729 h 221225"/>
                <a:gd name="connsiteX8" fmla="*/ 530942 w 530942"/>
                <a:gd name="connsiteY8" fmla="*/ 221225 h 22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0942" h="221225">
                  <a:moveTo>
                    <a:pt x="0" y="0"/>
                  </a:moveTo>
                  <a:cubicBezTo>
                    <a:pt x="10706" y="1784"/>
                    <a:pt x="108531" y="13360"/>
                    <a:pt x="132735" y="29496"/>
                  </a:cubicBezTo>
                  <a:cubicBezTo>
                    <a:pt x="150089" y="41065"/>
                    <a:pt x="159626" y="62171"/>
                    <a:pt x="176980" y="73741"/>
                  </a:cubicBezTo>
                  <a:cubicBezTo>
                    <a:pt x="189915" y="82365"/>
                    <a:pt x="207320" y="81537"/>
                    <a:pt x="221225" y="88490"/>
                  </a:cubicBezTo>
                  <a:cubicBezTo>
                    <a:pt x="237079" y="96417"/>
                    <a:pt x="249273" y="110788"/>
                    <a:pt x="265471" y="117987"/>
                  </a:cubicBezTo>
                  <a:cubicBezTo>
                    <a:pt x="293883" y="130615"/>
                    <a:pt x="324464" y="137651"/>
                    <a:pt x="353961" y="147483"/>
                  </a:cubicBezTo>
                  <a:lnTo>
                    <a:pt x="442451" y="176980"/>
                  </a:lnTo>
                  <a:cubicBezTo>
                    <a:pt x="457199" y="181896"/>
                    <a:pt x="473761" y="183106"/>
                    <a:pt x="486696" y="191729"/>
                  </a:cubicBezTo>
                  <a:lnTo>
                    <a:pt x="530942" y="221225"/>
                  </a:ln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4" name="Text Box 15"/>
          <p:cNvSpPr txBox="1">
            <a:spLocks noChangeArrowheads="1"/>
          </p:cNvSpPr>
          <p:nvPr/>
        </p:nvSpPr>
        <p:spPr bwMode="auto">
          <a:xfrm rot="20470738">
            <a:off x="6796621" y="1304415"/>
            <a:ext cx="571504" cy="1198880"/>
          </a:xfrm>
          <a:prstGeom prst="rect">
            <a:avLst/>
          </a:prstGeom>
          <a:solidFill>
            <a:srgbClr val="FFFF00"/>
          </a:solidFill>
          <a:ln w="9525">
            <a:noFill/>
            <a:miter lim="800000"/>
          </a:ln>
          <a:effectLst/>
        </p:spPr>
        <p:txBody>
          <a:bodyPr wrap="square">
            <a:spAutoFit/>
          </a:bodyPr>
          <a:lstStyle/>
          <a:p>
            <a:pPr>
              <a:spcBef>
                <a:spcPct val="50000"/>
              </a:spcBef>
            </a:pPr>
            <a:r>
              <a:rPr lang="zh-CN" altLang="en-US" sz="2400" b="1" smtClean="0">
                <a:latin typeface="黑体" panose="02010609060101010101" pitchFamily="49" charset="-122"/>
                <a:ea typeface="黑体" panose="02010609060101010101" pitchFamily="49" charset="-122"/>
              </a:rPr>
              <a:t>嘉陵江</a:t>
            </a:r>
            <a:endParaRPr lang="zh-CN" altLang="en-US" sz="2400" b="1">
              <a:latin typeface="黑体" panose="02010609060101010101" pitchFamily="49" charset="-122"/>
              <a:ea typeface="黑体" panose="02010609060101010101" pitchFamily="49" charset="-122"/>
            </a:endParaRPr>
          </a:p>
        </p:txBody>
      </p:sp>
      <p:sp>
        <p:nvSpPr>
          <p:cNvPr id="25" name="任意多边形 24"/>
          <p:cNvSpPr/>
          <p:nvPr/>
        </p:nvSpPr>
        <p:spPr>
          <a:xfrm>
            <a:off x="7651135" y="1734721"/>
            <a:ext cx="1769807" cy="781664"/>
          </a:xfrm>
          <a:custGeom>
            <a:avLst/>
            <a:gdLst>
              <a:gd name="connsiteX0" fmla="*/ 0 w 1769807"/>
              <a:gd name="connsiteY0" fmla="*/ 0 h 781664"/>
              <a:gd name="connsiteX1" fmla="*/ 14749 w 1769807"/>
              <a:gd name="connsiteY1" fmla="*/ 44245 h 781664"/>
              <a:gd name="connsiteX2" fmla="*/ 103239 w 1769807"/>
              <a:gd name="connsiteY2" fmla="*/ 88490 h 781664"/>
              <a:gd name="connsiteX3" fmla="*/ 162233 w 1769807"/>
              <a:gd name="connsiteY3" fmla="*/ 117987 h 781664"/>
              <a:gd name="connsiteX4" fmla="*/ 206478 w 1769807"/>
              <a:gd name="connsiteY4" fmla="*/ 88490 h 781664"/>
              <a:gd name="connsiteX5" fmla="*/ 339213 w 1769807"/>
              <a:gd name="connsiteY5" fmla="*/ 44245 h 781664"/>
              <a:gd name="connsiteX6" fmla="*/ 383459 w 1769807"/>
              <a:gd name="connsiteY6" fmla="*/ 29497 h 781664"/>
              <a:gd name="connsiteX7" fmla="*/ 427704 w 1769807"/>
              <a:gd name="connsiteY7" fmla="*/ 14748 h 781664"/>
              <a:gd name="connsiteX8" fmla="*/ 752168 w 1769807"/>
              <a:gd name="connsiteY8" fmla="*/ 44245 h 781664"/>
              <a:gd name="connsiteX9" fmla="*/ 840659 w 1769807"/>
              <a:gd name="connsiteY9" fmla="*/ 73742 h 781664"/>
              <a:gd name="connsiteX10" fmla="*/ 884904 w 1769807"/>
              <a:gd name="connsiteY10" fmla="*/ 88490 h 781664"/>
              <a:gd name="connsiteX11" fmla="*/ 929149 w 1769807"/>
              <a:gd name="connsiteY11" fmla="*/ 103239 h 781664"/>
              <a:gd name="connsiteX12" fmla="*/ 973394 w 1769807"/>
              <a:gd name="connsiteY12" fmla="*/ 117987 h 781664"/>
              <a:gd name="connsiteX13" fmla="*/ 988142 w 1769807"/>
              <a:gd name="connsiteY13" fmla="*/ 162232 h 781664"/>
              <a:gd name="connsiteX14" fmla="*/ 1017639 w 1769807"/>
              <a:gd name="connsiteY14" fmla="*/ 206477 h 781664"/>
              <a:gd name="connsiteX15" fmla="*/ 1032388 w 1769807"/>
              <a:gd name="connsiteY15" fmla="*/ 265471 h 781664"/>
              <a:gd name="connsiteX16" fmla="*/ 1120878 w 1769807"/>
              <a:gd name="connsiteY16" fmla="*/ 309716 h 781664"/>
              <a:gd name="connsiteX17" fmla="*/ 1165123 w 1769807"/>
              <a:gd name="connsiteY17" fmla="*/ 339213 h 781664"/>
              <a:gd name="connsiteX18" fmla="*/ 1194620 w 1769807"/>
              <a:gd name="connsiteY18" fmla="*/ 383458 h 781664"/>
              <a:gd name="connsiteX19" fmla="*/ 1238865 w 1769807"/>
              <a:gd name="connsiteY19" fmla="*/ 442451 h 781664"/>
              <a:gd name="connsiteX20" fmla="*/ 1283110 w 1769807"/>
              <a:gd name="connsiteY20" fmla="*/ 619432 h 781664"/>
              <a:gd name="connsiteX21" fmla="*/ 1312607 w 1769807"/>
              <a:gd name="connsiteY21" fmla="*/ 707922 h 781664"/>
              <a:gd name="connsiteX22" fmla="*/ 1327355 w 1769807"/>
              <a:gd name="connsiteY22" fmla="*/ 752168 h 781664"/>
              <a:gd name="connsiteX23" fmla="*/ 1415846 w 1769807"/>
              <a:gd name="connsiteY23" fmla="*/ 781664 h 781664"/>
              <a:gd name="connsiteX24" fmla="*/ 1769807 w 1769807"/>
              <a:gd name="connsiteY24" fmla="*/ 766916 h 78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9807" h="781664">
                <a:moveTo>
                  <a:pt x="0" y="0"/>
                </a:moveTo>
                <a:cubicBezTo>
                  <a:pt x="4916" y="14748"/>
                  <a:pt x="5037" y="32106"/>
                  <a:pt x="14749" y="44245"/>
                </a:cubicBezTo>
                <a:cubicBezTo>
                  <a:pt x="39396" y="75054"/>
                  <a:pt x="70711" y="74550"/>
                  <a:pt x="103239" y="88490"/>
                </a:cubicBezTo>
                <a:cubicBezTo>
                  <a:pt x="123447" y="97151"/>
                  <a:pt x="142568" y="108155"/>
                  <a:pt x="162233" y="117987"/>
                </a:cubicBezTo>
                <a:cubicBezTo>
                  <a:pt x="176981" y="108155"/>
                  <a:pt x="190280" y="95689"/>
                  <a:pt x="206478" y="88490"/>
                </a:cubicBezTo>
                <a:cubicBezTo>
                  <a:pt x="206487" y="88486"/>
                  <a:pt x="317086" y="51621"/>
                  <a:pt x="339213" y="44245"/>
                </a:cubicBezTo>
                <a:lnTo>
                  <a:pt x="383459" y="29497"/>
                </a:lnTo>
                <a:lnTo>
                  <a:pt x="427704" y="14748"/>
                </a:lnTo>
                <a:cubicBezTo>
                  <a:pt x="482694" y="18414"/>
                  <a:pt x="670272" y="25346"/>
                  <a:pt x="752168" y="44245"/>
                </a:cubicBezTo>
                <a:cubicBezTo>
                  <a:pt x="782464" y="51236"/>
                  <a:pt x="811162" y="63910"/>
                  <a:pt x="840659" y="73742"/>
                </a:cubicBezTo>
                <a:lnTo>
                  <a:pt x="884904" y="88490"/>
                </a:lnTo>
                <a:lnTo>
                  <a:pt x="929149" y="103239"/>
                </a:lnTo>
                <a:lnTo>
                  <a:pt x="973394" y="117987"/>
                </a:lnTo>
                <a:cubicBezTo>
                  <a:pt x="978310" y="132735"/>
                  <a:pt x="981190" y="148327"/>
                  <a:pt x="988142" y="162232"/>
                </a:cubicBezTo>
                <a:cubicBezTo>
                  <a:pt x="996069" y="178086"/>
                  <a:pt x="1010657" y="190185"/>
                  <a:pt x="1017639" y="206477"/>
                </a:cubicBezTo>
                <a:cubicBezTo>
                  <a:pt x="1025624" y="225108"/>
                  <a:pt x="1021144" y="248605"/>
                  <a:pt x="1032388" y="265471"/>
                </a:cubicBezTo>
                <a:cubicBezTo>
                  <a:pt x="1048726" y="289978"/>
                  <a:pt x="1095638" y="301303"/>
                  <a:pt x="1120878" y="309716"/>
                </a:cubicBezTo>
                <a:cubicBezTo>
                  <a:pt x="1135626" y="319548"/>
                  <a:pt x="1152589" y="326679"/>
                  <a:pt x="1165123" y="339213"/>
                </a:cubicBezTo>
                <a:cubicBezTo>
                  <a:pt x="1177657" y="351747"/>
                  <a:pt x="1184317" y="369034"/>
                  <a:pt x="1194620" y="383458"/>
                </a:cubicBezTo>
                <a:cubicBezTo>
                  <a:pt x="1208907" y="403460"/>
                  <a:pt x="1224117" y="422787"/>
                  <a:pt x="1238865" y="442451"/>
                </a:cubicBezTo>
                <a:cubicBezTo>
                  <a:pt x="1319119" y="683214"/>
                  <a:pt x="1223529" y="381108"/>
                  <a:pt x="1283110" y="619432"/>
                </a:cubicBezTo>
                <a:cubicBezTo>
                  <a:pt x="1290651" y="649596"/>
                  <a:pt x="1302775" y="678425"/>
                  <a:pt x="1312607" y="707922"/>
                </a:cubicBezTo>
                <a:cubicBezTo>
                  <a:pt x="1317523" y="722671"/>
                  <a:pt x="1312606" y="747252"/>
                  <a:pt x="1327355" y="752168"/>
                </a:cubicBezTo>
                <a:lnTo>
                  <a:pt x="1415846" y="781664"/>
                </a:lnTo>
                <a:lnTo>
                  <a:pt x="1769807" y="766916"/>
                </a:ln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Text Box 18"/>
          <p:cNvSpPr txBox="1">
            <a:spLocks noChangeArrowheads="1"/>
          </p:cNvSpPr>
          <p:nvPr/>
        </p:nvSpPr>
        <p:spPr bwMode="auto">
          <a:xfrm rot="1004455">
            <a:off x="8016500" y="1265569"/>
            <a:ext cx="1207531" cy="460375"/>
          </a:xfrm>
          <a:prstGeom prst="rect">
            <a:avLst/>
          </a:prstGeom>
          <a:solidFill>
            <a:srgbClr val="FFFF00"/>
          </a:solidFill>
          <a:ln w="9525">
            <a:noFill/>
            <a:miter lim="800000"/>
          </a:ln>
          <a:effectLst/>
        </p:spPr>
        <p:txBody>
          <a:bodyPr wrap="square">
            <a:spAutoFit/>
          </a:bodyPr>
          <a:lstStyle/>
          <a:p>
            <a:pPr>
              <a:spcBef>
                <a:spcPct val="50000"/>
              </a:spcBef>
            </a:pPr>
            <a:r>
              <a:rPr lang="zh-CN" altLang="en-US" sz="2400" b="1" smtClean="0">
                <a:latin typeface="黑体" panose="02010609060101010101" pitchFamily="49" charset="-122"/>
                <a:ea typeface="黑体" panose="02010609060101010101" pitchFamily="49" charset="-122"/>
              </a:rPr>
              <a:t>汉  江</a:t>
            </a:r>
            <a:endParaRPr lang="zh-CN" altLang="en-US" sz="2400" b="1">
              <a:latin typeface="黑体" panose="02010609060101010101" pitchFamily="49" charset="-122"/>
              <a:ea typeface="黑体" panose="02010609060101010101" pitchFamily="49" charset="-122"/>
            </a:endParaRPr>
          </a:p>
        </p:txBody>
      </p:sp>
      <p:sp>
        <p:nvSpPr>
          <p:cNvPr id="27" name="任意多边形 26"/>
          <p:cNvSpPr/>
          <p:nvPr/>
        </p:nvSpPr>
        <p:spPr>
          <a:xfrm>
            <a:off x="6574503" y="3028488"/>
            <a:ext cx="1147935" cy="1148495"/>
          </a:xfrm>
          <a:custGeom>
            <a:avLst/>
            <a:gdLst>
              <a:gd name="connsiteX0" fmla="*/ 0 w 1147935"/>
              <a:gd name="connsiteY0" fmla="*/ 977484 h 1148495"/>
              <a:gd name="connsiteX1" fmla="*/ 29497 w 1147935"/>
              <a:gd name="connsiteY1" fmla="*/ 1021730 h 1148495"/>
              <a:gd name="connsiteX2" fmla="*/ 117987 w 1147935"/>
              <a:gd name="connsiteY2" fmla="*/ 1080723 h 1148495"/>
              <a:gd name="connsiteX3" fmla="*/ 368710 w 1147935"/>
              <a:gd name="connsiteY3" fmla="*/ 1124968 h 1148495"/>
              <a:gd name="connsiteX4" fmla="*/ 457200 w 1147935"/>
              <a:gd name="connsiteY4" fmla="*/ 1110220 h 1148495"/>
              <a:gd name="connsiteX5" fmla="*/ 486697 w 1147935"/>
              <a:gd name="connsiteY5" fmla="*/ 1065975 h 1148495"/>
              <a:gd name="connsiteX6" fmla="*/ 501445 w 1147935"/>
              <a:gd name="connsiteY6" fmla="*/ 903743 h 1148495"/>
              <a:gd name="connsiteX7" fmla="*/ 516194 w 1147935"/>
              <a:gd name="connsiteY7" fmla="*/ 859497 h 1148495"/>
              <a:gd name="connsiteX8" fmla="*/ 604684 w 1147935"/>
              <a:gd name="connsiteY8" fmla="*/ 815252 h 1148495"/>
              <a:gd name="connsiteX9" fmla="*/ 884903 w 1147935"/>
              <a:gd name="connsiteY9" fmla="*/ 756259 h 1148495"/>
              <a:gd name="connsiteX10" fmla="*/ 958645 w 1147935"/>
              <a:gd name="connsiteY10" fmla="*/ 741510 h 1148495"/>
              <a:gd name="connsiteX11" fmla="*/ 1061884 w 1147935"/>
              <a:gd name="connsiteY11" fmla="*/ 712014 h 1148495"/>
              <a:gd name="connsiteX12" fmla="*/ 1091381 w 1147935"/>
              <a:gd name="connsiteY12" fmla="*/ 667768 h 1148495"/>
              <a:gd name="connsiteX13" fmla="*/ 1120878 w 1147935"/>
              <a:gd name="connsiteY13" fmla="*/ 328555 h 1148495"/>
              <a:gd name="connsiteX14" fmla="*/ 1076632 w 1147935"/>
              <a:gd name="connsiteY14" fmla="*/ 195820 h 1148495"/>
              <a:gd name="connsiteX15" fmla="*/ 1061884 w 1147935"/>
              <a:gd name="connsiteY15" fmla="*/ 92581 h 1148495"/>
              <a:gd name="connsiteX16" fmla="*/ 973394 w 1147935"/>
              <a:gd name="connsiteY16" fmla="*/ 63084 h 1148495"/>
              <a:gd name="connsiteX17" fmla="*/ 766916 w 1147935"/>
              <a:gd name="connsiteY17" fmla="*/ 48336 h 1148495"/>
              <a:gd name="connsiteX18" fmla="*/ 811162 w 1147935"/>
              <a:gd name="connsiteY18" fmla="*/ 4091 h 114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7935" h="1148495">
                <a:moveTo>
                  <a:pt x="0" y="977484"/>
                </a:moveTo>
                <a:cubicBezTo>
                  <a:pt x="9832" y="992233"/>
                  <a:pt x="16157" y="1010058"/>
                  <a:pt x="29497" y="1021730"/>
                </a:cubicBezTo>
                <a:cubicBezTo>
                  <a:pt x="56176" y="1045074"/>
                  <a:pt x="88490" y="1061059"/>
                  <a:pt x="117987" y="1080723"/>
                </a:cubicBezTo>
                <a:cubicBezTo>
                  <a:pt x="219646" y="1148495"/>
                  <a:pt x="144547" y="1108957"/>
                  <a:pt x="368710" y="1124968"/>
                </a:cubicBezTo>
                <a:cubicBezTo>
                  <a:pt x="398207" y="1120052"/>
                  <a:pt x="430453" y="1123593"/>
                  <a:pt x="457200" y="1110220"/>
                </a:cubicBezTo>
                <a:cubicBezTo>
                  <a:pt x="473054" y="1102293"/>
                  <a:pt x="482983" y="1083307"/>
                  <a:pt x="486697" y="1065975"/>
                </a:cubicBezTo>
                <a:cubicBezTo>
                  <a:pt x="498074" y="1012880"/>
                  <a:pt x="493766" y="957498"/>
                  <a:pt x="501445" y="903743"/>
                </a:cubicBezTo>
                <a:cubicBezTo>
                  <a:pt x="503644" y="888353"/>
                  <a:pt x="506482" y="871637"/>
                  <a:pt x="516194" y="859497"/>
                </a:cubicBezTo>
                <a:cubicBezTo>
                  <a:pt x="536985" y="833508"/>
                  <a:pt x="575539" y="824967"/>
                  <a:pt x="604684" y="815252"/>
                </a:cubicBezTo>
                <a:cubicBezTo>
                  <a:pt x="707116" y="712820"/>
                  <a:pt x="618820" y="781600"/>
                  <a:pt x="884903" y="756259"/>
                </a:cubicBezTo>
                <a:cubicBezTo>
                  <a:pt x="909858" y="753882"/>
                  <a:pt x="934174" y="746948"/>
                  <a:pt x="958645" y="741510"/>
                </a:cubicBezTo>
                <a:cubicBezTo>
                  <a:pt x="1014207" y="729163"/>
                  <a:pt x="1012609" y="728439"/>
                  <a:pt x="1061884" y="712014"/>
                </a:cubicBezTo>
                <a:cubicBezTo>
                  <a:pt x="1071716" y="697265"/>
                  <a:pt x="1089088" y="685345"/>
                  <a:pt x="1091381" y="667768"/>
                </a:cubicBezTo>
                <a:cubicBezTo>
                  <a:pt x="1147935" y="234189"/>
                  <a:pt x="1068518" y="485632"/>
                  <a:pt x="1120878" y="328555"/>
                </a:cubicBezTo>
                <a:cubicBezTo>
                  <a:pt x="1106129" y="284310"/>
                  <a:pt x="1083227" y="241990"/>
                  <a:pt x="1076632" y="195820"/>
                </a:cubicBezTo>
                <a:cubicBezTo>
                  <a:pt x="1071716" y="161407"/>
                  <a:pt x="1083226" y="120021"/>
                  <a:pt x="1061884" y="92581"/>
                </a:cubicBezTo>
                <a:cubicBezTo>
                  <a:pt x="1042795" y="68038"/>
                  <a:pt x="1004407" y="65299"/>
                  <a:pt x="973394" y="63084"/>
                </a:cubicBezTo>
                <a:lnTo>
                  <a:pt x="766916" y="48336"/>
                </a:lnTo>
                <a:cubicBezTo>
                  <a:pt x="799140" y="0"/>
                  <a:pt x="778688" y="4091"/>
                  <a:pt x="811162" y="4091"/>
                </a:cubicBez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Text Box 15"/>
          <p:cNvSpPr txBox="1">
            <a:spLocks noChangeArrowheads="1"/>
          </p:cNvSpPr>
          <p:nvPr/>
        </p:nvSpPr>
        <p:spPr bwMode="auto">
          <a:xfrm rot="20470738">
            <a:off x="6094103" y="2057860"/>
            <a:ext cx="571504" cy="829945"/>
          </a:xfrm>
          <a:prstGeom prst="rect">
            <a:avLst/>
          </a:prstGeom>
          <a:solidFill>
            <a:srgbClr val="FFFF00"/>
          </a:solidFill>
          <a:ln w="9525">
            <a:noFill/>
            <a:miter lim="800000"/>
          </a:ln>
          <a:effectLst/>
        </p:spPr>
        <p:txBody>
          <a:bodyPr wrap="square">
            <a:spAutoFit/>
          </a:bodyPr>
          <a:lstStyle/>
          <a:p>
            <a:pPr>
              <a:spcBef>
                <a:spcPct val="50000"/>
              </a:spcBef>
            </a:pPr>
            <a:r>
              <a:rPr lang="zh-CN" altLang="en-US" sz="2400" b="1" smtClean="0">
                <a:latin typeface="黑体" panose="02010609060101010101" pitchFamily="49" charset="-122"/>
                <a:ea typeface="黑体" panose="02010609060101010101" pitchFamily="49" charset="-122"/>
              </a:rPr>
              <a:t>岷江</a:t>
            </a:r>
            <a:endParaRPr lang="zh-CN" altLang="en-US" sz="2400" b="1">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7118344" y="3387457"/>
            <a:ext cx="571504" cy="829945"/>
          </a:xfrm>
          <a:prstGeom prst="rect">
            <a:avLst/>
          </a:prstGeom>
          <a:solidFill>
            <a:srgbClr val="FFFF00"/>
          </a:solidFill>
          <a:ln w="9525">
            <a:noFill/>
            <a:miter lim="800000"/>
          </a:ln>
          <a:effectLst/>
        </p:spPr>
        <p:txBody>
          <a:bodyPr wrap="square">
            <a:spAutoFit/>
          </a:bodyPr>
          <a:lstStyle/>
          <a:p>
            <a:pPr>
              <a:spcBef>
                <a:spcPct val="50000"/>
              </a:spcBef>
            </a:pPr>
            <a:r>
              <a:rPr lang="zh-CN" altLang="en-US" sz="2400" b="1" smtClean="0">
                <a:latin typeface="黑体" panose="02010609060101010101" pitchFamily="49" charset="-122"/>
                <a:ea typeface="黑体" panose="02010609060101010101" pitchFamily="49" charset="-122"/>
              </a:rPr>
              <a:t>乌江</a:t>
            </a:r>
            <a:endParaRPr lang="zh-CN" altLang="en-US" sz="2400" b="1">
              <a:latin typeface="黑体" panose="02010609060101010101" pitchFamily="49" charset="-122"/>
              <a:ea typeface="黑体" panose="02010609060101010101" pitchFamily="49" charset="-122"/>
            </a:endParaRPr>
          </a:p>
        </p:txBody>
      </p:sp>
      <p:grpSp>
        <p:nvGrpSpPr>
          <p:cNvPr id="30" name="组合 29"/>
          <p:cNvGrpSpPr/>
          <p:nvPr/>
        </p:nvGrpSpPr>
        <p:grpSpPr>
          <a:xfrm>
            <a:off x="7710129" y="2958837"/>
            <a:ext cx="1519084" cy="1371600"/>
            <a:chOff x="4306529" y="2286000"/>
            <a:chExt cx="1519084" cy="1371600"/>
          </a:xfrm>
        </p:grpSpPr>
        <p:sp>
          <p:nvSpPr>
            <p:cNvPr id="31" name="任意多边形 30"/>
            <p:cNvSpPr/>
            <p:nvPr/>
          </p:nvSpPr>
          <p:spPr>
            <a:xfrm>
              <a:off x="4306529" y="2286000"/>
              <a:ext cx="1450796" cy="1107981"/>
            </a:xfrm>
            <a:custGeom>
              <a:avLst/>
              <a:gdLst>
                <a:gd name="connsiteX0" fmla="*/ 0 w 1450796"/>
                <a:gd name="connsiteY0" fmla="*/ 1047135 h 1107981"/>
                <a:gd name="connsiteX1" fmla="*/ 132736 w 1450796"/>
                <a:gd name="connsiteY1" fmla="*/ 1061884 h 1107981"/>
                <a:gd name="connsiteX2" fmla="*/ 176981 w 1450796"/>
                <a:gd name="connsiteY2" fmla="*/ 1076632 h 1107981"/>
                <a:gd name="connsiteX3" fmla="*/ 221226 w 1450796"/>
                <a:gd name="connsiteY3" fmla="*/ 1106129 h 1107981"/>
                <a:gd name="connsiteX4" fmla="*/ 324465 w 1450796"/>
                <a:gd name="connsiteY4" fmla="*/ 1076632 h 1107981"/>
                <a:gd name="connsiteX5" fmla="*/ 353961 w 1450796"/>
                <a:gd name="connsiteY5" fmla="*/ 973394 h 1107981"/>
                <a:gd name="connsiteX6" fmla="*/ 383458 w 1450796"/>
                <a:gd name="connsiteY6" fmla="*/ 929148 h 1107981"/>
                <a:gd name="connsiteX7" fmla="*/ 398206 w 1450796"/>
                <a:gd name="connsiteY7" fmla="*/ 884903 h 1107981"/>
                <a:gd name="connsiteX8" fmla="*/ 486697 w 1450796"/>
                <a:gd name="connsiteY8" fmla="*/ 884903 h 1107981"/>
                <a:gd name="connsiteX9" fmla="*/ 575187 w 1450796"/>
                <a:gd name="connsiteY9" fmla="*/ 855406 h 1107981"/>
                <a:gd name="connsiteX10" fmla="*/ 619432 w 1450796"/>
                <a:gd name="connsiteY10" fmla="*/ 840658 h 1107981"/>
                <a:gd name="connsiteX11" fmla="*/ 634181 w 1450796"/>
                <a:gd name="connsiteY11" fmla="*/ 796413 h 1107981"/>
                <a:gd name="connsiteX12" fmla="*/ 604684 w 1450796"/>
                <a:gd name="connsiteY12" fmla="*/ 604684 h 1107981"/>
                <a:gd name="connsiteX13" fmla="*/ 575187 w 1450796"/>
                <a:gd name="connsiteY13" fmla="*/ 560439 h 1107981"/>
                <a:gd name="connsiteX14" fmla="*/ 560439 w 1450796"/>
                <a:gd name="connsiteY14" fmla="*/ 412955 h 1107981"/>
                <a:gd name="connsiteX15" fmla="*/ 648929 w 1450796"/>
                <a:gd name="connsiteY15" fmla="*/ 383458 h 1107981"/>
                <a:gd name="connsiteX16" fmla="*/ 752168 w 1450796"/>
                <a:gd name="connsiteY16" fmla="*/ 339213 h 1107981"/>
                <a:gd name="connsiteX17" fmla="*/ 825910 w 1450796"/>
                <a:gd name="connsiteY17" fmla="*/ 280219 h 1107981"/>
                <a:gd name="connsiteX18" fmla="*/ 914400 w 1450796"/>
                <a:gd name="connsiteY18" fmla="*/ 221226 h 1107981"/>
                <a:gd name="connsiteX19" fmla="*/ 958645 w 1450796"/>
                <a:gd name="connsiteY19" fmla="*/ 206477 h 1107981"/>
                <a:gd name="connsiteX20" fmla="*/ 1061884 w 1450796"/>
                <a:gd name="connsiteY20" fmla="*/ 162232 h 1107981"/>
                <a:gd name="connsiteX21" fmla="*/ 1150374 w 1450796"/>
                <a:gd name="connsiteY21" fmla="*/ 206477 h 1107981"/>
                <a:gd name="connsiteX22" fmla="*/ 1194619 w 1450796"/>
                <a:gd name="connsiteY22" fmla="*/ 221226 h 1107981"/>
                <a:gd name="connsiteX23" fmla="*/ 1371600 w 1450796"/>
                <a:gd name="connsiteY23" fmla="*/ 206477 h 1107981"/>
                <a:gd name="connsiteX24" fmla="*/ 1401097 w 1450796"/>
                <a:gd name="connsiteY24" fmla="*/ 117987 h 1107981"/>
                <a:gd name="connsiteX25" fmla="*/ 1415845 w 1450796"/>
                <a:gd name="connsiteY25" fmla="*/ 73742 h 1107981"/>
                <a:gd name="connsiteX26" fmla="*/ 1445342 w 1450796"/>
                <a:gd name="connsiteY26" fmla="*/ 0 h 110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50796" h="1107981">
                  <a:moveTo>
                    <a:pt x="0" y="1047135"/>
                  </a:moveTo>
                  <a:cubicBezTo>
                    <a:pt x="73742" y="1022555"/>
                    <a:pt x="29496" y="1027471"/>
                    <a:pt x="132736" y="1061884"/>
                  </a:cubicBezTo>
                  <a:lnTo>
                    <a:pt x="176981" y="1076632"/>
                  </a:lnTo>
                  <a:cubicBezTo>
                    <a:pt x="191729" y="1086464"/>
                    <a:pt x="203679" y="1103622"/>
                    <a:pt x="221226" y="1106129"/>
                  </a:cubicBezTo>
                  <a:cubicBezTo>
                    <a:pt x="234191" y="1107981"/>
                    <a:pt x="307861" y="1082167"/>
                    <a:pt x="324465" y="1076632"/>
                  </a:cubicBezTo>
                  <a:cubicBezTo>
                    <a:pt x="329190" y="1057731"/>
                    <a:pt x="343382" y="994551"/>
                    <a:pt x="353961" y="973394"/>
                  </a:cubicBezTo>
                  <a:cubicBezTo>
                    <a:pt x="361888" y="957540"/>
                    <a:pt x="373626" y="943897"/>
                    <a:pt x="383458" y="929148"/>
                  </a:cubicBezTo>
                  <a:cubicBezTo>
                    <a:pt x="388374" y="914400"/>
                    <a:pt x="387213" y="895896"/>
                    <a:pt x="398206" y="884903"/>
                  </a:cubicBezTo>
                  <a:cubicBezTo>
                    <a:pt x="427703" y="855407"/>
                    <a:pt x="457200" y="875071"/>
                    <a:pt x="486697" y="884903"/>
                  </a:cubicBezTo>
                  <a:lnTo>
                    <a:pt x="575187" y="855406"/>
                  </a:lnTo>
                  <a:lnTo>
                    <a:pt x="619432" y="840658"/>
                  </a:lnTo>
                  <a:cubicBezTo>
                    <a:pt x="624348" y="825910"/>
                    <a:pt x="634181" y="811959"/>
                    <a:pt x="634181" y="796413"/>
                  </a:cubicBezTo>
                  <a:cubicBezTo>
                    <a:pt x="634181" y="762581"/>
                    <a:pt x="629928" y="655172"/>
                    <a:pt x="604684" y="604684"/>
                  </a:cubicBezTo>
                  <a:cubicBezTo>
                    <a:pt x="596757" y="588830"/>
                    <a:pt x="585019" y="575187"/>
                    <a:pt x="575187" y="560439"/>
                  </a:cubicBezTo>
                  <a:cubicBezTo>
                    <a:pt x="567139" y="536295"/>
                    <a:pt x="519987" y="447628"/>
                    <a:pt x="560439" y="412955"/>
                  </a:cubicBezTo>
                  <a:cubicBezTo>
                    <a:pt x="584046" y="392721"/>
                    <a:pt x="619432" y="393290"/>
                    <a:pt x="648929" y="383458"/>
                  </a:cubicBezTo>
                  <a:cubicBezTo>
                    <a:pt x="714035" y="361756"/>
                    <a:pt x="679265" y="375664"/>
                    <a:pt x="752168" y="339213"/>
                  </a:cubicBezTo>
                  <a:cubicBezTo>
                    <a:pt x="806669" y="257462"/>
                    <a:pt x="750483" y="322123"/>
                    <a:pt x="825910" y="280219"/>
                  </a:cubicBezTo>
                  <a:cubicBezTo>
                    <a:pt x="856899" y="263003"/>
                    <a:pt x="880769" y="232437"/>
                    <a:pt x="914400" y="221226"/>
                  </a:cubicBezTo>
                  <a:cubicBezTo>
                    <a:pt x="929148" y="216310"/>
                    <a:pt x="944356" y="212601"/>
                    <a:pt x="958645" y="206477"/>
                  </a:cubicBezTo>
                  <a:cubicBezTo>
                    <a:pt x="1086218" y="151803"/>
                    <a:pt x="958122" y="196821"/>
                    <a:pt x="1061884" y="162232"/>
                  </a:cubicBezTo>
                  <a:cubicBezTo>
                    <a:pt x="1173096" y="199304"/>
                    <a:pt x="1036013" y="149297"/>
                    <a:pt x="1150374" y="206477"/>
                  </a:cubicBezTo>
                  <a:cubicBezTo>
                    <a:pt x="1164279" y="213429"/>
                    <a:pt x="1179871" y="216310"/>
                    <a:pt x="1194619" y="221226"/>
                  </a:cubicBezTo>
                  <a:cubicBezTo>
                    <a:pt x="1253613" y="216310"/>
                    <a:pt x="1318652" y="232951"/>
                    <a:pt x="1371600" y="206477"/>
                  </a:cubicBezTo>
                  <a:cubicBezTo>
                    <a:pt x="1399410" y="192572"/>
                    <a:pt x="1391265" y="147484"/>
                    <a:pt x="1401097" y="117987"/>
                  </a:cubicBezTo>
                  <a:cubicBezTo>
                    <a:pt x="1406013" y="103239"/>
                    <a:pt x="1407222" y="86677"/>
                    <a:pt x="1415845" y="73742"/>
                  </a:cubicBezTo>
                  <a:cubicBezTo>
                    <a:pt x="1450796" y="21316"/>
                    <a:pt x="1445342" y="47222"/>
                    <a:pt x="1445342" y="0"/>
                  </a:cubicBez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任意多边形 31"/>
            <p:cNvSpPr/>
            <p:nvPr/>
          </p:nvSpPr>
          <p:spPr>
            <a:xfrm>
              <a:off x="5161935" y="2418735"/>
              <a:ext cx="663678" cy="1238865"/>
            </a:xfrm>
            <a:custGeom>
              <a:avLst/>
              <a:gdLst>
                <a:gd name="connsiteX0" fmla="*/ 0 w 663678"/>
                <a:gd name="connsiteY0" fmla="*/ 1238865 h 1238865"/>
                <a:gd name="connsiteX1" fmla="*/ 29497 w 663678"/>
                <a:gd name="connsiteY1" fmla="*/ 1194620 h 1238865"/>
                <a:gd name="connsiteX2" fmla="*/ 73742 w 663678"/>
                <a:gd name="connsiteY2" fmla="*/ 1106130 h 1238865"/>
                <a:gd name="connsiteX3" fmla="*/ 206478 w 663678"/>
                <a:gd name="connsiteY3" fmla="*/ 1032388 h 1238865"/>
                <a:gd name="connsiteX4" fmla="*/ 250723 w 663678"/>
                <a:gd name="connsiteY4" fmla="*/ 1002891 h 1238865"/>
                <a:gd name="connsiteX5" fmla="*/ 324465 w 663678"/>
                <a:gd name="connsiteY5" fmla="*/ 929149 h 1238865"/>
                <a:gd name="connsiteX6" fmla="*/ 412955 w 663678"/>
                <a:gd name="connsiteY6" fmla="*/ 899652 h 1238865"/>
                <a:gd name="connsiteX7" fmla="*/ 457200 w 663678"/>
                <a:gd name="connsiteY7" fmla="*/ 884904 h 1238865"/>
                <a:gd name="connsiteX8" fmla="*/ 530942 w 663678"/>
                <a:gd name="connsiteY8" fmla="*/ 811162 h 1238865"/>
                <a:gd name="connsiteX9" fmla="*/ 560439 w 663678"/>
                <a:gd name="connsiteY9" fmla="*/ 722671 h 1238865"/>
                <a:gd name="connsiteX10" fmla="*/ 575188 w 663678"/>
                <a:gd name="connsiteY10" fmla="*/ 663678 h 1238865"/>
                <a:gd name="connsiteX11" fmla="*/ 604684 w 663678"/>
                <a:gd name="connsiteY11" fmla="*/ 619433 h 1238865"/>
                <a:gd name="connsiteX12" fmla="*/ 648930 w 663678"/>
                <a:gd name="connsiteY12" fmla="*/ 604684 h 1238865"/>
                <a:gd name="connsiteX13" fmla="*/ 663678 w 663678"/>
                <a:gd name="connsiteY13" fmla="*/ 530942 h 1238865"/>
                <a:gd name="connsiteX14" fmla="*/ 634181 w 663678"/>
                <a:gd name="connsiteY14" fmla="*/ 412955 h 1238865"/>
                <a:gd name="connsiteX15" fmla="*/ 575188 w 663678"/>
                <a:gd name="connsiteY15" fmla="*/ 324465 h 1238865"/>
                <a:gd name="connsiteX16" fmla="*/ 545691 w 663678"/>
                <a:gd name="connsiteY16" fmla="*/ 280220 h 1238865"/>
                <a:gd name="connsiteX17" fmla="*/ 516194 w 663678"/>
                <a:gd name="connsiteY17" fmla="*/ 235975 h 1238865"/>
                <a:gd name="connsiteX18" fmla="*/ 501446 w 663678"/>
                <a:gd name="connsiteY18" fmla="*/ 191730 h 1238865"/>
                <a:gd name="connsiteX19" fmla="*/ 545691 w 663678"/>
                <a:gd name="connsiteY19" fmla="*/ 14749 h 1238865"/>
                <a:gd name="connsiteX20" fmla="*/ 560439 w 663678"/>
                <a:gd name="connsiteY20" fmla="*/ 0 h 123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3678" h="1238865">
                  <a:moveTo>
                    <a:pt x="0" y="1238865"/>
                  </a:moveTo>
                  <a:cubicBezTo>
                    <a:pt x="9832" y="1224117"/>
                    <a:pt x="21570" y="1210474"/>
                    <a:pt x="29497" y="1194620"/>
                  </a:cubicBezTo>
                  <a:cubicBezTo>
                    <a:pt x="49368" y="1154880"/>
                    <a:pt x="36174" y="1139002"/>
                    <a:pt x="73742" y="1106130"/>
                  </a:cubicBezTo>
                  <a:cubicBezTo>
                    <a:pt x="136158" y="1051516"/>
                    <a:pt x="145708" y="1052644"/>
                    <a:pt x="206478" y="1032388"/>
                  </a:cubicBezTo>
                  <a:cubicBezTo>
                    <a:pt x="221226" y="1022556"/>
                    <a:pt x="238189" y="1015425"/>
                    <a:pt x="250723" y="1002891"/>
                  </a:cubicBezTo>
                  <a:cubicBezTo>
                    <a:pt x="301850" y="951764"/>
                    <a:pt x="253674" y="960612"/>
                    <a:pt x="324465" y="929149"/>
                  </a:cubicBezTo>
                  <a:cubicBezTo>
                    <a:pt x="352877" y="916521"/>
                    <a:pt x="383458" y="909484"/>
                    <a:pt x="412955" y="899652"/>
                  </a:cubicBezTo>
                  <a:lnTo>
                    <a:pt x="457200" y="884904"/>
                  </a:lnTo>
                  <a:cubicBezTo>
                    <a:pt x="497565" y="857994"/>
                    <a:pt x="510242" y="857737"/>
                    <a:pt x="530942" y="811162"/>
                  </a:cubicBezTo>
                  <a:cubicBezTo>
                    <a:pt x="543570" y="782749"/>
                    <a:pt x="552898" y="752835"/>
                    <a:pt x="560439" y="722671"/>
                  </a:cubicBezTo>
                  <a:cubicBezTo>
                    <a:pt x="565355" y="703007"/>
                    <a:pt x="567203" y="682309"/>
                    <a:pt x="575188" y="663678"/>
                  </a:cubicBezTo>
                  <a:cubicBezTo>
                    <a:pt x="582170" y="647386"/>
                    <a:pt x="590843" y="630506"/>
                    <a:pt x="604684" y="619433"/>
                  </a:cubicBezTo>
                  <a:cubicBezTo>
                    <a:pt x="616824" y="609721"/>
                    <a:pt x="634181" y="609600"/>
                    <a:pt x="648930" y="604684"/>
                  </a:cubicBezTo>
                  <a:cubicBezTo>
                    <a:pt x="653846" y="580103"/>
                    <a:pt x="663678" y="556009"/>
                    <a:pt x="663678" y="530942"/>
                  </a:cubicBezTo>
                  <a:cubicBezTo>
                    <a:pt x="663678" y="517862"/>
                    <a:pt x="645820" y="433906"/>
                    <a:pt x="634181" y="412955"/>
                  </a:cubicBezTo>
                  <a:cubicBezTo>
                    <a:pt x="616965" y="381966"/>
                    <a:pt x="594852" y="353962"/>
                    <a:pt x="575188" y="324465"/>
                  </a:cubicBezTo>
                  <a:lnTo>
                    <a:pt x="545691" y="280220"/>
                  </a:lnTo>
                  <a:lnTo>
                    <a:pt x="516194" y="235975"/>
                  </a:lnTo>
                  <a:cubicBezTo>
                    <a:pt x="511278" y="221227"/>
                    <a:pt x="501446" y="207276"/>
                    <a:pt x="501446" y="191730"/>
                  </a:cubicBezTo>
                  <a:cubicBezTo>
                    <a:pt x="501446" y="86330"/>
                    <a:pt x="498151" y="78136"/>
                    <a:pt x="545691" y="14749"/>
                  </a:cubicBezTo>
                  <a:cubicBezTo>
                    <a:pt x="549862" y="9187"/>
                    <a:pt x="555523" y="4916"/>
                    <a:pt x="560439" y="0"/>
                  </a:cubicBezTo>
                </a:path>
              </a:pathLst>
            </a:custGeom>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3" name="Text Box 15"/>
          <p:cNvSpPr txBox="1">
            <a:spLocks noChangeArrowheads="1"/>
          </p:cNvSpPr>
          <p:nvPr/>
        </p:nvSpPr>
        <p:spPr bwMode="auto">
          <a:xfrm>
            <a:off x="8475666" y="3387457"/>
            <a:ext cx="571504" cy="829945"/>
          </a:xfrm>
          <a:prstGeom prst="rect">
            <a:avLst/>
          </a:prstGeom>
          <a:solidFill>
            <a:srgbClr val="FFFF00"/>
          </a:solidFill>
          <a:ln w="9525">
            <a:noFill/>
            <a:miter lim="800000"/>
          </a:ln>
          <a:effectLst/>
        </p:spPr>
        <p:txBody>
          <a:bodyPr wrap="square">
            <a:spAutoFit/>
          </a:bodyPr>
          <a:lstStyle/>
          <a:p>
            <a:pPr>
              <a:spcBef>
                <a:spcPct val="50000"/>
              </a:spcBef>
            </a:pPr>
            <a:r>
              <a:rPr lang="zh-CN" altLang="en-US" sz="2400" b="1" smtClean="0">
                <a:latin typeface="黑体" panose="02010609060101010101" pitchFamily="49" charset="-122"/>
                <a:ea typeface="黑体" panose="02010609060101010101" pitchFamily="49" charset="-122"/>
              </a:rPr>
              <a:t>湘江</a:t>
            </a:r>
            <a:endParaRPr lang="zh-CN" altLang="en-US" sz="2400" b="1">
              <a:latin typeface="黑体" panose="02010609060101010101" pitchFamily="49" charset="-122"/>
              <a:ea typeface="黑体" panose="02010609060101010101" pitchFamily="49" charset="-122"/>
            </a:endParaRPr>
          </a:p>
        </p:txBody>
      </p:sp>
      <p:sp>
        <p:nvSpPr>
          <p:cNvPr id="34" name="任意多边形 33"/>
          <p:cNvSpPr/>
          <p:nvPr/>
        </p:nvSpPr>
        <p:spPr>
          <a:xfrm>
            <a:off x="9745406" y="2811353"/>
            <a:ext cx="398207" cy="1327355"/>
          </a:xfrm>
          <a:custGeom>
            <a:avLst/>
            <a:gdLst>
              <a:gd name="connsiteX0" fmla="*/ 383459 w 398207"/>
              <a:gd name="connsiteY0" fmla="*/ 1194619 h 1327355"/>
              <a:gd name="connsiteX1" fmla="*/ 324465 w 398207"/>
              <a:gd name="connsiteY1" fmla="*/ 1283110 h 1327355"/>
              <a:gd name="connsiteX2" fmla="*/ 265471 w 398207"/>
              <a:gd name="connsiteY2" fmla="*/ 1297858 h 1327355"/>
              <a:gd name="connsiteX3" fmla="*/ 221226 w 398207"/>
              <a:gd name="connsiteY3" fmla="*/ 1327355 h 1327355"/>
              <a:gd name="connsiteX4" fmla="*/ 132736 w 398207"/>
              <a:gd name="connsiteY4" fmla="*/ 1297858 h 1327355"/>
              <a:gd name="connsiteX5" fmla="*/ 88491 w 398207"/>
              <a:gd name="connsiteY5" fmla="*/ 1253613 h 1327355"/>
              <a:gd name="connsiteX6" fmla="*/ 44246 w 398207"/>
              <a:gd name="connsiteY6" fmla="*/ 1224116 h 1327355"/>
              <a:gd name="connsiteX7" fmla="*/ 29497 w 398207"/>
              <a:gd name="connsiteY7" fmla="*/ 1179871 h 1327355"/>
              <a:gd name="connsiteX8" fmla="*/ 0 w 398207"/>
              <a:gd name="connsiteY8" fmla="*/ 1135626 h 1327355"/>
              <a:gd name="connsiteX9" fmla="*/ 14749 w 398207"/>
              <a:gd name="connsiteY9" fmla="*/ 1091381 h 1327355"/>
              <a:gd name="connsiteX10" fmla="*/ 73742 w 398207"/>
              <a:gd name="connsiteY10" fmla="*/ 1002890 h 1327355"/>
              <a:gd name="connsiteX11" fmla="*/ 103239 w 398207"/>
              <a:gd name="connsiteY11" fmla="*/ 914400 h 1327355"/>
              <a:gd name="connsiteX12" fmla="*/ 162233 w 398207"/>
              <a:gd name="connsiteY12" fmla="*/ 825910 h 1327355"/>
              <a:gd name="connsiteX13" fmla="*/ 206478 w 398207"/>
              <a:gd name="connsiteY13" fmla="*/ 693174 h 1327355"/>
              <a:gd name="connsiteX14" fmla="*/ 221226 w 398207"/>
              <a:gd name="connsiteY14" fmla="*/ 648929 h 1327355"/>
              <a:gd name="connsiteX15" fmla="*/ 265471 w 398207"/>
              <a:gd name="connsiteY15" fmla="*/ 398207 h 1327355"/>
              <a:gd name="connsiteX16" fmla="*/ 309717 w 398207"/>
              <a:gd name="connsiteY16" fmla="*/ 368710 h 1327355"/>
              <a:gd name="connsiteX17" fmla="*/ 339213 w 398207"/>
              <a:gd name="connsiteY17" fmla="*/ 324465 h 1327355"/>
              <a:gd name="connsiteX18" fmla="*/ 383459 w 398207"/>
              <a:gd name="connsiteY18" fmla="*/ 294968 h 1327355"/>
              <a:gd name="connsiteX19" fmla="*/ 398207 w 398207"/>
              <a:gd name="connsiteY19" fmla="*/ 250723 h 1327355"/>
              <a:gd name="connsiteX20" fmla="*/ 339213 w 398207"/>
              <a:gd name="connsiteY20" fmla="*/ 0 h 13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207" h="1327355">
                <a:moveTo>
                  <a:pt x="383459" y="1194619"/>
                </a:moveTo>
                <a:cubicBezTo>
                  <a:pt x="369380" y="1236854"/>
                  <a:pt x="369955" y="1257116"/>
                  <a:pt x="324465" y="1283110"/>
                </a:cubicBezTo>
                <a:cubicBezTo>
                  <a:pt x="306866" y="1293167"/>
                  <a:pt x="285136" y="1292942"/>
                  <a:pt x="265471" y="1297858"/>
                </a:cubicBezTo>
                <a:cubicBezTo>
                  <a:pt x="250723" y="1307690"/>
                  <a:pt x="238951" y="1327355"/>
                  <a:pt x="221226" y="1327355"/>
                </a:cubicBezTo>
                <a:cubicBezTo>
                  <a:pt x="190134" y="1327355"/>
                  <a:pt x="132736" y="1297858"/>
                  <a:pt x="132736" y="1297858"/>
                </a:cubicBezTo>
                <a:cubicBezTo>
                  <a:pt x="117988" y="1283110"/>
                  <a:pt x="104514" y="1266966"/>
                  <a:pt x="88491" y="1253613"/>
                </a:cubicBezTo>
                <a:cubicBezTo>
                  <a:pt x="74874" y="1242265"/>
                  <a:pt x="55319" y="1237957"/>
                  <a:pt x="44246" y="1224116"/>
                </a:cubicBezTo>
                <a:cubicBezTo>
                  <a:pt x="34534" y="1211977"/>
                  <a:pt x="36450" y="1193776"/>
                  <a:pt x="29497" y="1179871"/>
                </a:cubicBezTo>
                <a:cubicBezTo>
                  <a:pt x="21570" y="1164017"/>
                  <a:pt x="9832" y="1150374"/>
                  <a:pt x="0" y="1135626"/>
                </a:cubicBezTo>
                <a:cubicBezTo>
                  <a:pt x="4916" y="1120878"/>
                  <a:pt x="7199" y="1104971"/>
                  <a:pt x="14749" y="1091381"/>
                </a:cubicBezTo>
                <a:cubicBezTo>
                  <a:pt x="31965" y="1060391"/>
                  <a:pt x="62531" y="1036522"/>
                  <a:pt x="73742" y="1002890"/>
                </a:cubicBezTo>
                <a:cubicBezTo>
                  <a:pt x="83574" y="973393"/>
                  <a:pt x="85992" y="940270"/>
                  <a:pt x="103239" y="914400"/>
                </a:cubicBezTo>
                <a:lnTo>
                  <a:pt x="162233" y="825910"/>
                </a:lnTo>
                <a:lnTo>
                  <a:pt x="206478" y="693174"/>
                </a:lnTo>
                <a:lnTo>
                  <a:pt x="221226" y="648929"/>
                </a:lnTo>
                <a:cubicBezTo>
                  <a:pt x="227090" y="566838"/>
                  <a:pt x="200308" y="463370"/>
                  <a:pt x="265471" y="398207"/>
                </a:cubicBezTo>
                <a:cubicBezTo>
                  <a:pt x="278005" y="385673"/>
                  <a:pt x="294968" y="378542"/>
                  <a:pt x="309717" y="368710"/>
                </a:cubicBezTo>
                <a:cubicBezTo>
                  <a:pt x="319549" y="353962"/>
                  <a:pt x="326679" y="336999"/>
                  <a:pt x="339213" y="324465"/>
                </a:cubicBezTo>
                <a:cubicBezTo>
                  <a:pt x="351747" y="311931"/>
                  <a:pt x="372386" y="308809"/>
                  <a:pt x="383459" y="294968"/>
                </a:cubicBezTo>
                <a:cubicBezTo>
                  <a:pt x="393171" y="282829"/>
                  <a:pt x="393291" y="265471"/>
                  <a:pt x="398207" y="250723"/>
                </a:cubicBezTo>
                <a:cubicBezTo>
                  <a:pt x="309216" y="117237"/>
                  <a:pt x="339213" y="197683"/>
                  <a:pt x="339213" y="0"/>
                </a:cubicBezTo>
              </a:path>
            </a:pathLst>
          </a:cu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圆角矩形 34"/>
          <p:cNvSpPr/>
          <p:nvPr/>
        </p:nvSpPr>
        <p:spPr>
          <a:xfrm>
            <a:off x="9332922" y="4316151"/>
            <a:ext cx="1071570" cy="8572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9524181" y="2575379"/>
            <a:ext cx="58993" cy="58993"/>
          </a:xfrm>
          <a:custGeom>
            <a:avLst/>
            <a:gdLst>
              <a:gd name="connsiteX0" fmla="*/ 0 w 58993"/>
              <a:gd name="connsiteY0" fmla="*/ 0 h 58993"/>
              <a:gd name="connsiteX1" fmla="*/ 44245 w 58993"/>
              <a:gd name="connsiteY1" fmla="*/ 14748 h 58993"/>
              <a:gd name="connsiteX2" fmla="*/ 58993 w 58993"/>
              <a:gd name="connsiteY2" fmla="*/ 58993 h 58993"/>
            </a:gdLst>
            <a:ahLst/>
            <a:cxnLst>
              <a:cxn ang="0">
                <a:pos x="connsiteX0" y="connsiteY0"/>
              </a:cxn>
              <a:cxn ang="0">
                <a:pos x="connsiteX1" y="connsiteY1"/>
              </a:cxn>
              <a:cxn ang="0">
                <a:pos x="connsiteX2" y="connsiteY2"/>
              </a:cxn>
            </a:cxnLst>
            <a:rect l="l" t="t" r="r" b="b"/>
            <a:pathLst>
              <a:path w="58993" h="58993">
                <a:moveTo>
                  <a:pt x="0" y="0"/>
                </a:moveTo>
                <a:cubicBezTo>
                  <a:pt x="14748" y="4916"/>
                  <a:pt x="33252" y="3755"/>
                  <a:pt x="44245" y="14748"/>
                </a:cubicBezTo>
                <a:cubicBezTo>
                  <a:pt x="55238" y="25741"/>
                  <a:pt x="58993" y="58993"/>
                  <a:pt x="58993" y="5899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任意多边形 36"/>
          <p:cNvSpPr/>
          <p:nvPr/>
        </p:nvSpPr>
        <p:spPr>
          <a:xfrm>
            <a:off x="9676581" y="2727779"/>
            <a:ext cx="58993" cy="58993"/>
          </a:xfrm>
          <a:custGeom>
            <a:avLst/>
            <a:gdLst>
              <a:gd name="connsiteX0" fmla="*/ 0 w 58993"/>
              <a:gd name="connsiteY0" fmla="*/ 0 h 58993"/>
              <a:gd name="connsiteX1" fmla="*/ 44245 w 58993"/>
              <a:gd name="connsiteY1" fmla="*/ 14748 h 58993"/>
              <a:gd name="connsiteX2" fmla="*/ 58993 w 58993"/>
              <a:gd name="connsiteY2" fmla="*/ 58993 h 58993"/>
            </a:gdLst>
            <a:ahLst/>
            <a:cxnLst>
              <a:cxn ang="0">
                <a:pos x="connsiteX0" y="connsiteY0"/>
              </a:cxn>
              <a:cxn ang="0">
                <a:pos x="connsiteX1" y="connsiteY1"/>
              </a:cxn>
              <a:cxn ang="0">
                <a:pos x="connsiteX2" y="connsiteY2"/>
              </a:cxn>
            </a:cxnLst>
            <a:rect l="l" t="t" r="r" b="b"/>
            <a:pathLst>
              <a:path w="58993" h="58993">
                <a:moveTo>
                  <a:pt x="0" y="0"/>
                </a:moveTo>
                <a:cubicBezTo>
                  <a:pt x="14748" y="4916"/>
                  <a:pt x="33252" y="3755"/>
                  <a:pt x="44245" y="14748"/>
                </a:cubicBezTo>
                <a:cubicBezTo>
                  <a:pt x="55238" y="25741"/>
                  <a:pt x="58993" y="58993"/>
                  <a:pt x="58993" y="5899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任意多边形 37"/>
          <p:cNvSpPr/>
          <p:nvPr/>
        </p:nvSpPr>
        <p:spPr>
          <a:xfrm>
            <a:off x="8852831" y="2926882"/>
            <a:ext cx="519163" cy="355589"/>
          </a:xfrm>
          <a:custGeom>
            <a:avLst/>
            <a:gdLst>
              <a:gd name="connsiteX0" fmla="*/ 317388 w 519163"/>
              <a:gd name="connsiteY0" fmla="*/ 2458 h 355589"/>
              <a:gd name="connsiteX1" fmla="*/ 405879 w 519163"/>
              <a:gd name="connsiteY1" fmla="*/ 46703 h 355589"/>
              <a:gd name="connsiteX2" fmla="*/ 479621 w 519163"/>
              <a:gd name="connsiteY2" fmla="*/ 120445 h 355589"/>
              <a:gd name="connsiteX3" fmla="*/ 479621 w 519163"/>
              <a:gd name="connsiteY3" fmla="*/ 267929 h 355589"/>
              <a:gd name="connsiteX4" fmla="*/ 391130 w 519163"/>
              <a:gd name="connsiteY4" fmla="*/ 297426 h 355589"/>
              <a:gd name="connsiteX5" fmla="*/ 258395 w 519163"/>
              <a:gd name="connsiteY5" fmla="*/ 326923 h 355589"/>
              <a:gd name="connsiteX6" fmla="*/ 214150 w 519163"/>
              <a:gd name="connsiteY6" fmla="*/ 341671 h 355589"/>
              <a:gd name="connsiteX7" fmla="*/ 22421 w 519163"/>
              <a:gd name="connsiteY7" fmla="*/ 326923 h 355589"/>
              <a:gd name="connsiteX8" fmla="*/ 37169 w 519163"/>
              <a:gd name="connsiteY8" fmla="*/ 253181 h 355589"/>
              <a:gd name="connsiteX9" fmla="*/ 258395 w 519163"/>
              <a:gd name="connsiteY9" fmla="*/ 208936 h 355589"/>
              <a:gd name="connsiteX10" fmla="*/ 258395 w 519163"/>
              <a:gd name="connsiteY10" fmla="*/ 76200 h 355589"/>
              <a:gd name="connsiteX11" fmla="*/ 243646 w 519163"/>
              <a:gd name="connsiteY11" fmla="*/ 31955 h 355589"/>
              <a:gd name="connsiteX12" fmla="*/ 317388 w 519163"/>
              <a:gd name="connsiteY12" fmla="*/ 2458 h 35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9162" h="355589">
                <a:moveTo>
                  <a:pt x="317388" y="2458"/>
                </a:moveTo>
                <a:cubicBezTo>
                  <a:pt x="344427" y="4916"/>
                  <a:pt x="377291" y="18115"/>
                  <a:pt x="405879" y="46703"/>
                </a:cubicBezTo>
                <a:cubicBezTo>
                  <a:pt x="504198" y="145023"/>
                  <a:pt x="361636" y="41792"/>
                  <a:pt x="479621" y="120445"/>
                </a:cubicBezTo>
                <a:cubicBezTo>
                  <a:pt x="495257" y="167353"/>
                  <a:pt x="519163" y="217089"/>
                  <a:pt x="479621" y="267929"/>
                </a:cubicBezTo>
                <a:cubicBezTo>
                  <a:pt x="460532" y="292472"/>
                  <a:pt x="420627" y="287594"/>
                  <a:pt x="391130" y="297426"/>
                </a:cubicBezTo>
                <a:cubicBezTo>
                  <a:pt x="291533" y="330625"/>
                  <a:pt x="414123" y="292316"/>
                  <a:pt x="258395" y="326923"/>
                </a:cubicBezTo>
                <a:cubicBezTo>
                  <a:pt x="243219" y="330295"/>
                  <a:pt x="228898" y="336755"/>
                  <a:pt x="214150" y="341671"/>
                </a:cubicBezTo>
                <a:cubicBezTo>
                  <a:pt x="150240" y="336755"/>
                  <a:pt x="79752" y="355589"/>
                  <a:pt x="22421" y="326923"/>
                </a:cubicBezTo>
                <a:cubicBezTo>
                  <a:pt x="0" y="315713"/>
                  <a:pt x="19444" y="270906"/>
                  <a:pt x="37169" y="253181"/>
                </a:cubicBezTo>
                <a:cubicBezTo>
                  <a:pt x="69850" y="220499"/>
                  <a:pt x="235132" y="211521"/>
                  <a:pt x="258395" y="208936"/>
                </a:cubicBezTo>
                <a:cubicBezTo>
                  <a:pt x="305139" y="138820"/>
                  <a:pt x="293498" y="181506"/>
                  <a:pt x="258395" y="76200"/>
                </a:cubicBezTo>
                <a:lnTo>
                  <a:pt x="243646" y="31955"/>
                </a:lnTo>
                <a:cubicBezTo>
                  <a:pt x="292556" y="15652"/>
                  <a:pt x="290349" y="0"/>
                  <a:pt x="317388" y="2458"/>
                </a:cubicBez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 Box 18"/>
          <p:cNvSpPr txBox="1">
            <a:spLocks noChangeArrowheads="1"/>
          </p:cNvSpPr>
          <p:nvPr/>
        </p:nvSpPr>
        <p:spPr bwMode="auto">
          <a:xfrm rot="21225712">
            <a:off x="8711487" y="2451565"/>
            <a:ext cx="1207531" cy="460375"/>
          </a:xfrm>
          <a:prstGeom prst="rect">
            <a:avLst/>
          </a:prstGeom>
          <a:solidFill>
            <a:srgbClr val="002060"/>
          </a:solidFill>
          <a:ln w="9525">
            <a:noFill/>
            <a:miter lim="800000"/>
          </a:ln>
          <a:effectLst/>
        </p:spPr>
        <p:txBody>
          <a:bodyPr wrap="square">
            <a:spAutoFit/>
          </a:bodyPr>
          <a:lstStyle/>
          <a:p>
            <a:pPr>
              <a:spcBef>
                <a:spcPct val="50000"/>
              </a:spcBef>
            </a:pPr>
            <a:r>
              <a:rPr lang="zh-CN" altLang="en-US" sz="2400" b="1" smtClean="0">
                <a:solidFill>
                  <a:schemeClr val="bg1"/>
                </a:solidFill>
                <a:latin typeface="黑体" panose="02010609060101010101" pitchFamily="49" charset="-122"/>
                <a:ea typeface="黑体" panose="02010609060101010101" pitchFamily="49" charset="-122"/>
              </a:rPr>
              <a:t>洞庭湖</a:t>
            </a:r>
            <a:endParaRPr lang="zh-CN" altLang="en-US" sz="2400" b="1">
              <a:solidFill>
                <a:schemeClr val="bg1"/>
              </a:solidFill>
              <a:latin typeface="黑体" panose="02010609060101010101" pitchFamily="49" charset="-122"/>
              <a:ea typeface="黑体" panose="02010609060101010101" pitchFamily="49" charset="-122"/>
            </a:endParaRPr>
          </a:p>
        </p:txBody>
      </p:sp>
      <p:sp>
        <p:nvSpPr>
          <p:cNvPr id="40" name="任意多边形 39"/>
          <p:cNvSpPr/>
          <p:nvPr/>
        </p:nvSpPr>
        <p:spPr>
          <a:xfrm>
            <a:off x="10044277" y="2751882"/>
            <a:ext cx="391952" cy="388360"/>
          </a:xfrm>
          <a:custGeom>
            <a:avLst/>
            <a:gdLst>
              <a:gd name="connsiteX0" fmla="*/ 40342 w 391952"/>
              <a:gd name="connsiteY0" fmla="*/ 44723 h 388360"/>
              <a:gd name="connsiteX1" fmla="*/ 25594 w 391952"/>
              <a:gd name="connsiteY1" fmla="*/ 88968 h 388360"/>
              <a:gd name="connsiteX2" fmla="*/ 55091 w 391952"/>
              <a:gd name="connsiteY2" fmla="*/ 177458 h 388360"/>
              <a:gd name="connsiteX3" fmla="*/ 69839 w 391952"/>
              <a:gd name="connsiteY3" fmla="*/ 280697 h 388360"/>
              <a:gd name="connsiteX4" fmla="*/ 158329 w 391952"/>
              <a:gd name="connsiteY4" fmla="*/ 339690 h 388360"/>
              <a:gd name="connsiteX5" fmla="*/ 202575 w 391952"/>
              <a:gd name="connsiteY5" fmla="*/ 369187 h 388360"/>
              <a:gd name="connsiteX6" fmla="*/ 364807 w 391952"/>
              <a:gd name="connsiteY6" fmla="*/ 354439 h 388360"/>
              <a:gd name="connsiteX7" fmla="*/ 350058 w 391952"/>
              <a:gd name="connsiteY7" fmla="*/ 251200 h 388360"/>
              <a:gd name="connsiteX8" fmla="*/ 305813 w 391952"/>
              <a:gd name="connsiteY8" fmla="*/ 236452 h 388360"/>
              <a:gd name="connsiteX9" fmla="*/ 173078 w 391952"/>
              <a:gd name="connsiteY9" fmla="*/ 221703 h 388360"/>
              <a:gd name="connsiteX10" fmla="*/ 158329 w 391952"/>
              <a:gd name="connsiteY10" fmla="*/ 177458 h 388360"/>
              <a:gd name="connsiteX11" fmla="*/ 202575 w 391952"/>
              <a:gd name="connsiteY11" fmla="*/ 29974 h 388360"/>
              <a:gd name="connsiteX12" fmla="*/ 84588 w 391952"/>
              <a:gd name="connsiteY12" fmla="*/ 29974 h 388360"/>
              <a:gd name="connsiteX13" fmla="*/ 40342 w 391952"/>
              <a:gd name="connsiteY13" fmla="*/ 44723 h 3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952" h="388360">
                <a:moveTo>
                  <a:pt x="40342" y="44723"/>
                </a:moveTo>
                <a:cubicBezTo>
                  <a:pt x="30510" y="54555"/>
                  <a:pt x="23877" y="73517"/>
                  <a:pt x="25594" y="88968"/>
                </a:cubicBezTo>
                <a:cubicBezTo>
                  <a:pt x="29028" y="119870"/>
                  <a:pt x="55091" y="177458"/>
                  <a:pt x="55091" y="177458"/>
                </a:cubicBezTo>
                <a:cubicBezTo>
                  <a:pt x="60007" y="211871"/>
                  <a:pt x="51176" y="251369"/>
                  <a:pt x="69839" y="280697"/>
                </a:cubicBezTo>
                <a:cubicBezTo>
                  <a:pt x="88871" y="310605"/>
                  <a:pt x="128832" y="320026"/>
                  <a:pt x="158329" y="339690"/>
                </a:cubicBezTo>
                <a:lnTo>
                  <a:pt x="202575" y="369187"/>
                </a:lnTo>
                <a:cubicBezTo>
                  <a:pt x="256652" y="364271"/>
                  <a:pt x="322406" y="388360"/>
                  <a:pt x="364807" y="354439"/>
                </a:cubicBezTo>
                <a:cubicBezTo>
                  <a:pt x="391952" y="332723"/>
                  <a:pt x="365604" y="282292"/>
                  <a:pt x="350058" y="251200"/>
                </a:cubicBezTo>
                <a:cubicBezTo>
                  <a:pt x="343106" y="237295"/>
                  <a:pt x="321148" y="239008"/>
                  <a:pt x="305813" y="236452"/>
                </a:cubicBezTo>
                <a:cubicBezTo>
                  <a:pt x="261901" y="229133"/>
                  <a:pt x="217323" y="226619"/>
                  <a:pt x="173078" y="221703"/>
                </a:cubicBezTo>
                <a:cubicBezTo>
                  <a:pt x="168162" y="206955"/>
                  <a:pt x="158329" y="193004"/>
                  <a:pt x="158329" y="177458"/>
                </a:cubicBezTo>
                <a:cubicBezTo>
                  <a:pt x="158329" y="82557"/>
                  <a:pt x="162595" y="89945"/>
                  <a:pt x="202575" y="29974"/>
                </a:cubicBezTo>
                <a:cubicBezTo>
                  <a:pt x="157205" y="14851"/>
                  <a:pt x="137041" y="0"/>
                  <a:pt x="84588" y="29974"/>
                </a:cubicBezTo>
                <a:cubicBezTo>
                  <a:pt x="0" y="78311"/>
                  <a:pt x="50174" y="34891"/>
                  <a:pt x="40342" y="44723"/>
                </a:cubicBez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18"/>
          <p:cNvSpPr txBox="1">
            <a:spLocks noChangeArrowheads="1"/>
          </p:cNvSpPr>
          <p:nvPr/>
        </p:nvSpPr>
        <p:spPr bwMode="auto">
          <a:xfrm rot="21225712">
            <a:off x="10175585" y="3147305"/>
            <a:ext cx="1207531" cy="460375"/>
          </a:xfrm>
          <a:prstGeom prst="rect">
            <a:avLst/>
          </a:prstGeom>
          <a:solidFill>
            <a:srgbClr val="002060"/>
          </a:solidFill>
          <a:ln w="9525">
            <a:noFill/>
            <a:miter lim="800000"/>
          </a:ln>
          <a:effectLst/>
        </p:spPr>
        <p:txBody>
          <a:bodyPr wrap="square">
            <a:spAutoFit/>
          </a:bodyPr>
          <a:lstStyle/>
          <a:p>
            <a:pPr>
              <a:spcBef>
                <a:spcPct val="50000"/>
              </a:spcBef>
            </a:pPr>
            <a:r>
              <a:rPr lang="zh-CN" altLang="en-US" sz="2400" b="1" smtClean="0">
                <a:solidFill>
                  <a:schemeClr val="bg1"/>
                </a:solidFill>
                <a:latin typeface="黑体" panose="02010609060101010101" pitchFamily="49" charset="-122"/>
                <a:ea typeface="黑体" panose="02010609060101010101" pitchFamily="49" charset="-122"/>
              </a:rPr>
              <a:t>鄱阳湖</a:t>
            </a:r>
            <a:endParaRPr lang="zh-CN" altLang="en-US" sz="2400" b="1">
              <a:solidFill>
                <a:schemeClr val="bg1"/>
              </a:solidFill>
              <a:latin typeface="黑体" panose="02010609060101010101" pitchFamily="49" charset="-122"/>
              <a:ea typeface="黑体" panose="02010609060101010101" pitchFamily="49" charset="-122"/>
            </a:endParaRPr>
          </a:p>
        </p:txBody>
      </p:sp>
      <p:sp>
        <p:nvSpPr>
          <p:cNvPr id="42" name="任意多边形 41"/>
          <p:cNvSpPr/>
          <p:nvPr/>
        </p:nvSpPr>
        <p:spPr>
          <a:xfrm>
            <a:off x="10547368" y="2354153"/>
            <a:ext cx="923600" cy="533238"/>
          </a:xfrm>
          <a:custGeom>
            <a:avLst/>
            <a:gdLst>
              <a:gd name="connsiteX0" fmla="*/ 73742 w 294968"/>
              <a:gd name="connsiteY0" fmla="*/ 471949 h 562500"/>
              <a:gd name="connsiteX1" fmla="*/ 58994 w 294968"/>
              <a:gd name="connsiteY1" fmla="*/ 471949 h 562500"/>
              <a:gd name="connsiteX2" fmla="*/ 14748 w 294968"/>
              <a:gd name="connsiteY2" fmla="*/ 457200 h 562500"/>
              <a:gd name="connsiteX3" fmla="*/ 0 w 294968"/>
              <a:gd name="connsiteY3" fmla="*/ 412955 h 562500"/>
              <a:gd name="connsiteX4" fmla="*/ 14748 w 294968"/>
              <a:gd name="connsiteY4" fmla="*/ 368710 h 562500"/>
              <a:gd name="connsiteX5" fmla="*/ 88490 w 294968"/>
              <a:gd name="connsiteY5" fmla="*/ 280219 h 562500"/>
              <a:gd name="connsiteX6" fmla="*/ 147484 w 294968"/>
              <a:gd name="connsiteY6" fmla="*/ 191729 h 562500"/>
              <a:gd name="connsiteX7" fmla="*/ 206477 w 294968"/>
              <a:gd name="connsiteY7" fmla="*/ 103239 h 562500"/>
              <a:gd name="connsiteX8" fmla="*/ 235974 w 294968"/>
              <a:gd name="connsiteY8" fmla="*/ 58994 h 562500"/>
              <a:gd name="connsiteX9" fmla="*/ 265471 w 294968"/>
              <a:gd name="connsiteY9" fmla="*/ 14749 h 562500"/>
              <a:gd name="connsiteX10" fmla="*/ 294968 w 294968"/>
              <a:gd name="connsiteY10" fmla="*/ 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968" h="562500">
                <a:moveTo>
                  <a:pt x="73742" y="471949"/>
                </a:moveTo>
                <a:cubicBezTo>
                  <a:pt x="134110" y="562500"/>
                  <a:pt x="93061" y="494660"/>
                  <a:pt x="58994" y="471949"/>
                </a:cubicBezTo>
                <a:cubicBezTo>
                  <a:pt x="46059" y="463325"/>
                  <a:pt x="29497" y="462116"/>
                  <a:pt x="14748" y="457200"/>
                </a:cubicBezTo>
                <a:cubicBezTo>
                  <a:pt x="9832" y="442452"/>
                  <a:pt x="0" y="428501"/>
                  <a:pt x="0" y="412955"/>
                </a:cubicBezTo>
                <a:cubicBezTo>
                  <a:pt x="0" y="397409"/>
                  <a:pt x="7796" y="382615"/>
                  <a:pt x="14748" y="368710"/>
                </a:cubicBezTo>
                <a:cubicBezTo>
                  <a:pt x="46366" y="305473"/>
                  <a:pt x="42829" y="338926"/>
                  <a:pt x="88490" y="280219"/>
                </a:cubicBezTo>
                <a:cubicBezTo>
                  <a:pt x="110255" y="252236"/>
                  <a:pt x="127819" y="221226"/>
                  <a:pt x="147484" y="191729"/>
                </a:cubicBezTo>
                <a:lnTo>
                  <a:pt x="206477" y="103239"/>
                </a:lnTo>
                <a:lnTo>
                  <a:pt x="235974" y="58994"/>
                </a:lnTo>
                <a:cubicBezTo>
                  <a:pt x="245806" y="44246"/>
                  <a:pt x="249617" y="22676"/>
                  <a:pt x="265471" y="14749"/>
                </a:cubicBezTo>
                <a:lnTo>
                  <a:pt x="294968" y="0"/>
                </a:lnTo>
              </a:path>
            </a:pathLst>
          </a:cu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 Box 15"/>
          <p:cNvSpPr txBox="1">
            <a:spLocks noChangeArrowheads="1"/>
          </p:cNvSpPr>
          <p:nvPr/>
        </p:nvSpPr>
        <p:spPr bwMode="auto">
          <a:xfrm rot="1117405">
            <a:off x="11476062" y="2315887"/>
            <a:ext cx="571504" cy="1198880"/>
          </a:xfrm>
          <a:prstGeom prst="rect">
            <a:avLst/>
          </a:prstGeom>
          <a:solidFill>
            <a:srgbClr val="FF0000"/>
          </a:solidFill>
          <a:ln w="9525">
            <a:noFill/>
            <a:miter lim="800000"/>
          </a:ln>
          <a:effectLst/>
        </p:spPr>
        <p:txBody>
          <a:bodyPr wrap="square">
            <a:spAutoFit/>
          </a:bodyPr>
          <a:lstStyle/>
          <a:p>
            <a:pPr>
              <a:spcBef>
                <a:spcPct val="50000"/>
              </a:spcBef>
            </a:pPr>
            <a:r>
              <a:rPr lang="zh-CN" altLang="en-US" sz="2400" b="1" smtClean="0">
                <a:solidFill>
                  <a:schemeClr val="bg1"/>
                </a:solidFill>
                <a:latin typeface="黑体" panose="02010609060101010101" pitchFamily="49" charset="-122"/>
                <a:ea typeface="黑体" panose="02010609060101010101" pitchFamily="49" charset="-122"/>
              </a:rPr>
              <a:t>钱塘江</a:t>
            </a:r>
            <a:endParaRPr lang="zh-CN" altLang="en-US" sz="2400" b="1">
              <a:solidFill>
                <a:schemeClr val="bg1"/>
              </a:solidFill>
              <a:latin typeface="黑体" panose="02010609060101010101" pitchFamily="49" charset="-122"/>
              <a:ea typeface="黑体" panose="02010609060101010101" pitchFamily="49" charset="-122"/>
            </a:endParaRPr>
          </a:p>
        </p:txBody>
      </p:sp>
      <p:sp>
        <p:nvSpPr>
          <p:cNvPr id="44" name="Text Box 15"/>
          <p:cNvSpPr txBox="1">
            <a:spLocks noChangeArrowheads="1"/>
          </p:cNvSpPr>
          <p:nvPr/>
        </p:nvSpPr>
        <p:spPr bwMode="auto">
          <a:xfrm>
            <a:off x="9832988" y="3628030"/>
            <a:ext cx="571504" cy="829945"/>
          </a:xfrm>
          <a:prstGeom prst="rect">
            <a:avLst/>
          </a:prstGeom>
          <a:solidFill>
            <a:srgbClr val="FFFF00"/>
          </a:solidFill>
          <a:ln w="9525">
            <a:noFill/>
            <a:miter lim="800000"/>
          </a:ln>
          <a:effectLst/>
        </p:spPr>
        <p:txBody>
          <a:bodyPr wrap="square">
            <a:spAutoFit/>
          </a:bodyPr>
          <a:lstStyle/>
          <a:p>
            <a:pPr>
              <a:spcBef>
                <a:spcPct val="50000"/>
              </a:spcBef>
            </a:pPr>
            <a:r>
              <a:rPr lang="zh-CN" altLang="en-US" sz="2400" b="1" smtClean="0">
                <a:latin typeface="黑体" panose="02010609060101010101" pitchFamily="49" charset="-122"/>
                <a:ea typeface="黑体" panose="02010609060101010101" pitchFamily="49" charset="-122"/>
              </a:rPr>
              <a:t>赣江</a:t>
            </a:r>
            <a:endParaRPr lang="zh-CN" altLang="en-US" sz="2400" b="1">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ppt_x</p:attrName>
                                        </p:attrNameLst>
                                      </p:cBhvr>
                                      <p:tavLst>
                                        <p:tav tm="0">
                                          <p:val>
                                            <p:strVal val="#ppt_x-.2"/>
                                          </p:val>
                                        </p:tav>
                                        <p:tav tm="100000">
                                          <p:val>
                                            <p:strVal val="#ppt_x"/>
                                          </p:val>
                                        </p:tav>
                                      </p:tavLst>
                                    </p:anim>
                                    <p:anim calcmode="lin" valueType="num">
                                      <p:cBhvr>
                                        <p:cTn id="23"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iterate type="lt">
                                    <p:tmPct val="5000"/>
                                  </p:iterate>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anim calcmode="lin" valueType="num">
                                      <p:cBhvr>
                                        <p:cTn id="36" dur="1000" fill="hold"/>
                                        <p:tgtEl>
                                          <p:spTgt spid="12"/>
                                        </p:tgtEl>
                                        <p:attrNameLst>
                                          <p:attrName>style.rotation</p:attrName>
                                        </p:attrNameLst>
                                      </p:cBhvr>
                                      <p:tavLst>
                                        <p:tav tm="0">
                                          <p:val>
                                            <p:fltVal val="90"/>
                                          </p:val>
                                        </p:tav>
                                        <p:tav tm="100000">
                                          <p:val>
                                            <p:fltVal val="0"/>
                                          </p:val>
                                        </p:tav>
                                      </p:tavLst>
                                    </p:anim>
                                    <p:animEffect transition="in" filter="fade">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iterate type="lt">
                                    <p:tmPct val="5000"/>
                                  </p:iterate>
                                  <p:childTnLst>
                                    <p:set>
                                      <p:cBhvr>
                                        <p:cTn id="46" dur="1" fill="hold">
                                          <p:stCondLst>
                                            <p:cond delay="0"/>
                                          </p:stCondLst>
                                        </p:cTn>
                                        <p:tgtEl>
                                          <p:spTgt spid="14"/>
                                        </p:tgtEl>
                                        <p:attrNameLst>
                                          <p:attrName>style.visibility</p:attrName>
                                        </p:attrNameLst>
                                      </p:cBhvr>
                                      <p:to>
                                        <p:strVal val="visible"/>
                                      </p:to>
                                    </p:set>
                                    <p:anim calcmode="lin" valueType="num">
                                      <p:cBhvr>
                                        <p:cTn id="47" dur="1000" fill="hold"/>
                                        <p:tgtEl>
                                          <p:spTgt spid="14"/>
                                        </p:tgtEl>
                                        <p:attrNameLst>
                                          <p:attrName>ppt_w</p:attrName>
                                        </p:attrNameLst>
                                      </p:cBhvr>
                                      <p:tavLst>
                                        <p:tav tm="0">
                                          <p:val>
                                            <p:fltVal val="0"/>
                                          </p:val>
                                        </p:tav>
                                        <p:tav tm="100000">
                                          <p:val>
                                            <p:strVal val="#ppt_w"/>
                                          </p:val>
                                        </p:tav>
                                      </p:tavLst>
                                    </p:anim>
                                    <p:anim calcmode="lin" valueType="num">
                                      <p:cBhvr>
                                        <p:cTn id="48" dur="1000" fill="hold"/>
                                        <p:tgtEl>
                                          <p:spTgt spid="14"/>
                                        </p:tgtEl>
                                        <p:attrNameLst>
                                          <p:attrName>ppt_h</p:attrName>
                                        </p:attrNameLst>
                                      </p:cBhvr>
                                      <p:tavLst>
                                        <p:tav tm="0">
                                          <p:val>
                                            <p:fltVal val="0"/>
                                          </p:val>
                                        </p:tav>
                                        <p:tav tm="100000">
                                          <p:val>
                                            <p:strVal val="#ppt_h"/>
                                          </p:val>
                                        </p:tav>
                                      </p:tavLst>
                                    </p:anim>
                                    <p:anim calcmode="lin" valueType="num">
                                      <p:cBhvr>
                                        <p:cTn id="49" dur="1000" fill="hold"/>
                                        <p:tgtEl>
                                          <p:spTgt spid="14"/>
                                        </p:tgtEl>
                                        <p:attrNameLst>
                                          <p:attrName>style.rotation</p:attrName>
                                        </p:attrNameLst>
                                      </p:cBhvr>
                                      <p:tavLst>
                                        <p:tav tm="0">
                                          <p:val>
                                            <p:fltVal val="90"/>
                                          </p:val>
                                        </p:tav>
                                        <p:tav tm="100000">
                                          <p:val>
                                            <p:fltVal val="0"/>
                                          </p:val>
                                        </p:tav>
                                      </p:tavLst>
                                    </p:anim>
                                    <p:animEffect transition="in" filter="fade">
                                      <p:cBhvr>
                                        <p:cTn id="50" dur="10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900" decel="100000" fill="hold"/>
                                        <p:tgtEl>
                                          <p:spTgt spid="15"/>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37" presetClass="entr" presetSubtype="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1000"/>
                                        <p:tgtEl>
                                          <p:spTgt spid="17"/>
                                        </p:tgtEl>
                                      </p:cBhvr>
                                    </p:animEffect>
                                    <p:anim calcmode="lin" valueType="num">
                                      <p:cBhvr>
                                        <p:cTn id="69" dur="1000" fill="hold"/>
                                        <p:tgtEl>
                                          <p:spTgt spid="17"/>
                                        </p:tgtEl>
                                        <p:attrNameLst>
                                          <p:attrName>ppt_x</p:attrName>
                                        </p:attrNameLst>
                                      </p:cBhvr>
                                      <p:tavLst>
                                        <p:tav tm="0">
                                          <p:val>
                                            <p:strVal val="#ppt_x"/>
                                          </p:val>
                                        </p:tav>
                                        <p:tav tm="100000">
                                          <p:val>
                                            <p:strVal val="#ppt_x"/>
                                          </p:val>
                                        </p:tav>
                                      </p:tavLst>
                                    </p:anim>
                                    <p:anim calcmode="lin" valueType="num">
                                      <p:cBhvr>
                                        <p:cTn id="70" dur="900" decel="100000" fill="hold"/>
                                        <p:tgtEl>
                                          <p:spTgt spid="17"/>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down)">
                                      <p:cBhvr>
                                        <p:cTn id="76" dur="500"/>
                                        <p:tgtEl>
                                          <p:spTgt spid="42"/>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grpId="0" nodeType="clickEffect">
                                  <p:stCondLst>
                                    <p:cond delay="0"/>
                                  </p:stCondLst>
                                  <p:iterate type="lt">
                                    <p:tmPct val="5000"/>
                                  </p:iterate>
                                  <p:childTnLst>
                                    <p:set>
                                      <p:cBhvr>
                                        <p:cTn id="80" dur="1" fill="hold">
                                          <p:stCondLst>
                                            <p:cond delay="0"/>
                                          </p:stCondLst>
                                        </p:cTn>
                                        <p:tgtEl>
                                          <p:spTgt spid="43"/>
                                        </p:tgtEl>
                                        <p:attrNameLst>
                                          <p:attrName>style.visibility</p:attrName>
                                        </p:attrNameLst>
                                      </p:cBhvr>
                                      <p:to>
                                        <p:strVal val="visible"/>
                                      </p:to>
                                    </p:set>
                                    <p:anim calcmode="lin" valueType="num">
                                      <p:cBhvr>
                                        <p:cTn id="81" dur="1000" fill="hold"/>
                                        <p:tgtEl>
                                          <p:spTgt spid="43"/>
                                        </p:tgtEl>
                                        <p:attrNameLst>
                                          <p:attrName>ppt_w</p:attrName>
                                        </p:attrNameLst>
                                      </p:cBhvr>
                                      <p:tavLst>
                                        <p:tav tm="0">
                                          <p:val>
                                            <p:fltVal val="0"/>
                                          </p:val>
                                        </p:tav>
                                        <p:tav tm="100000">
                                          <p:val>
                                            <p:strVal val="#ppt_w"/>
                                          </p:val>
                                        </p:tav>
                                      </p:tavLst>
                                    </p:anim>
                                    <p:anim calcmode="lin" valueType="num">
                                      <p:cBhvr>
                                        <p:cTn id="82" dur="1000" fill="hold"/>
                                        <p:tgtEl>
                                          <p:spTgt spid="43"/>
                                        </p:tgtEl>
                                        <p:attrNameLst>
                                          <p:attrName>ppt_h</p:attrName>
                                        </p:attrNameLst>
                                      </p:cBhvr>
                                      <p:tavLst>
                                        <p:tav tm="0">
                                          <p:val>
                                            <p:fltVal val="0"/>
                                          </p:val>
                                        </p:tav>
                                        <p:tav tm="100000">
                                          <p:val>
                                            <p:strVal val="#ppt_h"/>
                                          </p:val>
                                        </p:tav>
                                      </p:tavLst>
                                    </p:anim>
                                    <p:anim calcmode="lin" valueType="num">
                                      <p:cBhvr>
                                        <p:cTn id="83" dur="1000" fill="hold"/>
                                        <p:tgtEl>
                                          <p:spTgt spid="43"/>
                                        </p:tgtEl>
                                        <p:attrNameLst>
                                          <p:attrName>style.rotation</p:attrName>
                                        </p:attrNameLst>
                                      </p:cBhvr>
                                      <p:tavLst>
                                        <p:tav tm="0">
                                          <p:val>
                                            <p:fltVal val="90"/>
                                          </p:val>
                                        </p:tav>
                                        <p:tav tm="100000">
                                          <p:val>
                                            <p:fltVal val="0"/>
                                          </p:val>
                                        </p:tav>
                                      </p:tavLst>
                                    </p:anim>
                                    <p:animEffect transition="in" filter="fade">
                                      <p:cBhvr>
                                        <p:cTn id="84" dur="10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ipe(up)">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31" presetClass="entr" presetSubtype="0" fill="hold" grpId="0" nodeType="clickEffect">
                                  <p:stCondLst>
                                    <p:cond delay="0"/>
                                  </p:stCondLst>
                                  <p:iterate type="lt">
                                    <p:tmPct val="5000"/>
                                  </p:iterate>
                                  <p:childTnLst>
                                    <p:set>
                                      <p:cBhvr>
                                        <p:cTn id="93" dur="1" fill="hold">
                                          <p:stCondLst>
                                            <p:cond delay="0"/>
                                          </p:stCondLst>
                                        </p:cTn>
                                        <p:tgtEl>
                                          <p:spTgt spid="19"/>
                                        </p:tgtEl>
                                        <p:attrNameLst>
                                          <p:attrName>style.visibility</p:attrName>
                                        </p:attrNameLst>
                                      </p:cBhvr>
                                      <p:to>
                                        <p:strVal val="visible"/>
                                      </p:to>
                                    </p:set>
                                    <p:anim calcmode="lin" valueType="num">
                                      <p:cBhvr>
                                        <p:cTn id="94" dur="1000" fill="hold"/>
                                        <p:tgtEl>
                                          <p:spTgt spid="19"/>
                                        </p:tgtEl>
                                        <p:attrNameLst>
                                          <p:attrName>ppt_w</p:attrName>
                                        </p:attrNameLst>
                                      </p:cBhvr>
                                      <p:tavLst>
                                        <p:tav tm="0">
                                          <p:val>
                                            <p:fltVal val="0"/>
                                          </p:val>
                                        </p:tav>
                                        <p:tav tm="100000">
                                          <p:val>
                                            <p:strVal val="#ppt_w"/>
                                          </p:val>
                                        </p:tav>
                                      </p:tavLst>
                                    </p:anim>
                                    <p:anim calcmode="lin" valueType="num">
                                      <p:cBhvr>
                                        <p:cTn id="95" dur="1000" fill="hold"/>
                                        <p:tgtEl>
                                          <p:spTgt spid="19"/>
                                        </p:tgtEl>
                                        <p:attrNameLst>
                                          <p:attrName>ppt_h</p:attrName>
                                        </p:attrNameLst>
                                      </p:cBhvr>
                                      <p:tavLst>
                                        <p:tav tm="0">
                                          <p:val>
                                            <p:fltVal val="0"/>
                                          </p:val>
                                        </p:tav>
                                        <p:tav tm="100000">
                                          <p:val>
                                            <p:strVal val="#ppt_h"/>
                                          </p:val>
                                        </p:tav>
                                      </p:tavLst>
                                    </p:anim>
                                    <p:anim calcmode="lin" valueType="num">
                                      <p:cBhvr>
                                        <p:cTn id="96" dur="1000" fill="hold"/>
                                        <p:tgtEl>
                                          <p:spTgt spid="19"/>
                                        </p:tgtEl>
                                        <p:attrNameLst>
                                          <p:attrName>style.rotation</p:attrName>
                                        </p:attrNameLst>
                                      </p:cBhvr>
                                      <p:tavLst>
                                        <p:tav tm="0">
                                          <p:val>
                                            <p:fltVal val="90"/>
                                          </p:val>
                                        </p:tav>
                                        <p:tav tm="100000">
                                          <p:val>
                                            <p:fltVal val="0"/>
                                          </p:val>
                                        </p:tav>
                                      </p:tavLst>
                                    </p:anim>
                                    <p:animEffect transition="in" filter="fade">
                                      <p:cBhvr>
                                        <p:cTn id="97" dur="1000"/>
                                        <p:tgtEl>
                                          <p:spTgt spid="1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wipe(up)">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31" presetClass="entr" presetSubtype="0" fill="hold" grpId="0" nodeType="clickEffect">
                                  <p:stCondLst>
                                    <p:cond delay="0"/>
                                  </p:stCondLst>
                                  <p:iterate type="lt">
                                    <p:tmPct val="5000"/>
                                  </p:iterate>
                                  <p:childTnLst>
                                    <p:set>
                                      <p:cBhvr>
                                        <p:cTn id="106" dur="1" fill="hold">
                                          <p:stCondLst>
                                            <p:cond delay="0"/>
                                          </p:stCondLst>
                                        </p:cTn>
                                        <p:tgtEl>
                                          <p:spTgt spid="28"/>
                                        </p:tgtEl>
                                        <p:attrNameLst>
                                          <p:attrName>style.visibility</p:attrName>
                                        </p:attrNameLst>
                                      </p:cBhvr>
                                      <p:to>
                                        <p:strVal val="visible"/>
                                      </p:to>
                                    </p:set>
                                    <p:anim calcmode="lin" valueType="num">
                                      <p:cBhvr>
                                        <p:cTn id="107" dur="1000" fill="hold"/>
                                        <p:tgtEl>
                                          <p:spTgt spid="28"/>
                                        </p:tgtEl>
                                        <p:attrNameLst>
                                          <p:attrName>ppt_w</p:attrName>
                                        </p:attrNameLst>
                                      </p:cBhvr>
                                      <p:tavLst>
                                        <p:tav tm="0">
                                          <p:val>
                                            <p:fltVal val="0"/>
                                          </p:val>
                                        </p:tav>
                                        <p:tav tm="100000">
                                          <p:val>
                                            <p:strVal val="#ppt_w"/>
                                          </p:val>
                                        </p:tav>
                                      </p:tavLst>
                                    </p:anim>
                                    <p:anim calcmode="lin" valueType="num">
                                      <p:cBhvr>
                                        <p:cTn id="108" dur="1000" fill="hold"/>
                                        <p:tgtEl>
                                          <p:spTgt spid="28"/>
                                        </p:tgtEl>
                                        <p:attrNameLst>
                                          <p:attrName>ppt_h</p:attrName>
                                        </p:attrNameLst>
                                      </p:cBhvr>
                                      <p:tavLst>
                                        <p:tav tm="0">
                                          <p:val>
                                            <p:fltVal val="0"/>
                                          </p:val>
                                        </p:tav>
                                        <p:tav tm="100000">
                                          <p:val>
                                            <p:strVal val="#ppt_h"/>
                                          </p:val>
                                        </p:tav>
                                      </p:tavLst>
                                    </p:anim>
                                    <p:anim calcmode="lin" valueType="num">
                                      <p:cBhvr>
                                        <p:cTn id="109" dur="1000" fill="hold"/>
                                        <p:tgtEl>
                                          <p:spTgt spid="28"/>
                                        </p:tgtEl>
                                        <p:attrNameLst>
                                          <p:attrName>style.rotation</p:attrName>
                                        </p:attrNameLst>
                                      </p:cBhvr>
                                      <p:tavLst>
                                        <p:tav tm="0">
                                          <p:val>
                                            <p:fltVal val="90"/>
                                          </p:val>
                                        </p:tav>
                                        <p:tav tm="100000">
                                          <p:val>
                                            <p:fltVal val="0"/>
                                          </p:val>
                                        </p:tav>
                                      </p:tavLst>
                                    </p:anim>
                                    <p:animEffect transition="in" filter="fade">
                                      <p:cBhvr>
                                        <p:cTn id="110" dur="1000"/>
                                        <p:tgtEl>
                                          <p:spTgt spid="2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wipe(up)">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31" presetClass="entr" presetSubtype="0" fill="hold" grpId="0" nodeType="clickEffect">
                                  <p:stCondLst>
                                    <p:cond delay="0"/>
                                  </p:stCondLst>
                                  <p:iterate type="lt">
                                    <p:tmPct val="5000"/>
                                  </p:iterate>
                                  <p:childTnLst>
                                    <p:set>
                                      <p:cBhvr>
                                        <p:cTn id="119" dur="1" fill="hold">
                                          <p:stCondLst>
                                            <p:cond delay="0"/>
                                          </p:stCondLst>
                                        </p:cTn>
                                        <p:tgtEl>
                                          <p:spTgt spid="24"/>
                                        </p:tgtEl>
                                        <p:attrNameLst>
                                          <p:attrName>style.visibility</p:attrName>
                                        </p:attrNameLst>
                                      </p:cBhvr>
                                      <p:to>
                                        <p:strVal val="visible"/>
                                      </p:to>
                                    </p:set>
                                    <p:anim calcmode="lin" valueType="num">
                                      <p:cBhvr>
                                        <p:cTn id="120" dur="1000" fill="hold"/>
                                        <p:tgtEl>
                                          <p:spTgt spid="24"/>
                                        </p:tgtEl>
                                        <p:attrNameLst>
                                          <p:attrName>ppt_w</p:attrName>
                                        </p:attrNameLst>
                                      </p:cBhvr>
                                      <p:tavLst>
                                        <p:tav tm="0">
                                          <p:val>
                                            <p:fltVal val="0"/>
                                          </p:val>
                                        </p:tav>
                                        <p:tav tm="100000">
                                          <p:val>
                                            <p:strVal val="#ppt_w"/>
                                          </p:val>
                                        </p:tav>
                                      </p:tavLst>
                                    </p:anim>
                                    <p:anim calcmode="lin" valueType="num">
                                      <p:cBhvr>
                                        <p:cTn id="121" dur="1000" fill="hold"/>
                                        <p:tgtEl>
                                          <p:spTgt spid="24"/>
                                        </p:tgtEl>
                                        <p:attrNameLst>
                                          <p:attrName>ppt_h</p:attrName>
                                        </p:attrNameLst>
                                      </p:cBhvr>
                                      <p:tavLst>
                                        <p:tav tm="0">
                                          <p:val>
                                            <p:fltVal val="0"/>
                                          </p:val>
                                        </p:tav>
                                        <p:tav tm="100000">
                                          <p:val>
                                            <p:strVal val="#ppt_h"/>
                                          </p:val>
                                        </p:tav>
                                      </p:tavLst>
                                    </p:anim>
                                    <p:anim calcmode="lin" valueType="num">
                                      <p:cBhvr>
                                        <p:cTn id="122" dur="1000" fill="hold"/>
                                        <p:tgtEl>
                                          <p:spTgt spid="24"/>
                                        </p:tgtEl>
                                        <p:attrNameLst>
                                          <p:attrName>style.rotation</p:attrName>
                                        </p:attrNameLst>
                                      </p:cBhvr>
                                      <p:tavLst>
                                        <p:tav tm="0">
                                          <p:val>
                                            <p:fltVal val="90"/>
                                          </p:val>
                                        </p:tav>
                                        <p:tav tm="100000">
                                          <p:val>
                                            <p:fltVal val="0"/>
                                          </p:val>
                                        </p:tav>
                                      </p:tavLst>
                                    </p:anim>
                                    <p:animEffect transition="in" filter="fade">
                                      <p:cBhvr>
                                        <p:cTn id="123" dur="1000"/>
                                        <p:tgtEl>
                                          <p:spTgt spid="24"/>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wipe(up)">
                                      <p:cBhvr>
                                        <p:cTn id="128" dur="500"/>
                                        <p:tgtEl>
                                          <p:spTgt spid="25"/>
                                        </p:tgtEl>
                                      </p:cBhvr>
                                    </p:animEffect>
                                  </p:childTnLst>
                                </p:cTn>
                              </p:par>
                            </p:childTnLst>
                          </p:cTn>
                        </p:par>
                      </p:childTnLst>
                    </p:cTn>
                  </p:par>
                  <p:par>
                    <p:cTn id="129" fill="hold">
                      <p:stCondLst>
                        <p:cond delay="indefinite"/>
                      </p:stCondLst>
                      <p:childTnLst>
                        <p:par>
                          <p:cTn id="130" fill="hold">
                            <p:stCondLst>
                              <p:cond delay="0"/>
                            </p:stCondLst>
                            <p:childTnLst>
                              <p:par>
                                <p:cTn id="131" presetID="37" presetClass="entr" presetSubtype="0" fill="hold" grpId="0" nodeType="click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fade">
                                      <p:cBhvr>
                                        <p:cTn id="133" dur="1000"/>
                                        <p:tgtEl>
                                          <p:spTgt spid="26"/>
                                        </p:tgtEl>
                                      </p:cBhvr>
                                    </p:animEffect>
                                    <p:anim calcmode="lin" valueType="num">
                                      <p:cBhvr>
                                        <p:cTn id="134" dur="1000" fill="hold"/>
                                        <p:tgtEl>
                                          <p:spTgt spid="26"/>
                                        </p:tgtEl>
                                        <p:attrNameLst>
                                          <p:attrName>ppt_x</p:attrName>
                                        </p:attrNameLst>
                                      </p:cBhvr>
                                      <p:tavLst>
                                        <p:tav tm="0">
                                          <p:val>
                                            <p:strVal val="#ppt_x"/>
                                          </p:val>
                                        </p:tav>
                                        <p:tav tm="100000">
                                          <p:val>
                                            <p:strVal val="#ppt_x"/>
                                          </p:val>
                                        </p:tav>
                                      </p:tavLst>
                                    </p:anim>
                                    <p:anim calcmode="lin" valueType="num">
                                      <p:cBhvr>
                                        <p:cTn id="135" dur="900" decel="100000" fill="hold"/>
                                        <p:tgtEl>
                                          <p:spTgt spid="26"/>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wipe(down)">
                                      <p:cBhvr>
                                        <p:cTn id="141" dur="500"/>
                                        <p:tgtEl>
                                          <p:spTgt spid="27"/>
                                        </p:tgtEl>
                                      </p:cBhvr>
                                    </p:animEffect>
                                  </p:childTnLst>
                                </p:cTn>
                              </p:par>
                            </p:childTnLst>
                          </p:cTn>
                        </p:par>
                      </p:childTnLst>
                    </p:cTn>
                  </p:par>
                  <p:par>
                    <p:cTn id="142" fill="hold">
                      <p:stCondLst>
                        <p:cond delay="indefinite"/>
                      </p:stCondLst>
                      <p:childTnLst>
                        <p:par>
                          <p:cTn id="143" fill="hold">
                            <p:stCondLst>
                              <p:cond delay="0"/>
                            </p:stCondLst>
                            <p:childTnLst>
                              <p:par>
                                <p:cTn id="144" presetID="31" presetClass="entr" presetSubtype="0" fill="hold" grpId="0" nodeType="clickEffect">
                                  <p:stCondLst>
                                    <p:cond delay="0"/>
                                  </p:stCondLst>
                                  <p:iterate type="lt">
                                    <p:tmPct val="5000"/>
                                  </p:iterate>
                                  <p:childTnLst>
                                    <p:set>
                                      <p:cBhvr>
                                        <p:cTn id="145" dur="1" fill="hold">
                                          <p:stCondLst>
                                            <p:cond delay="0"/>
                                          </p:stCondLst>
                                        </p:cTn>
                                        <p:tgtEl>
                                          <p:spTgt spid="29"/>
                                        </p:tgtEl>
                                        <p:attrNameLst>
                                          <p:attrName>style.visibility</p:attrName>
                                        </p:attrNameLst>
                                      </p:cBhvr>
                                      <p:to>
                                        <p:strVal val="visible"/>
                                      </p:to>
                                    </p:set>
                                    <p:anim calcmode="lin" valueType="num">
                                      <p:cBhvr>
                                        <p:cTn id="146" dur="1000" fill="hold"/>
                                        <p:tgtEl>
                                          <p:spTgt spid="29"/>
                                        </p:tgtEl>
                                        <p:attrNameLst>
                                          <p:attrName>ppt_w</p:attrName>
                                        </p:attrNameLst>
                                      </p:cBhvr>
                                      <p:tavLst>
                                        <p:tav tm="0">
                                          <p:val>
                                            <p:fltVal val="0"/>
                                          </p:val>
                                        </p:tav>
                                        <p:tav tm="100000">
                                          <p:val>
                                            <p:strVal val="#ppt_w"/>
                                          </p:val>
                                        </p:tav>
                                      </p:tavLst>
                                    </p:anim>
                                    <p:anim calcmode="lin" valueType="num">
                                      <p:cBhvr>
                                        <p:cTn id="147" dur="1000" fill="hold"/>
                                        <p:tgtEl>
                                          <p:spTgt spid="29"/>
                                        </p:tgtEl>
                                        <p:attrNameLst>
                                          <p:attrName>ppt_h</p:attrName>
                                        </p:attrNameLst>
                                      </p:cBhvr>
                                      <p:tavLst>
                                        <p:tav tm="0">
                                          <p:val>
                                            <p:fltVal val="0"/>
                                          </p:val>
                                        </p:tav>
                                        <p:tav tm="100000">
                                          <p:val>
                                            <p:strVal val="#ppt_h"/>
                                          </p:val>
                                        </p:tav>
                                      </p:tavLst>
                                    </p:anim>
                                    <p:anim calcmode="lin" valueType="num">
                                      <p:cBhvr>
                                        <p:cTn id="148" dur="1000" fill="hold"/>
                                        <p:tgtEl>
                                          <p:spTgt spid="29"/>
                                        </p:tgtEl>
                                        <p:attrNameLst>
                                          <p:attrName>style.rotation</p:attrName>
                                        </p:attrNameLst>
                                      </p:cBhvr>
                                      <p:tavLst>
                                        <p:tav tm="0">
                                          <p:val>
                                            <p:fltVal val="90"/>
                                          </p:val>
                                        </p:tav>
                                        <p:tav tm="100000">
                                          <p:val>
                                            <p:fltVal val="0"/>
                                          </p:val>
                                        </p:tav>
                                      </p:tavLst>
                                    </p:anim>
                                    <p:animEffect transition="in" filter="fade">
                                      <p:cBhvr>
                                        <p:cTn id="149" dur="1000"/>
                                        <p:tgtEl>
                                          <p:spTgt spid="29"/>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30"/>
                                        </p:tgtEl>
                                        <p:attrNameLst>
                                          <p:attrName>style.visibility</p:attrName>
                                        </p:attrNameLst>
                                      </p:cBhvr>
                                      <p:to>
                                        <p:strVal val="visible"/>
                                      </p:to>
                                    </p:set>
                                    <p:animEffect transition="in" filter="wipe(down)">
                                      <p:cBhvr>
                                        <p:cTn id="154" dur="500"/>
                                        <p:tgtEl>
                                          <p:spTgt spid="30"/>
                                        </p:tgtEl>
                                      </p:cBhvr>
                                    </p:animEffect>
                                  </p:childTnLst>
                                </p:cTn>
                              </p:par>
                            </p:childTnLst>
                          </p:cTn>
                        </p:par>
                      </p:childTnLst>
                    </p:cTn>
                  </p:par>
                  <p:par>
                    <p:cTn id="155" fill="hold">
                      <p:stCondLst>
                        <p:cond delay="indefinite"/>
                      </p:stCondLst>
                      <p:childTnLst>
                        <p:par>
                          <p:cTn id="156" fill="hold">
                            <p:stCondLst>
                              <p:cond delay="0"/>
                            </p:stCondLst>
                            <p:childTnLst>
                              <p:par>
                                <p:cTn id="157" presetID="31" presetClass="entr" presetSubtype="0" fill="hold" grpId="0" nodeType="clickEffect">
                                  <p:stCondLst>
                                    <p:cond delay="0"/>
                                  </p:stCondLst>
                                  <p:iterate type="lt">
                                    <p:tmPct val="5000"/>
                                  </p:iterate>
                                  <p:childTnLst>
                                    <p:set>
                                      <p:cBhvr>
                                        <p:cTn id="158" dur="1" fill="hold">
                                          <p:stCondLst>
                                            <p:cond delay="0"/>
                                          </p:stCondLst>
                                        </p:cTn>
                                        <p:tgtEl>
                                          <p:spTgt spid="33"/>
                                        </p:tgtEl>
                                        <p:attrNameLst>
                                          <p:attrName>style.visibility</p:attrName>
                                        </p:attrNameLst>
                                      </p:cBhvr>
                                      <p:to>
                                        <p:strVal val="visible"/>
                                      </p:to>
                                    </p:set>
                                    <p:anim calcmode="lin" valueType="num">
                                      <p:cBhvr>
                                        <p:cTn id="159" dur="1000" fill="hold"/>
                                        <p:tgtEl>
                                          <p:spTgt spid="33"/>
                                        </p:tgtEl>
                                        <p:attrNameLst>
                                          <p:attrName>ppt_w</p:attrName>
                                        </p:attrNameLst>
                                      </p:cBhvr>
                                      <p:tavLst>
                                        <p:tav tm="0">
                                          <p:val>
                                            <p:fltVal val="0"/>
                                          </p:val>
                                        </p:tav>
                                        <p:tav tm="100000">
                                          <p:val>
                                            <p:strVal val="#ppt_w"/>
                                          </p:val>
                                        </p:tav>
                                      </p:tavLst>
                                    </p:anim>
                                    <p:anim calcmode="lin" valueType="num">
                                      <p:cBhvr>
                                        <p:cTn id="160" dur="1000" fill="hold"/>
                                        <p:tgtEl>
                                          <p:spTgt spid="33"/>
                                        </p:tgtEl>
                                        <p:attrNameLst>
                                          <p:attrName>ppt_h</p:attrName>
                                        </p:attrNameLst>
                                      </p:cBhvr>
                                      <p:tavLst>
                                        <p:tav tm="0">
                                          <p:val>
                                            <p:fltVal val="0"/>
                                          </p:val>
                                        </p:tav>
                                        <p:tav tm="100000">
                                          <p:val>
                                            <p:strVal val="#ppt_h"/>
                                          </p:val>
                                        </p:tav>
                                      </p:tavLst>
                                    </p:anim>
                                    <p:anim calcmode="lin" valueType="num">
                                      <p:cBhvr>
                                        <p:cTn id="161" dur="1000" fill="hold"/>
                                        <p:tgtEl>
                                          <p:spTgt spid="33"/>
                                        </p:tgtEl>
                                        <p:attrNameLst>
                                          <p:attrName>style.rotation</p:attrName>
                                        </p:attrNameLst>
                                      </p:cBhvr>
                                      <p:tavLst>
                                        <p:tav tm="0">
                                          <p:val>
                                            <p:fltVal val="90"/>
                                          </p:val>
                                        </p:tav>
                                        <p:tav tm="100000">
                                          <p:val>
                                            <p:fltVal val="0"/>
                                          </p:val>
                                        </p:tav>
                                      </p:tavLst>
                                    </p:anim>
                                    <p:animEffect transition="in" filter="fade">
                                      <p:cBhvr>
                                        <p:cTn id="162" dur="1000"/>
                                        <p:tgtEl>
                                          <p:spTgt spid="33"/>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34"/>
                                        </p:tgtEl>
                                        <p:attrNameLst>
                                          <p:attrName>style.visibility</p:attrName>
                                        </p:attrNameLst>
                                      </p:cBhvr>
                                      <p:to>
                                        <p:strVal val="visible"/>
                                      </p:to>
                                    </p:set>
                                    <p:animEffect transition="in" filter="wipe(down)">
                                      <p:cBhvr>
                                        <p:cTn id="167" dur="500"/>
                                        <p:tgtEl>
                                          <p:spTgt spid="34"/>
                                        </p:tgtEl>
                                      </p:cBhvr>
                                    </p:animEffect>
                                  </p:childTnLst>
                                </p:cTn>
                              </p:par>
                            </p:childTnLst>
                          </p:cTn>
                        </p:par>
                      </p:childTnLst>
                    </p:cTn>
                  </p:par>
                  <p:par>
                    <p:cTn id="168" fill="hold">
                      <p:stCondLst>
                        <p:cond delay="indefinite"/>
                      </p:stCondLst>
                      <p:childTnLst>
                        <p:par>
                          <p:cTn id="169" fill="hold">
                            <p:stCondLst>
                              <p:cond delay="0"/>
                            </p:stCondLst>
                            <p:childTnLst>
                              <p:par>
                                <p:cTn id="170" presetID="31" presetClass="entr" presetSubtype="0" fill="hold" grpId="0" nodeType="clickEffect">
                                  <p:stCondLst>
                                    <p:cond delay="0"/>
                                  </p:stCondLst>
                                  <p:iterate type="lt">
                                    <p:tmPct val="5000"/>
                                  </p:iterate>
                                  <p:childTnLst>
                                    <p:set>
                                      <p:cBhvr>
                                        <p:cTn id="171" dur="1" fill="hold">
                                          <p:stCondLst>
                                            <p:cond delay="0"/>
                                          </p:stCondLst>
                                        </p:cTn>
                                        <p:tgtEl>
                                          <p:spTgt spid="44"/>
                                        </p:tgtEl>
                                        <p:attrNameLst>
                                          <p:attrName>style.visibility</p:attrName>
                                        </p:attrNameLst>
                                      </p:cBhvr>
                                      <p:to>
                                        <p:strVal val="visible"/>
                                      </p:to>
                                    </p:set>
                                    <p:anim calcmode="lin" valueType="num">
                                      <p:cBhvr>
                                        <p:cTn id="172" dur="1000" fill="hold"/>
                                        <p:tgtEl>
                                          <p:spTgt spid="44"/>
                                        </p:tgtEl>
                                        <p:attrNameLst>
                                          <p:attrName>ppt_w</p:attrName>
                                        </p:attrNameLst>
                                      </p:cBhvr>
                                      <p:tavLst>
                                        <p:tav tm="0">
                                          <p:val>
                                            <p:fltVal val="0"/>
                                          </p:val>
                                        </p:tav>
                                        <p:tav tm="100000">
                                          <p:val>
                                            <p:strVal val="#ppt_w"/>
                                          </p:val>
                                        </p:tav>
                                      </p:tavLst>
                                    </p:anim>
                                    <p:anim calcmode="lin" valueType="num">
                                      <p:cBhvr>
                                        <p:cTn id="173" dur="1000" fill="hold"/>
                                        <p:tgtEl>
                                          <p:spTgt spid="44"/>
                                        </p:tgtEl>
                                        <p:attrNameLst>
                                          <p:attrName>ppt_h</p:attrName>
                                        </p:attrNameLst>
                                      </p:cBhvr>
                                      <p:tavLst>
                                        <p:tav tm="0">
                                          <p:val>
                                            <p:fltVal val="0"/>
                                          </p:val>
                                        </p:tav>
                                        <p:tav tm="100000">
                                          <p:val>
                                            <p:strVal val="#ppt_h"/>
                                          </p:val>
                                        </p:tav>
                                      </p:tavLst>
                                    </p:anim>
                                    <p:anim calcmode="lin" valueType="num">
                                      <p:cBhvr>
                                        <p:cTn id="174" dur="1000" fill="hold"/>
                                        <p:tgtEl>
                                          <p:spTgt spid="44"/>
                                        </p:tgtEl>
                                        <p:attrNameLst>
                                          <p:attrName>style.rotation</p:attrName>
                                        </p:attrNameLst>
                                      </p:cBhvr>
                                      <p:tavLst>
                                        <p:tav tm="0">
                                          <p:val>
                                            <p:fltVal val="90"/>
                                          </p:val>
                                        </p:tav>
                                        <p:tav tm="100000">
                                          <p:val>
                                            <p:fltVal val="0"/>
                                          </p:val>
                                        </p:tav>
                                      </p:tavLst>
                                    </p:anim>
                                    <p:animEffect transition="in" filter="fade">
                                      <p:cBhvr>
                                        <p:cTn id="175" dur="1000"/>
                                        <p:tgtEl>
                                          <p:spTgt spid="44"/>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38"/>
                                        </p:tgtEl>
                                        <p:attrNameLst>
                                          <p:attrName>style.visibility</p:attrName>
                                        </p:attrNameLst>
                                      </p:cBhvr>
                                      <p:to>
                                        <p:strVal val="visible"/>
                                      </p:to>
                                    </p:set>
                                    <p:anim calcmode="lin" valueType="num">
                                      <p:cBhvr additive="base">
                                        <p:cTn id="180" dur="500" fill="hold"/>
                                        <p:tgtEl>
                                          <p:spTgt spid="38"/>
                                        </p:tgtEl>
                                        <p:attrNameLst>
                                          <p:attrName>ppt_x</p:attrName>
                                        </p:attrNameLst>
                                      </p:cBhvr>
                                      <p:tavLst>
                                        <p:tav tm="0">
                                          <p:val>
                                            <p:strVal val="#ppt_x"/>
                                          </p:val>
                                        </p:tav>
                                        <p:tav tm="100000">
                                          <p:val>
                                            <p:strVal val="#ppt_x"/>
                                          </p:val>
                                        </p:tav>
                                      </p:tavLst>
                                    </p:anim>
                                    <p:anim calcmode="lin" valueType="num">
                                      <p:cBhvr additive="base">
                                        <p:cTn id="18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37" presetClass="entr" presetSubtype="0" fill="hold" grpId="0" nodeType="clickEffect">
                                  <p:stCondLst>
                                    <p:cond delay="0"/>
                                  </p:stCondLst>
                                  <p:childTnLst>
                                    <p:set>
                                      <p:cBhvr>
                                        <p:cTn id="185" dur="1" fill="hold">
                                          <p:stCondLst>
                                            <p:cond delay="0"/>
                                          </p:stCondLst>
                                        </p:cTn>
                                        <p:tgtEl>
                                          <p:spTgt spid="39"/>
                                        </p:tgtEl>
                                        <p:attrNameLst>
                                          <p:attrName>style.visibility</p:attrName>
                                        </p:attrNameLst>
                                      </p:cBhvr>
                                      <p:to>
                                        <p:strVal val="visible"/>
                                      </p:to>
                                    </p:set>
                                    <p:animEffect transition="in" filter="fade">
                                      <p:cBhvr>
                                        <p:cTn id="186" dur="1000"/>
                                        <p:tgtEl>
                                          <p:spTgt spid="39"/>
                                        </p:tgtEl>
                                      </p:cBhvr>
                                    </p:animEffect>
                                    <p:anim calcmode="lin" valueType="num">
                                      <p:cBhvr>
                                        <p:cTn id="187" dur="1000" fill="hold"/>
                                        <p:tgtEl>
                                          <p:spTgt spid="39"/>
                                        </p:tgtEl>
                                        <p:attrNameLst>
                                          <p:attrName>ppt_x</p:attrName>
                                        </p:attrNameLst>
                                      </p:cBhvr>
                                      <p:tavLst>
                                        <p:tav tm="0">
                                          <p:val>
                                            <p:strVal val="#ppt_x"/>
                                          </p:val>
                                        </p:tav>
                                        <p:tav tm="100000">
                                          <p:val>
                                            <p:strVal val="#ppt_x"/>
                                          </p:val>
                                        </p:tav>
                                      </p:tavLst>
                                    </p:anim>
                                    <p:anim calcmode="lin" valueType="num">
                                      <p:cBhvr>
                                        <p:cTn id="188" dur="900" decel="100000" fill="hold"/>
                                        <p:tgtEl>
                                          <p:spTgt spid="39"/>
                                        </p:tgtEl>
                                        <p:attrNameLst>
                                          <p:attrName>ppt_y</p:attrName>
                                        </p:attrNameLst>
                                      </p:cBhvr>
                                      <p:tavLst>
                                        <p:tav tm="0">
                                          <p:val>
                                            <p:strVal val="#ppt_y+1"/>
                                          </p:val>
                                        </p:tav>
                                        <p:tav tm="100000">
                                          <p:val>
                                            <p:strVal val="#ppt_y-.03"/>
                                          </p:val>
                                        </p:tav>
                                      </p:tavLst>
                                    </p:anim>
                                    <p:anim calcmode="lin" valueType="num">
                                      <p:cBhvr>
                                        <p:cTn id="189"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grpId="0" nodeType="clickEffect">
                                  <p:stCondLst>
                                    <p:cond delay="0"/>
                                  </p:stCondLst>
                                  <p:childTnLst>
                                    <p:set>
                                      <p:cBhvr>
                                        <p:cTn id="193" dur="1" fill="hold">
                                          <p:stCondLst>
                                            <p:cond delay="0"/>
                                          </p:stCondLst>
                                        </p:cTn>
                                        <p:tgtEl>
                                          <p:spTgt spid="40"/>
                                        </p:tgtEl>
                                        <p:attrNameLst>
                                          <p:attrName>style.visibility</p:attrName>
                                        </p:attrNameLst>
                                      </p:cBhvr>
                                      <p:to>
                                        <p:strVal val="visible"/>
                                      </p:to>
                                    </p:set>
                                    <p:anim calcmode="lin" valueType="num">
                                      <p:cBhvr additive="base">
                                        <p:cTn id="194" dur="500" fill="hold"/>
                                        <p:tgtEl>
                                          <p:spTgt spid="40"/>
                                        </p:tgtEl>
                                        <p:attrNameLst>
                                          <p:attrName>ppt_x</p:attrName>
                                        </p:attrNameLst>
                                      </p:cBhvr>
                                      <p:tavLst>
                                        <p:tav tm="0">
                                          <p:val>
                                            <p:strVal val="#ppt_x"/>
                                          </p:val>
                                        </p:tav>
                                        <p:tav tm="100000">
                                          <p:val>
                                            <p:strVal val="#ppt_x"/>
                                          </p:val>
                                        </p:tav>
                                      </p:tavLst>
                                    </p:anim>
                                    <p:anim calcmode="lin" valueType="num">
                                      <p:cBhvr additive="base">
                                        <p:cTn id="19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37" presetClass="entr" presetSubtype="0" fill="hold" grpId="0" nodeType="clickEffect">
                                  <p:stCondLst>
                                    <p:cond delay="0"/>
                                  </p:stCondLst>
                                  <p:childTnLst>
                                    <p:set>
                                      <p:cBhvr>
                                        <p:cTn id="199" dur="1" fill="hold">
                                          <p:stCondLst>
                                            <p:cond delay="0"/>
                                          </p:stCondLst>
                                        </p:cTn>
                                        <p:tgtEl>
                                          <p:spTgt spid="41"/>
                                        </p:tgtEl>
                                        <p:attrNameLst>
                                          <p:attrName>style.visibility</p:attrName>
                                        </p:attrNameLst>
                                      </p:cBhvr>
                                      <p:to>
                                        <p:strVal val="visible"/>
                                      </p:to>
                                    </p:set>
                                    <p:animEffect transition="in" filter="fade">
                                      <p:cBhvr>
                                        <p:cTn id="200" dur="1000"/>
                                        <p:tgtEl>
                                          <p:spTgt spid="41"/>
                                        </p:tgtEl>
                                      </p:cBhvr>
                                    </p:animEffect>
                                    <p:anim calcmode="lin" valueType="num">
                                      <p:cBhvr>
                                        <p:cTn id="201" dur="1000" fill="hold"/>
                                        <p:tgtEl>
                                          <p:spTgt spid="41"/>
                                        </p:tgtEl>
                                        <p:attrNameLst>
                                          <p:attrName>ppt_x</p:attrName>
                                        </p:attrNameLst>
                                      </p:cBhvr>
                                      <p:tavLst>
                                        <p:tav tm="0">
                                          <p:val>
                                            <p:strVal val="#ppt_x"/>
                                          </p:val>
                                        </p:tav>
                                        <p:tav tm="100000">
                                          <p:val>
                                            <p:strVal val="#ppt_x"/>
                                          </p:val>
                                        </p:tav>
                                      </p:tavLst>
                                    </p:anim>
                                    <p:anim calcmode="lin" valueType="num">
                                      <p:cBhvr>
                                        <p:cTn id="202" dur="900" decel="100000" fill="hold"/>
                                        <p:tgtEl>
                                          <p:spTgt spid="41"/>
                                        </p:tgtEl>
                                        <p:attrNameLst>
                                          <p:attrName>ppt_y</p:attrName>
                                        </p:attrNameLst>
                                      </p:cBhvr>
                                      <p:tavLst>
                                        <p:tav tm="0">
                                          <p:val>
                                            <p:strVal val="#ppt_y+1"/>
                                          </p:val>
                                        </p:tav>
                                        <p:tav tm="100000">
                                          <p:val>
                                            <p:strVal val="#ppt_y-.03"/>
                                          </p:val>
                                        </p:tav>
                                      </p:tavLst>
                                    </p:anim>
                                    <p:anim calcmode="lin" valueType="num">
                                      <p:cBhvr>
                                        <p:cTn id="203"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4" grpId="0" animBg="1"/>
      <p:bldP spid="25" grpId="0" animBg="1"/>
      <p:bldP spid="26" grpId="0" animBg="1"/>
      <p:bldP spid="27" grpId="0" animBg="1"/>
      <p:bldP spid="28" grpId="0" animBg="1"/>
      <p:bldP spid="29" grpId="0" animBg="1"/>
      <p:bldP spid="33" grpId="0" animBg="1"/>
      <p:bldP spid="34" grpId="0" animBg="1"/>
      <p:bldP spid="38" grpId="0" animBg="1"/>
      <p:bldP spid="39" grpId="0" animBg="1"/>
      <p:bldP spid="40" grpId="0" animBg="1"/>
      <p:bldP spid="41" grpId="0" animBg="1"/>
      <p:bldP spid="42" grpId="0" animBg="1"/>
      <p:bldP spid="43" grpId="0"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矩形 28675"/>
          <p:cNvSpPr/>
          <p:nvPr/>
        </p:nvSpPr>
        <p:spPr>
          <a:xfrm>
            <a:off x="436880" y="483235"/>
            <a:ext cx="12103100" cy="707886"/>
          </a:xfrm>
          <a:prstGeom prst="rect">
            <a:avLst/>
          </a:prstGeom>
          <a:noFill/>
          <a:ln w="9525">
            <a:noFill/>
          </a:ln>
        </p:spPr>
        <p:txBody>
          <a:bodyPr wrap="square">
            <a:spAutoFit/>
          </a:bodyPr>
          <a:lstStyle/>
          <a:p>
            <a:pPr lvl="0">
              <a:spcAft>
                <a:spcPct val="70000"/>
              </a:spcAft>
            </a:pPr>
            <a:r>
              <a:rPr lang="zh-CN" altLang="en-US" sz="4000" b="1" u="sng" dirty="0" smtClean="0">
                <a:solidFill>
                  <a:srgbClr val="FF0000"/>
                </a:solidFill>
                <a:latin typeface="Times New Roman" panose="02020603050405020304" pitchFamily="18" charset="0"/>
                <a:ea typeface="黑体" panose="02010609060101010101" pitchFamily="49" charset="-122"/>
              </a:rPr>
              <a:t>浊水</a:t>
            </a:r>
            <a:r>
              <a:rPr lang="zh-CN" altLang="en-US" sz="4000" b="1" u="sng" dirty="0">
                <a:solidFill>
                  <a:srgbClr val="FF0000"/>
                </a:solidFill>
                <a:latin typeface="Times New Roman" panose="02020603050405020304" pitchFamily="18" charset="0"/>
                <a:ea typeface="黑体" panose="02010609060101010101" pitchFamily="49" charset="-122"/>
              </a:rPr>
              <a:t>溪</a:t>
            </a:r>
            <a:r>
              <a:rPr lang="zh-CN" altLang="en-US" sz="4000" dirty="0">
                <a:latin typeface="Times New Roman" panose="02020603050405020304" pitchFamily="18" charset="0"/>
                <a:ea typeface="黑体" panose="02010609060101010101" pitchFamily="49" charset="-122"/>
              </a:rPr>
              <a:t>（</a:t>
            </a:r>
            <a:r>
              <a:rPr lang="zh-CN" altLang="en-US" sz="4000" dirty="0" smtClean="0">
                <a:latin typeface="Times New Roman" panose="02020603050405020304" pitchFamily="18" charset="0"/>
                <a:ea typeface="黑体" panose="02010609060101010101" pitchFamily="49" charset="-122"/>
              </a:rPr>
              <a:t>台湾</a:t>
            </a:r>
            <a:r>
              <a:rPr lang="zh-CN" altLang="en-US" sz="4000" dirty="0" smtClean="0"/>
              <a:t>最</a:t>
            </a:r>
            <a:r>
              <a:rPr lang="zh-CN" altLang="en-US" sz="4000" dirty="0"/>
              <a:t>长的河流</a:t>
            </a:r>
            <a:r>
              <a:rPr lang="zh-CN" altLang="en-US" sz="4000" dirty="0" smtClean="0">
                <a:latin typeface="Times New Roman" panose="02020603050405020304" pitchFamily="18" charset="0"/>
                <a:ea typeface="黑体" panose="02010609060101010101" pitchFamily="49" charset="-122"/>
              </a:rPr>
              <a:t>）</a:t>
            </a:r>
            <a:r>
              <a:rPr lang="zh-CN" altLang="en-US" sz="4000" b="1" dirty="0" smtClean="0">
                <a:latin typeface="Times New Roman" panose="02020603050405020304" pitchFamily="18" charset="0"/>
                <a:ea typeface="黑体" panose="02010609060101010101" pitchFamily="49" charset="-122"/>
              </a:rPr>
              <a:t>；</a:t>
            </a:r>
            <a:endParaRPr lang="zh-CN" altLang="en-US" sz="4000" b="1" dirty="0">
              <a:latin typeface="Times New Roman" panose="02020603050405020304" pitchFamily="18" charset="0"/>
              <a:ea typeface="黑体" panose="02010609060101010101" pitchFamily="49" charset="-122"/>
            </a:endParaRPr>
          </a:p>
        </p:txBody>
      </p:sp>
      <p:pic>
        <p:nvPicPr>
          <p:cNvPr id="5" name="图片 4"/>
          <p:cNvPicPr>
            <a:picLocks noChangeAspect="1"/>
          </p:cNvPicPr>
          <p:nvPr/>
        </p:nvPicPr>
        <p:blipFill>
          <a:blip r:embed="rId2" cstate="print"/>
          <a:stretch>
            <a:fillRect/>
          </a:stretch>
        </p:blipFill>
        <p:spPr>
          <a:xfrm>
            <a:off x="106680" y="1496060"/>
            <a:ext cx="11123930" cy="4733290"/>
          </a:xfrm>
          <a:prstGeom prst="rect">
            <a:avLst/>
          </a:prstGeom>
        </p:spPr>
      </p:pic>
    </p:spTree>
    <p:extLst>
      <p:ext uri="{BB962C8B-B14F-4D97-AF65-F5344CB8AC3E}">
        <p14:creationId xmlns:p14="http://schemas.microsoft.com/office/powerpoint/2010/main" val="3443562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 presetClass="exit" presetSubtype="32" fill="hold" nodeType="clickEffect">
                                  <p:stCondLst>
                                    <p:cond delay="0"/>
                                  </p:stCondLst>
                                  <p:childTnLst>
                                    <p:animEffect transition="out" filter="box(out)">
                                      <p:cBhvr>
                                        <p:cTn id="11" dur="2000"/>
                                        <p:tgtEl>
                                          <p:spTgt spid="5"/>
                                        </p:tgtEl>
                                      </p:cBhvr>
                                    </p:animEffect>
                                    <p:set>
                                      <p:cBhvr>
                                        <p:cTn id="12"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2"/>
          <p:cNvSpPr>
            <a:spLocks noChangeArrowheads="1"/>
          </p:cNvSpPr>
          <p:nvPr>
            <p:custDataLst>
              <p:tags r:id="rId1"/>
            </p:custDataLst>
          </p:nvPr>
        </p:nvSpPr>
        <p:spPr bwMode="auto">
          <a:xfrm>
            <a:off x="106362" y="150549"/>
            <a:ext cx="838993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en-US" altLang="en-US" sz="2800" dirty="0" smtClean="0">
                <a:solidFill>
                  <a:srgbClr val="0000CC"/>
                </a:solidFill>
                <a:latin typeface="微软雅黑" panose="020B0503020204020204" pitchFamily="34" charset="-122"/>
                <a:ea typeface="微软雅黑" panose="020B0503020204020204" pitchFamily="34" charset="-122"/>
              </a:rPr>
              <a:t>(</a:t>
            </a:r>
            <a:r>
              <a:rPr lang="zh-CN" altLang="en-US" sz="2800" dirty="0" smtClean="0">
                <a:solidFill>
                  <a:srgbClr val="0000CC"/>
                </a:solidFill>
                <a:latin typeface="微软雅黑" panose="020B0503020204020204" pitchFamily="34" charset="-122"/>
                <a:ea typeface="微软雅黑" panose="020B0503020204020204" pitchFamily="34" charset="-122"/>
              </a:rPr>
              <a:t>三）</a:t>
            </a:r>
            <a:r>
              <a:rPr lang="en-US" altLang="en-US" sz="2800" dirty="0" smtClean="0">
                <a:solidFill>
                  <a:srgbClr val="0000CC"/>
                </a:solidFill>
                <a:latin typeface="微软雅黑" panose="020B0503020204020204" pitchFamily="34" charset="-122"/>
                <a:ea typeface="微软雅黑" panose="020B0503020204020204" pitchFamily="34" charset="-122"/>
              </a:rPr>
              <a:t>、</a:t>
            </a:r>
            <a:r>
              <a:rPr lang="en-US" altLang="en-US" sz="2800" dirty="0" err="1">
                <a:solidFill>
                  <a:srgbClr val="0000CC"/>
                </a:solidFill>
                <a:latin typeface="微软雅黑" panose="020B0503020204020204" pitchFamily="34" charset="-122"/>
                <a:ea typeface="微软雅黑" panose="020B0503020204020204" pitchFamily="34" charset="-122"/>
              </a:rPr>
              <a:t>水文</a:t>
            </a:r>
            <a:r>
              <a:rPr lang="en-US" altLang="en-US" sz="2800" dirty="0" err="1" smtClean="0">
                <a:solidFill>
                  <a:srgbClr val="0000CC"/>
                </a:solidFill>
                <a:latin typeface="微软雅黑" panose="020B0503020204020204" pitchFamily="34" charset="-122"/>
                <a:ea typeface="微软雅黑" panose="020B0503020204020204" pitchFamily="34" charset="-122"/>
              </a:rPr>
              <a:t>：河湖众多</a:t>
            </a:r>
            <a:r>
              <a:rPr lang="en-US" altLang="en-US" sz="2800" dirty="0" err="1">
                <a:solidFill>
                  <a:srgbClr val="0000CC"/>
                </a:solidFill>
                <a:latin typeface="微软雅黑" panose="020B0503020204020204" pitchFamily="34" charset="-122"/>
                <a:ea typeface="微软雅黑" panose="020B0503020204020204" pitchFamily="34" charset="-122"/>
              </a:rPr>
              <a:t>，水资源与水能丰富</a:t>
            </a:r>
            <a:endParaRPr lang="en-US" altLang="en-US" sz="2800" dirty="0">
              <a:solidFill>
                <a:srgbClr val="0000CC"/>
              </a:solidFill>
              <a:latin typeface="微软雅黑" panose="020B0503020204020204" pitchFamily="34" charset="-122"/>
              <a:ea typeface="微软雅黑" panose="020B0503020204020204" pitchFamily="34" charset="-122"/>
            </a:endParaRPr>
          </a:p>
        </p:txBody>
      </p:sp>
      <p:sp>
        <p:nvSpPr>
          <p:cNvPr id="53" name="Rectangle 3"/>
          <p:cNvSpPr>
            <a:spLocks noChangeArrowheads="1"/>
          </p:cNvSpPr>
          <p:nvPr>
            <p:custDataLst>
              <p:tags r:id="rId2"/>
            </p:custDataLst>
          </p:nvPr>
        </p:nvSpPr>
        <p:spPr bwMode="auto">
          <a:xfrm>
            <a:off x="0" y="963700"/>
            <a:ext cx="4679950" cy="54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lnSpc>
                <a:spcPct val="105000"/>
              </a:lnSpc>
              <a:spcBef>
                <a:spcPct val="50000"/>
              </a:spcBef>
              <a:buFontTx/>
              <a:buNone/>
            </a:pPr>
            <a:r>
              <a:rPr kumimoji="1" lang="zh-CN" altLang="en-US" sz="2800" dirty="0" smtClean="0">
                <a:solidFill>
                  <a:srgbClr val="FF0000"/>
                </a:solidFill>
                <a:latin typeface="微软雅黑" panose="020B0503020204020204" pitchFamily="34" charset="-122"/>
                <a:ea typeface="微软雅黑" panose="020B0503020204020204" pitchFamily="34" charset="-122"/>
              </a:rPr>
              <a:t>（</a:t>
            </a:r>
            <a:r>
              <a:rPr kumimoji="1" lang="en-US" altLang="zh-CN" sz="2800" dirty="0" smtClean="0">
                <a:solidFill>
                  <a:srgbClr val="FF0000"/>
                </a:solidFill>
                <a:latin typeface="微软雅黑" panose="020B0503020204020204" pitchFamily="34" charset="-122"/>
                <a:ea typeface="微软雅黑" panose="020B0503020204020204" pitchFamily="34" charset="-122"/>
              </a:rPr>
              <a:t>2</a:t>
            </a:r>
            <a:r>
              <a:rPr kumimoji="1" lang="zh-CN" altLang="en-US" sz="2800" dirty="0" smtClean="0">
                <a:solidFill>
                  <a:srgbClr val="FF0000"/>
                </a:solidFill>
                <a:latin typeface="微软雅黑" panose="020B0503020204020204" pitchFamily="34" charset="-122"/>
                <a:ea typeface="微软雅黑" panose="020B0503020204020204" pitchFamily="34" charset="-122"/>
              </a:rPr>
              <a:t>）</a:t>
            </a:r>
            <a:r>
              <a:rPr kumimoji="1" lang="zh-CN" altLang="en-US" sz="2800" dirty="0">
                <a:solidFill>
                  <a:srgbClr val="FF0000"/>
                </a:solidFill>
                <a:latin typeface="微软雅黑" panose="020B0503020204020204" pitchFamily="34" charset="-122"/>
                <a:ea typeface="微软雅黑" panose="020B0503020204020204" pitchFamily="34" charset="-122"/>
              </a:rPr>
              <a:t>水文特征：</a:t>
            </a:r>
          </a:p>
        </p:txBody>
      </p:sp>
      <p:sp>
        <p:nvSpPr>
          <p:cNvPr id="54" name="Rectangle 4"/>
          <p:cNvSpPr/>
          <p:nvPr>
            <p:custDataLst>
              <p:tags r:id="rId3"/>
            </p:custDataLst>
          </p:nvPr>
        </p:nvSpPr>
        <p:spPr>
          <a:xfrm>
            <a:off x="26575" y="1508465"/>
            <a:ext cx="5420534" cy="3416320"/>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spcAft>
                <a:spcPct val="50000"/>
              </a:spcAft>
              <a:buFontTx/>
              <a:buNone/>
            </a:pPr>
            <a:r>
              <a:rPr kumimoji="1" lang="en-US" altLang="zh-CN" b="1" dirty="0">
                <a:solidFill>
                  <a:schemeClr val="tx1"/>
                </a:solidFill>
                <a:latin typeface="微软雅黑" panose="020B0503020204020204" pitchFamily="34" charset="-122"/>
                <a:ea typeface="微软雅黑" panose="020B0503020204020204" pitchFamily="34" charset="-122"/>
              </a:rPr>
              <a:t>①</a:t>
            </a:r>
            <a:r>
              <a:rPr kumimoji="1" lang="zh-CN" altLang="en-US" b="1" dirty="0">
                <a:solidFill>
                  <a:schemeClr val="tx1"/>
                </a:solidFill>
                <a:latin typeface="微软雅黑" panose="020B0503020204020204" pitchFamily="34" charset="-122"/>
                <a:ea typeface="微软雅黑" panose="020B0503020204020204" pitchFamily="34" charset="-122"/>
              </a:rPr>
              <a:t>水量丰富，汛期</a:t>
            </a:r>
            <a:r>
              <a:rPr kumimoji="1" lang="zh-CN" altLang="en-US" b="1" dirty="0" smtClean="0">
                <a:solidFill>
                  <a:schemeClr val="tx1"/>
                </a:solidFill>
                <a:latin typeface="微软雅黑" panose="020B0503020204020204" pitchFamily="34" charset="-122"/>
                <a:ea typeface="微软雅黑" panose="020B0503020204020204" pitchFamily="34" charset="-122"/>
              </a:rPr>
              <a:t>长</a:t>
            </a:r>
            <a:endParaRPr kumimoji="1" lang="en-US" altLang="zh-CN" b="1" dirty="0" smtClean="0">
              <a:solidFill>
                <a:schemeClr val="tx1"/>
              </a:solidFill>
              <a:latin typeface="微软雅黑" panose="020B0503020204020204" pitchFamily="34" charset="-122"/>
              <a:ea typeface="微软雅黑" panose="020B0503020204020204" pitchFamily="34" charset="-122"/>
            </a:endParaRPr>
          </a:p>
          <a:p>
            <a:pPr eaLnBrk="1" hangingPunct="1">
              <a:spcBef>
                <a:spcPct val="0"/>
              </a:spcBef>
              <a:spcAft>
                <a:spcPct val="50000"/>
              </a:spcAft>
              <a:buFontTx/>
              <a:buNone/>
            </a:pPr>
            <a:r>
              <a:rPr kumimoji="1" lang="zh-CN" altLang="en-US" b="1" dirty="0" smtClean="0">
                <a:solidFill>
                  <a:schemeClr val="tx1"/>
                </a:solidFill>
                <a:latin typeface="微软雅黑" panose="020B0503020204020204" pitchFamily="34" charset="-122"/>
                <a:ea typeface="微软雅黑" panose="020B0503020204020204" pitchFamily="34" charset="-122"/>
              </a:rPr>
              <a:t>（</a:t>
            </a:r>
            <a:r>
              <a:rPr kumimoji="1" lang="zh-CN" altLang="en-US" b="1" dirty="0">
                <a:solidFill>
                  <a:schemeClr val="tx1"/>
                </a:solidFill>
                <a:latin typeface="微软雅黑" panose="020B0503020204020204" pitchFamily="34" charset="-122"/>
                <a:ea typeface="微软雅黑" panose="020B0503020204020204" pitchFamily="34" charset="-122"/>
              </a:rPr>
              <a:t>南部沿海河流有明显台风汛）；</a:t>
            </a:r>
          </a:p>
          <a:p>
            <a:pPr eaLnBrk="1" hangingPunct="1">
              <a:spcBef>
                <a:spcPct val="0"/>
              </a:spcBef>
              <a:spcAft>
                <a:spcPct val="50000"/>
              </a:spcAft>
              <a:buFontTx/>
              <a:buNone/>
            </a:pPr>
            <a:r>
              <a:rPr kumimoji="1" lang="zh-CN" altLang="en-US" b="1" dirty="0">
                <a:solidFill>
                  <a:schemeClr val="tx1"/>
                </a:solidFill>
                <a:latin typeface="微软雅黑" panose="020B0503020204020204" pitchFamily="34" charset="-122"/>
                <a:ea typeface="微软雅黑" panose="020B0503020204020204" pitchFamily="34" charset="-122"/>
              </a:rPr>
              <a:t>②江南丘陵、南部沿海</a:t>
            </a:r>
            <a:r>
              <a:rPr kumimoji="1" lang="zh-CN" altLang="en-US" b="1" dirty="0" smtClean="0">
                <a:solidFill>
                  <a:schemeClr val="tx1"/>
                </a:solidFill>
                <a:latin typeface="微软雅黑" panose="020B0503020204020204" pitchFamily="34" charset="-122"/>
                <a:ea typeface="微软雅黑" panose="020B0503020204020204" pitchFamily="34" charset="-122"/>
              </a:rPr>
              <a:t>、云贵高原</a:t>
            </a:r>
            <a:r>
              <a:rPr kumimoji="1" lang="zh-CN" altLang="en-US" b="1" dirty="0">
                <a:solidFill>
                  <a:schemeClr val="tx1"/>
                </a:solidFill>
                <a:latin typeface="微软雅黑" panose="020B0503020204020204" pitchFamily="34" charset="-122"/>
                <a:ea typeface="微软雅黑" panose="020B0503020204020204" pitchFamily="34" charset="-122"/>
              </a:rPr>
              <a:t>、</a:t>
            </a:r>
            <a:r>
              <a:rPr kumimoji="1" lang="zh-CN" altLang="en-US" b="1" dirty="0" smtClean="0">
                <a:solidFill>
                  <a:schemeClr val="tx1"/>
                </a:solidFill>
                <a:latin typeface="微软雅黑" panose="020B0503020204020204" pitchFamily="34" charset="-122"/>
                <a:ea typeface="微软雅黑" panose="020B0503020204020204" pitchFamily="34" charset="-122"/>
              </a:rPr>
              <a:t>四川盆地，河流</a:t>
            </a:r>
            <a:r>
              <a:rPr kumimoji="1" lang="zh-CN" altLang="en-US" b="1" dirty="0">
                <a:solidFill>
                  <a:schemeClr val="tx1"/>
                </a:solidFill>
                <a:latin typeface="微软雅黑" panose="020B0503020204020204" pitchFamily="34" charset="-122"/>
                <a:ea typeface="微软雅黑" panose="020B0503020204020204" pitchFamily="34" charset="-122"/>
              </a:rPr>
              <a:t>落差大，水能丰富；</a:t>
            </a:r>
          </a:p>
          <a:p>
            <a:pPr eaLnBrk="1" hangingPunct="1">
              <a:spcBef>
                <a:spcPct val="0"/>
              </a:spcBef>
              <a:spcAft>
                <a:spcPct val="50000"/>
              </a:spcAft>
              <a:buFontTx/>
              <a:buNone/>
            </a:pPr>
            <a:r>
              <a:rPr kumimoji="1" lang="zh-CN" altLang="en-US" b="1" dirty="0" smtClean="0">
                <a:solidFill>
                  <a:schemeClr val="tx1"/>
                </a:solidFill>
                <a:latin typeface="微软雅黑" panose="020B0503020204020204" pitchFamily="34" charset="-122"/>
                <a:ea typeface="微软雅黑" panose="020B0503020204020204" pitchFamily="34" charset="-122"/>
              </a:rPr>
              <a:t>③河流</a:t>
            </a:r>
            <a:r>
              <a:rPr kumimoji="1" lang="zh-CN" altLang="en-US" b="1" dirty="0">
                <a:solidFill>
                  <a:schemeClr val="tx1"/>
                </a:solidFill>
                <a:latin typeface="微软雅黑" panose="020B0503020204020204" pitchFamily="34" charset="-122"/>
                <a:ea typeface="微软雅黑" panose="020B0503020204020204" pitchFamily="34" charset="-122"/>
              </a:rPr>
              <a:t>含沙量小；无结冰期；</a:t>
            </a:r>
          </a:p>
          <a:p>
            <a:pPr eaLnBrk="1" hangingPunct="1">
              <a:spcBef>
                <a:spcPct val="0"/>
              </a:spcBef>
              <a:spcAft>
                <a:spcPct val="50000"/>
              </a:spcAft>
              <a:buFontTx/>
              <a:buNone/>
            </a:pPr>
            <a:r>
              <a:rPr kumimoji="1" lang="zh-CN" altLang="en-US" b="1" dirty="0">
                <a:solidFill>
                  <a:schemeClr val="tx1"/>
                </a:solidFill>
                <a:latin typeface="微软雅黑" panose="020B0503020204020204" pitchFamily="34" charset="-122"/>
                <a:ea typeface="微软雅黑" panose="020B0503020204020204" pitchFamily="34" charset="-122"/>
              </a:rPr>
              <a:t>④长江水系、珠江水系、京杭运河航运价值高。</a:t>
            </a:r>
          </a:p>
        </p:txBody>
      </p:sp>
      <p:pic>
        <p:nvPicPr>
          <p:cNvPr id="56" name="Picture 13" descr="E:\个人资料\地理资料\七年级下册\第七章我们邻近的国家和地区\图片35.png"/>
          <p:cNvPicPr>
            <a:picLocks noChangeAspect="1"/>
          </p:cNvPicPr>
          <p:nvPr/>
        </p:nvPicPr>
        <p:blipFill>
          <a:blip r:embed="rId5" cstate="print"/>
          <a:stretch>
            <a:fillRect/>
          </a:stretch>
        </p:blipFill>
        <p:spPr>
          <a:xfrm>
            <a:off x="5802709" y="963700"/>
            <a:ext cx="6098381" cy="5575020"/>
          </a:xfrm>
          <a:prstGeom prst="rect">
            <a:avLst/>
          </a:prstGeom>
          <a:ln/>
        </p:spPr>
      </p:pic>
      <p:sp>
        <p:nvSpPr>
          <p:cNvPr id="57" name="Text Box 21"/>
          <p:cNvSpPr txBox="1"/>
          <p:nvPr/>
        </p:nvSpPr>
        <p:spPr>
          <a:xfrm>
            <a:off x="26576" y="5298450"/>
            <a:ext cx="5420534" cy="830997"/>
          </a:xfrm>
          <a:prstGeom prst="rect">
            <a:avLst/>
          </a:prstGeom>
          <a:noFill/>
          <a:ln w="9525">
            <a:noFill/>
          </a:ln>
        </p:spPr>
        <p:txBody>
          <a:bodyPr wrap="square" anchor="t">
            <a:spAutoFit/>
          </a:bodyPr>
          <a:lstStyle/>
          <a:p>
            <a:pPr>
              <a:spcBef>
                <a:spcPct val="50000"/>
              </a:spcBef>
            </a:pPr>
            <a:r>
              <a:rPr lang="zh-CN" altLang="en-US" sz="2400" b="1" dirty="0">
                <a:solidFill>
                  <a:srgbClr val="0000FF"/>
                </a:solidFill>
                <a:latin typeface="微软雅黑" panose="020B0503020204020204" pitchFamily="34" charset="-122"/>
                <a:ea typeface="微软雅黑" panose="020B0503020204020204" pitchFamily="34" charset="-122"/>
              </a:rPr>
              <a:t>开发利用方向：灌溉、养殖、航运、发电、供水、旅游</a:t>
            </a:r>
          </a:p>
        </p:txBody>
      </p:sp>
    </p:spTree>
    <p:extLst>
      <p:ext uri="{BB962C8B-B14F-4D97-AF65-F5344CB8AC3E}">
        <p14:creationId xmlns:p14="http://schemas.microsoft.com/office/powerpoint/2010/main" val="1388679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strips(downRight)">
                                      <p:cBhvr>
                                        <p:cTn id="12" dur="5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4" descr="3-4中国的水系副本"/>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436563"/>
            <a:ext cx="7824824"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1745" name="Rectangle 2"/>
          <p:cNvSpPr/>
          <p:nvPr/>
        </p:nvSpPr>
        <p:spPr>
          <a:xfrm>
            <a:off x="6935788" y="436563"/>
            <a:ext cx="3036887" cy="542925"/>
          </a:xfrm>
          <a:prstGeom prst="rect">
            <a:avLst/>
          </a:prstGeom>
          <a:noFill/>
          <a:ln w="9525">
            <a:noFill/>
          </a:ln>
        </p:spPr>
        <p:txBody>
          <a:bodyPr anchor="t">
            <a:spAutoFit/>
          </a:bodyPr>
          <a:lstStyle/>
          <a:p>
            <a:pPr>
              <a:lnSpc>
                <a:spcPct val="105000"/>
              </a:lnSpc>
              <a:spcBef>
                <a:spcPct val="50000"/>
              </a:spcBef>
            </a:pPr>
            <a:r>
              <a:rPr lang="en-US" altLang="zh-CN" sz="2800" b="1" dirty="0" smtClean="0">
                <a:latin typeface="微软雅黑" panose="020B0503020204020204" pitchFamily="34" charset="-122"/>
                <a:ea typeface="微软雅黑" panose="020B0503020204020204" pitchFamily="34" charset="-122"/>
              </a:rPr>
              <a:t>3</a:t>
            </a:r>
            <a:r>
              <a:rPr lang="zh-CN" altLang="en-US" sz="2800" b="1" dirty="0" smtClean="0">
                <a:latin typeface="微软雅黑" panose="020B0503020204020204" pitchFamily="34" charset="-122"/>
                <a:ea typeface="微软雅黑" panose="020B0503020204020204" pitchFamily="34" charset="-122"/>
              </a:rPr>
              <a:t>、主要</a:t>
            </a:r>
            <a:r>
              <a:rPr lang="zh-CN" altLang="en-US" sz="2800" b="1" dirty="0">
                <a:latin typeface="微软雅黑" panose="020B0503020204020204" pitchFamily="34" charset="-122"/>
                <a:ea typeface="微软雅黑" panose="020B0503020204020204" pitchFamily="34" charset="-122"/>
              </a:rPr>
              <a:t>湖泊</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21507" name="Rectangle 3"/>
          <p:cNvSpPr/>
          <p:nvPr/>
        </p:nvSpPr>
        <p:spPr>
          <a:xfrm>
            <a:off x="6640513" y="1355725"/>
            <a:ext cx="6467475" cy="523875"/>
          </a:xfrm>
          <a:prstGeom prst="rect">
            <a:avLst/>
          </a:prstGeom>
          <a:noFill/>
          <a:ln w="9525">
            <a:noFill/>
          </a:ln>
        </p:spPr>
        <p:txBody>
          <a:bodyPr anchor="t">
            <a:spAutoFit/>
          </a:bodyPr>
          <a:lstStyle/>
          <a:p>
            <a:pPr>
              <a:spcAft>
                <a:spcPct val="50000"/>
              </a:spcAft>
            </a:pPr>
            <a:r>
              <a:rPr lang="zh-CN" altLang="en-US" sz="2800" b="1" dirty="0">
                <a:solidFill>
                  <a:srgbClr val="FF0000"/>
                </a:solidFill>
                <a:latin typeface="微软雅黑" panose="020B0503020204020204" pitchFamily="34" charset="-122"/>
                <a:ea typeface="微软雅黑" panose="020B0503020204020204" pitchFamily="34" charset="-122"/>
              </a:rPr>
              <a:t>长江流域</a:t>
            </a:r>
            <a:r>
              <a:rPr lang="zh-CN" altLang="en-US" sz="2800" b="1" dirty="0">
                <a:latin typeface="微软雅黑" panose="020B0503020204020204" pitchFamily="34" charset="-122"/>
                <a:ea typeface="微软雅黑" panose="020B0503020204020204" pitchFamily="34" charset="-122"/>
              </a:rPr>
              <a:t>为我国</a:t>
            </a:r>
            <a:r>
              <a:rPr lang="zh-CN" altLang="en-US" sz="2800" b="1" dirty="0">
                <a:solidFill>
                  <a:srgbClr val="FF0000"/>
                </a:solidFill>
                <a:latin typeface="微软雅黑" panose="020B0503020204020204" pitchFamily="34" charset="-122"/>
                <a:ea typeface="微软雅黑" panose="020B0503020204020204" pitchFamily="34" charset="-122"/>
              </a:rPr>
              <a:t>淡水湖</a:t>
            </a:r>
            <a:r>
              <a:rPr lang="zh-CN" altLang="en-US" sz="2800" b="1" dirty="0">
                <a:latin typeface="微软雅黑" panose="020B0503020204020204" pitchFamily="34" charset="-122"/>
                <a:ea typeface="微软雅黑" panose="020B0503020204020204" pitchFamily="34" charset="-122"/>
              </a:rPr>
              <a:t>主要分布区</a:t>
            </a:r>
          </a:p>
        </p:txBody>
      </p:sp>
      <p:sp>
        <p:nvSpPr>
          <p:cNvPr id="21508" name="Rectangle 4"/>
          <p:cNvSpPr/>
          <p:nvPr/>
        </p:nvSpPr>
        <p:spPr>
          <a:xfrm>
            <a:off x="6781800" y="2300288"/>
            <a:ext cx="3787775" cy="2678112"/>
          </a:xfrm>
          <a:prstGeom prst="rect">
            <a:avLst/>
          </a:prstGeom>
          <a:noFill/>
          <a:ln w="9525">
            <a:noFill/>
          </a:ln>
        </p:spPr>
        <p:txBody>
          <a:bodyPr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中游</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鄱阳湖、洞庭湖</a:t>
            </a:r>
            <a:endParaRPr lang="zh-CN" altLang="zh-CN" sz="2800" b="1" dirty="0">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下游</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太湖、洪泽湖、巢湖；</a:t>
            </a:r>
          </a:p>
          <a:p>
            <a:r>
              <a:rPr lang="zh-CN" altLang="en-US" sz="2800" b="1" dirty="0">
                <a:solidFill>
                  <a:srgbClr val="FF0000"/>
                </a:solidFill>
                <a:latin typeface="微软雅黑" panose="020B0503020204020204" pitchFamily="34" charset="-122"/>
                <a:ea typeface="微软雅黑" panose="020B0503020204020204" pitchFamily="34" charset="-122"/>
              </a:rPr>
              <a:t>台湾</a:t>
            </a:r>
            <a:r>
              <a:rPr lang="zh-CN" altLang="en-US" sz="2800" b="1" dirty="0">
                <a:latin typeface="微软雅黑" panose="020B0503020204020204" pitchFamily="34" charset="-122"/>
                <a:ea typeface="微软雅黑" panose="020B0503020204020204" pitchFamily="34" charset="-122"/>
              </a:rPr>
              <a:t>：日月潭；</a:t>
            </a:r>
            <a:endParaRPr lang="zh-CN" altLang="zh-CN" sz="2800" b="1" dirty="0">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云南</a:t>
            </a:r>
            <a:r>
              <a:rPr lang="zh-CN" altLang="en-US" sz="2800" b="1" dirty="0">
                <a:latin typeface="微软雅黑" panose="020B0503020204020204" pitchFamily="34" charset="-122"/>
                <a:ea typeface="微软雅黑" panose="020B0503020204020204" pitchFamily="34" charset="-122"/>
              </a:rPr>
              <a:t>：滇池等。</a:t>
            </a:r>
          </a:p>
        </p:txBody>
      </p:sp>
    </p:spTree>
    <p:extLst>
      <p:ext uri="{BB962C8B-B14F-4D97-AF65-F5344CB8AC3E}">
        <p14:creationId xmlns:p14="http://schemas.microsoft.com/office/powerpoint/2010/main" val="320707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blinds(horizontal)">
                                      <p:cBhvr>
                                        <p:cTn id="7" dur="500"/>
                                        <p:tgtEl>
                                          <p:spTgt spid="2150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blinds(horizontal)">
                                      <p:cBhvr>
                                        <p:cTn id="12" dur="500"/>
                                        <p:tgtEl>
                                          <p:spTgt spid="2150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27649"/>
          <p:cNvSpPr/>
          <p:nvPr/>
        </p:nvSpPr>
        <p:spPr>
          <a:xfrm>
            <a:off x="315913" y="254318"/>
            <a:ext cx="4679950" cy="738664"/>
          </a:xfrm>
          <a:prstGeom prst="rect">
            <a:avLst/>
          </a:prstGeom>
          <a:noFill/>
          <a:ln w="9525">
            <a:noFill/>
          </a:ln>
        </p:spPr>
        <p:txBody>
          <a:bodyPr>
            <a:spAutoFit/>
          </a:bodyPr>
          <a:lstStyle/>
          <a:p>
            <a:pPr lvl="0">
              <a:lnSpc>
                <a:spcPct val="105000"/>
              </a:lnSpc>
              <a:spcBef>
                <a:spcPct val="50000"/>
              </a:spcBef>
            </a:pPr>
            <a:r>
              <a:rPr lang="zh-CN" altLang="en-US" sz="4000" b="1" dirty="0" smtClean="0">
                <a:latin typeface="黑体" panose="02010609060101010101" pitchFamily="49" charset="-122"/>
                <a:ea typeface="黑体" panose="02010609060101010101" pitchFamily="49" charset="-122"/>
              </a:rPr>
              <a:t>主要</a:t>
            </a:r>
            <a:r>
              <a:rPr lang="zh-CN" altLang="en-US" sz="4000" b="1" dirty="0">
                <a:latin typeface="黑体" panose="02010609060101010101" pitchFamily="49" charset="-122"/>
                <a:ea typeface="黑体" panose="02010609060101010101" pitchFamily="49" charset="-122"/>
              </a:rPr>
              <a:t>湖泊：</a:t>
            </a:r>
          </a:p>
        </p:txBody>
      </p:sp>
      <p:sp>
        <p:nvSpPr>
          <p:cNvPr id="27651" name="矩形 27650"/>
          <p:cNvSpPr/>
          <p:nvPr/>
        </p:nvSpPr>
        <p:spPr>
          <a:xfrm>
            <a:off x="3980815" y="284480"/>
            <a:ext cx="8309610" cy="701040"/>
          </a:xfrm>
          <a:prstGeom prst="rect">
            <a:avLst/>
          </a:prstGeom>
          <a:noFill/>
          <a:ln w="9525">
            <a:noFill/>
          </a:ln>
        </p:spPr>
        <p:txBody>
          <a:bodyPr wrap="square">
            <a:spAutoFit/>
          </a:bodyPr>
          <a:lstStyle/>
          <a:p>
            <a:pPr lvl="0">
              <a:spcAft>
                <a:spcPct val="50000"/>
              </a:spcAft>
            </a:pPr>
            <a:r>
              <a:rPr lang="zh-CN" altLang="en-US" sz="4000" b="1">
                <a:latin typeface="黑体" panose="02010609060101010101" pitchFamily="49" charset="-122"/>
                <a:ea typeface="黑体" panose="02010609060101010101" pitchFamily="49" charset="-122"/>
              </a:rPr>
              <a:t>长江流域为我国淡水湖主要分布区。</a:t>
            </a:r>
          </a:p>
        </p:txBody>
      </p:sp>
      <p:sp>
        <p:nvSpPr>
          <p:cNvPr id="2" name="文本框 1"/>
          <p:cNvSpPr txBox="1"/>
          <p:nvPr/>
        </p:nvSpPr>
        <p:spPr>
          <a:xfrm>
            <a:off x="520065" y="985520"/>
            <a:ext cx="1960880" cy="701040"/>
          </a:xfrm>
          <a:prstGeom prst="rect">
            <a:avLst/>
          </a:prstGeom>
          <a:noFill/>
        </p:spPr>
        <p:txBody>
          <a:bodyPr wrap="square" rtlCol="0">
            <a:spAutoFit/>
          </a:bodyPr>
          <a:lstStyle/>
          <a:p>
            <a:r>
              <a:rPr lang="zh-CN" altLang="en-US" sz="4000" b="1">
                <a:latin typeface="Times New Roman" panose="02020603050405020304" pitchFamily="18" charset="0"/>
                <a:ea typeface="黑体" panose="02010609060101010101" pitchFamily="49" charset="-122"/>
                <a:sym typeface="+mn-ea"/>
              </a:rPr>
              <a:t>中游：</a:t>
            </a:r>
            <a:endParaRPr lang="zh-CN" altLang="en-US" sz="4000"/>
          </a:p>
        </p:txBody>
      </p:sp>
      <p:sp>
        <p:nvSpPr>
          <p:cNvPr id="3" name="文本框 2"/>
          <p:cNvSpPr txBox="1"/>
          <p:nvPr/>
        </p:nvSpPr>
        <p:spPr>
          <a:xfrm>
            <a:off x="2011045" y="1080135"/>
            <a:ext cx="9740900" cy="701040"/>
          </a:xfrm>
          <a:prstGeom prst="rect">
            <a:avLst/>
          </a:prstGeom>
          <a:noFill/>
        </p:spPr>
        <p:txBody>
          <a:bodyPr wrap="square" rtlCol="0">
            <a:spAutoFit/>
          </a:bodyPr>
          <a:lstStyle/>
          <a:p>
            <a:r>
              <a:rPr lang="zh-CN" altLang="en-US" sz="4000" b="1">
                <a:latin typeface="Times New Roman" panose="02020603050405020304" pitchFamily="18" charset="0"/>
                <a:ea typeface="黑体" panose="02010609060101010101" pitchFamily="49" charset="-122"/>
                <a:sym typeface="+mn-ea"/>
              </a:rPr>
              <a:t>鄱阳湖（我国最大淡水湖）、洞庭湖</a:t>
            </a:r>
            <a:endParaRPr lang="zh-CN" altLang="en-US" sz="4000"/>
          </a:p>
        </p:txBody>
      </p:sp>
      <p:grpSp>
        <p:nvGrpSpPr>
          <p:cNvPr id="6" name="组合 5"/>
          <p:cNvGrpSpPr/>
          <p:nvPr/>
        </p:nvGrpSpPr>
        <p:grpSpPr>
          <a:xfrm>
            <a:off x="102235" y="1781175"/>
            <a:ext cx="10552430" cy="4827270"/>
            <a:chOff x="161" y="2805"/>
            <a:chExt cx="16618" cy="7602"/>
          </a:xfrm>
        </p:grpSpPr>
        <p:pic>
          <p:nvPicPr>
            <p:cNvPr id="4" name="图片 3"/>
            <p:cNvPicPr>
              <a:picLocks noChangeAspect="1"/>
            </p:cNvPicPr>
            <p:nvPr/>
          </p:nvPicPr>
          <p:blipFill>
            <a:blip r:embed="rId2" cstate="print"/>
            <a:stretch>
              <a:fillRect/>
            </a:stretch>
          </p:blipFill>
          <p:spPr>
            <a:xfrm>
              <a:off x="161" y="2805"/>
              <a:ext cx="16619" cy="7603"/>
            </a:xfrm>
            <a:prstGeom prst="rect">
              <a:avLst/>
            </a:prstGeom>
          </p:spPr>
        </p:pic>
        <p:sp>
          <p:nvSpPr>
            <p:cNvPr id="5" name="文本框 4"/>
            <p:cNvSpPr txBox="1"/>
            <p:nvPr/>
          </p:nvSpPr>
          <p:spPr>
            <a:xfrm>
              <a:off x="449" y="2955"/>
              <a:ext cx="2750" cy="1008"/>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黑体" panose="02010609060101010101" pitchFamily="49" charset="-122"/>
                  <a:sym typeface="+mn-ea"/>
                </a:rPr>
                <a:t>鄱阳湖</a:t>
              </a:r>
            </a:p>
          </p:txBody>
        </p:sp>
      </p:grpSp>
      <p:grpSp>
        <p:nvGrpSpPr>
          <p:cNvPr id="10" name="组合 9"/>
          <p:cNvGrpSpPr/>
          <p:nvPr/>
        </p:nvGrpSpPr>
        <p:grpSpPr>
          <a:xfrm>
            <a:off x="102235" y="1781175"/>
            <a:ext cx="10671810" cy="5072380"/>
            <a:chOff x="161" y="2805"/>
            <a:chExt cx="16806" cy="7988"/>
          </a:xfrm>
        </p:grpSpPr>
        <p:pic>
          <p:nvPicPr>
            <p:cNvPr id="8" name="图片 7"/>
            <p:cNvPicPr>
              <a:picLocks noChangeAspect="1"/>
            </p:cNvPicPr>
            <p:nvPr/>
          </p:nvPicPr>
          <p:blipFill>
            <a:blip r:embed="rId3" cstate="print"/>
            <a:stretch>
              <a:fillRect/>
            </a:stretch>
          </p:blipFill>
          <p:spPr>
            <a:xfrm>
              <a:off x="161" y="2805"/>
              <a:ext cx="16806" cy="7989"/>
            </a:xfrm>
            <a:prstGeom prst="rect">
              <a:avLst/>
            </a:prstGeom>
          </p:spPr>
        </p:pic>
        <p:sp>
          <p:nvSpPr>
            <p:cNvPr id="9" name="文本框 8"/>
            <p:cNvSpPr txBox="1"/>
            <p:nvPr/>
          </p:nvSpPr>
          <p:spPr>
            <a:xfrm>
              <a:off x="658" y="3052"/>
              <a:ext cx="2911" cy="1440"/>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黑体" panose="02010609060101010101" pitchFamily="49" charset="-122"/>
                  <a:sym typeface="+mn-ea"/>
                </a:rPr>
                <a:t>洞庭湖</a:t>
              </a:r>
            </a:p>
            <a:p>
              <a:endParaRPr lang="zh-CN" altLang="en-US"/>
            </a:p>
          </p:txBody>
        </p:sp>
      </p:grpSp>
    </p:spTree>
    <p:extLst>
      <p:ext uri="{BB962C8B-B14F-4D97-AF65-F5344CB8AC3E}">
        <p14:creationId xmlns:p14="http://schemas.microsoft.com/office/powerpoint/2010/main" val="222522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amond(in)">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矩形 27651"/>
          <p:cNvSpPr/>
          <p:nvPr/>
        </p:nvSpPr>
        <p:spPr>
          <a:xfrm>
            <a:off x="100965" y="84455"/>
            <a:ext cx="11531600" cy="701040"/>
          </a:xfrm>
          <a:prstGeom prst="rect">
            <a:avLst/>
          </a:prstGeom>
          <a:noFill/>
          <a:ln w="9525">
            <a:noFill/>
          </a:ln>
        </p:spPr>
        <p:txBody>
          <a:bodyPr wrap="square">
            <a:spAutoFit/>
          </a:bodyPr>
          <a:lstStyle/>
          <a:p>
            <a:pPr lvl="0"/>
            <a:r>
              <a:rPr lang="zh-CN" altLang="en-US" sz="4000" b="1">
                <a:latin typeface="Times New Roman" panose="02020603050405020304" pitchFamily="18" charset="0"/>
                <a:ea typeface="黑体" panose="02010609060101010101" pitchFamily="49" charset="-122"/>
              </a:rPr>
              <a:t>下游：</a:t>
            </a:r>
            <a:r>
              <a:rPr lang="zh-CN" altLang="en-US" sz="4000" b="1" u="sng">
                <a:solidFill>
                  <a:srgbClr val="FF0000"/>
                </a:solidFill>
                <a:latin typeface="Times New Roman" panose="02020603050405020304" pitchFamily="18" charset="0"/>
                <a:ea typeface="黑体" panose="02010609060101010101" pitchFamily="49" charset="-122"/>
              </a:rPr>
              <a:t>太湖</a:t>
            </a:r>
            <a:r>
              <a:rPr lang="zh-CN" altLang="en-US" sz="4000" b="1">
                <a:latin typeface="Times New Roman" panose="02020603050405020304" pitchFamily="18" charset="0"/>
                <a:ea typeface="黑体" panose="02010609060101010101" pitchFamily="49" charset="-122"/>
              </a:rPr>
              <a:t>、</a:t>
            </a:r>
            <a:r>
              <a:rPr lang="zh-CN" altLang="en-US" sz="4000" b="1" u="sng">
                <a:solidFill>
                  <a:srgbClr val="FF0000"/>
                </a:solidFill>
                <a:latin typeface="Times New Roman" panose="02020603050405020304" pitchFamily="18" charset="0"/>
                <a:ea typeface="黑体" panose="02010609060101010101" pitchFamily="49" charset="-122"/>
              </a:rPr>
              <a:t>洪泽湖</a:t>
            </a:r>
            <a:r>
              <a:rPr lang="zh-CN" altLang="en-US" sz="4000" b="1">
                <a:latin typeface="Times New Roman" panose="02020603050405020304" pitchFamily="18" charset="0"/>
                <a:ea typeface="黑体" panose="02010609060101010101" pitchFamily="49" charset="-122"/>
              </a:rPr>
              <a:t>、</a:t>
            </a:r>
            <a:r>
              <a:rPr lang="zh-CN" altLang="en-US" sz="4000" b="1" u="sng">
                <a:solidFill>
                  <a:srgbClr val="FF0000"/>
                </a:solidFill>
                <a:latin typeface="Times New Roman" panose="02020603050405020304" pitchFamily="18" charset="0"/>
                <a:ea typeface="黑体" panose="02010609060101010101" pitchFamily="49" charset="-122"/>
              </a:rPr>
              <a:t>巢湖。</a:t>
            </a:r>
          </a:p>
        </p:txBody>
      </p:sp>
      <p:grpSp>
        <p:nvGrpSpPr>
          <p:cNvPr id="4" name="组合 3"/>
          <p:cNvGrpSpPr/>
          <p:nvPr/>
        </p:nvGrpSpPr>
        <p:grpSpPr>
          <a:xfrm>
            <a:off x="181610" y="962025"/>
            <a:ext cx="10835640" cy="5596890"/>
            <a:chOff x="286" y="1515"/>
            <a:chExt cx="17064" cy="8814"/>
          </a:xfrm>
        </p:grpSpPr>
        <p:pic>
          <p:nvPicPr>
            <p:cNvPr id="2" name="图片 1"/>
            <p:cNvPicPr>
              <a:picLocks noChangeAspect="1"/>
            </p:cNvPicPr>
            <p:nvPr/>
          </p:nvPicPr>
          <p:blipFill>
            <a:blip r:embed="rId2" cstate="print"/>
            <a:stretch>
              <a:fillRect/>
            </a:stretch>
          </p:blipFill>
          <p:spPr>
            <a:xfrm>
              <a:off x="286" y="1515"/>
              <a:ext cx="17065" cy="8815"/>
            </a:xfrm>
            <a:prstGeom prst="rect">
              <a:avLst/>
            </a:prstGeom>
          </p:spPr>
        </p:pic>
        <p:sp>
          <p:nvSpPr>
            <p:cNvPr id="3" name="文本框 2"/>
            <p:cNvSpPr txBox="1"/>
            <p:nvPr/>
          </p:nvSpPr>
          <p:spPr>
            <a:xfrm>
              <a:off x="706" y="1628"/>
              <a:ext cx="1882" cy="1008"/>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黑体" panose="02010609060101010101" pitchFamily="49" charset="-122"/>
                  <a:sym typeface="+mn-ea"/>
                </a:rPr>
                <a:t>太湖</a:t>
              </a:r>
              <a:endParaRPr lang="zh-CN" altLang="en-US" sz="3600"/>
            </a:p>
          </p:txBody>
        </p:sp>
      </p:grpSp>
      <p:grpSp>
        <p:nvGrpSpPr>
          <p:cNvPr id="7" name="组合 6"/>
          <p:cNvGrpSpPr/>
          <p:nvPr/>
        </p:nvGrpSpPr>
        <p:grpSpPr>
          <a:xfrm>
            <a:off x="181610" y="962025"/>
            <a:ext cx="10835640" cy="5674360"/>
            <a:chOff x="286" y="1515"/>
            <a:chExt cx="17064" cy="8936"/>
          </a:xfrm>
        </p:grpSpPr>
        <p:pic>
          <p:nvPicPr>
            <p:cNvPr id="5" name="图片 4"/>
            <p:cNvPicPr>
              <a:picLocks noChangeAspect="1"/>
            </p:cNvPicPr>
            <p:nvPr/>
          </p:nvPicPr>
          <p:blipFill>
            <a:blip r:embed="rId3" cstate="print"/>
            <a:stretch>
              <a:fillRect/>
            </a:stretch>
          </p:blipFill>
          <p:spPr>
            <a:xfrm>
              <a:off x="286" y="1515"/>
              <a:ext cx="17065" cy="8937"/>
            </a:xfrm>
            <a:prstGeom prst="rect">
              <a:avLst/>
            </a:prstGeom>
          </p:spPr>
        </p:pic>
        <p:sp>
          <p:nvSpPr>
            <p:cNvPr id="6" name="文本框 5"/>
            <p:cNvSpPr txBox="1"/>
            <p:nvPr/>
          </p:nvSpPr>
          <p:spPr>
            <a:xfrm>
              <a:off x="1028" y="2046"/>
              <a:ext cx="3200" cy="1104"/>
            </a:xfrm>
            <a:prstGeom prst="rect">
              <a:avLst/>
            </a:prstGeom>
            <a:noFill/>
          </p:spPr>
          <p:txBody>
            <a:bodyPr wrap="square" rtlCol="0">
              <a:spAutoFit/>
            </a:bodyPr>
            <a:lstStyle/>
            <a:p>
              <a:r>
                <a:rPr lang="zh-CN" altLang="en-US" sz="4000" b="1">
                  <a:solidFill>
                    <a:srgbClr val="FF0000"/>
                  </a:solidFill>
                  <a:latin typeface="Times New Roman" panose="02020603050405020304" pitchFamily="18" charset="0"/>
                  <a:ea typeface="黑体" panose="02010609060101010101" pitchFamily="49" charset="-122"/>
                  <a:sym typeface="+mn-ea"/>
                </a:rPr>
                <a:t>洪泽湖</a:t>
              </a:r>
              <a:endParaRPr lang="zh-CN" altLang="en-US" sz="4000"/>
            </a:p>
          </p:txBody>
        </p:sp>
      </p:grpSp>
      <p:grpSp>
        <p:nvGrpSpPr>
          <p:cNvPr id="10" name="组合 9"/>
          <p:cNvGrpSpPr/>
          <p:nvPr/>
        </p:nvGrpSpPr>
        <p:grpSpPr>
          <a:xfrm>
            <a:off x="100965" y="962025"/>
            <a:ext cx="10932160" cy="5674360"/>
            <a:chOff x="159" y="1515"/>
            <a:chExt cx="17216" cy="8936"/>
          </a:xfrm>
        </p:grpSpPr>
        <p:pic>
          <p:nvPicPr>
            <p:cNvPr id="8" name="图片 7"/>
            <p:cNvPicPr>
              <a:picLocks noChangeAspect="1"/>
            </p:cNvPicPr>
            <p:nvPr/>
          </p:nvPicPr>
          <p:blipFill>
            <a:blip r:embed="rId4" cstate="print"/>
            <a:stretch>
              <a:fillRect/>
            </a:stretch>
          </p:blipFill>
          <p:spPr>
            <a:xfrm>
              <a:off x="159" y="1515"/>
              <a:ext cx="17216" cy="8937"/>
            </a:xfrm>
            <a:prstGeom prst="rect">
              <a:avLst/>
            </a:prstGeom>
          </p:spPr>
        </p:pic>
        <p:sp>
          <p:nvSpPr>
            <p:cNvPr id="9" name="文本框 8"/>
            <p:cNvSpPr txBox="1"/>
            <p:nvPr/>
          </p:nvSpPr>
          <p:spPr>
            <a:xfrm>
              <a:off x="12767" y="2063"/>
              <a:ext cx="2637" cy="1104"/>
            </a:xfrm>
            <a:prstGeom prst="rect">
              <a:avLst/>
            </a:prstGeom>
            <a:noFill/>
          </p:spPr>
          <p:txBody>
            <a:bodyPr wrap="square" rtlCol="0">
              <a:spAutoFit/>
            </a:bodyPr>
            <a:lstStyle/>
            <a:p>
              <a:r>
                <a:rPr lang="zh-CN" altLang="en-US" sz="4000" b="1">
                  <a:solidFill>
                    <a:srgbClr val="FF0000"/>
                  </a:solidFill>
                  <a:latin typeface="Times New Roman" panose="02020603050405020304" pitchFamily="18" charset="0"/>
                  <a:ea typeface="黑体" panose="02010609060101010101" pitchFamily="49" charset="-122"/>
                  <a:sym typeface="+mn-ea"/>
                </a:rPr>
                <a:t>巢湖</a:t>
              </a:r>
              <a:endParaRPr lang="zh-CN" altLang="en-US" sz="4000"/>
            </a:p>
          </p:txBody>
        </p:sp>
      </p:grpSp>
      <p:grpSp>
        <p:nvGrpSpPr>
          <p:cNvPr id="13" name="组合 12"/>
          <p:cNvGrpSpPr/>
          <p:nvPr/>
        </p:nvGrpSpPr>
        <p:grpSpPr>
          <a:xfrm>
            <a:off x="256540" y="962025"/>
            <a:ext cx="10932160" cy="5676900"/>
            <a:chOff x="404" y="1515"/>
            <a:chExt cx="17216" cy="8940"/>
          </a:xfrm>
        </p:grpSpPr>
        <p:pic>
          <p:nvPicPr>
            <p:cNvPr id="11" name="图片 10"/>
            <p:cNvPicPr>
              <a:picLocks noChangeAspect="1"/>
            </p:cNvPicPr>
            <p:nvPr/>
          </p:nvPicPr>
          <p:blipFill>
            <a:blip r:embed="rId5" cstate="print"/>
            <a:stretch>
              <a:fillRect/>
            </a:stretch>
          </p:blipFill>
          <p:spPr>
            <a:xfrm>
              <a:off x="404" y="1515"/>
              <a:ext cx="17216" cy="8940"/>
            </a:xfrm>
            <a:prstGeom prst="rect">
              <a:avLst/>
            </a:prstGeom>
          </p:spPr>
        </p:pic>
        <p:sp>
          <p:nvSpPr>
            <p:cNvPr id="12" name="文本框 11"/>
            <p:cNvSpPr txBox="1"/>
            <p:nvPr/>
          </p:nvSpPr>
          <p:spPr>
            <a:xfrm>
              <a:off x="948" y="1853"/>
              <a:ext cx="3055" cy="1008"/>
            </a:xfrm>
            <a:prstGeom prst="rect">
              <a:avLst/>
            </a:prstGeom>
            <a:noFill/>
          </p:spPr>
          <p:txBody>
            <a:bodyPr wrap="square" rtlCol="0">
              <a:spAutoFit/>
            </a:bodyPr>
            <a:lstStyle/>
            <a:p>
              <a:r>
                <a:rPr lang="zh-CN" altLang="en-US" sz="3600" b="1">
                  <a:solidFill>
                    <a:srgbClr val="FF0000"/>
                  </a:solidFill>
                  <a:latin typeface="Times New Roman" panose="02020603050405020304" pitchFamily="18" charset="0"/>
                  <a:ea typeface="黑体" panose="02010609060101010101" pitchFamily="49" charset="-122"/>
                  <a:sym typeface="+mn-ea"/>
                </a:rPr>
                <a:t>日月潭</a:t>
              </a:r>
            </a:p>
          </p:txBody>
        </p:sp>
      </p:grpSp>
      <p:grpSp>
        <p:nvGrpSpPr>
          <p:cNvPr id="16" name="组合 15"/>
          <p:cNvGrpSpPr/>
          <p:nvPr/>
        </p:nvGrpSpPr>
        <p:grpSpPr>
          <a:xfrm>
            <a:off x="181610" y="1033780"/>
            <a:ext cx="11080750" cy="5707380"/>
            <a:chOff x="286" y="1628"/>
            <a:chExt cx="17450" cy="8988"/>
          </a:xfrm>
        </p:grpSpPr>
        <p:pic>
          <p:nvPicPr>
            <p:cNvPr id="14" name="图片 13"/>
            <p:cNvPicPr>
              <a:picLocks noChangeAspect="1"/>
            </p:cNvPicPr>
            <p:nvPr/>
          </p:nvPicPr>
          <p:blipFill>
            <a:blip r:embed="rId6" cstate="print"/>
            <a:stretch>
              <a:fillRect/>
            </a:stretch>
          </p:blipFill>
          <p:spPr>
            <a:xfrm>
              <a:off x="286" y="1628"/>
              <a:ext cx="17451" cy="8989"/>
            </a:xfrm>
            <a:prstGeom prst="rect">
              <a:avLst/>
            </a:prstGeom>
          </p:spPr>
        </p:pic>
        <p:sp>
          <p:nvSpPr>
            <p:cNvPr id="15" name="文本框 14"/>
            <p:cNvSpPr txBox="1"/>
            <p:nvPr/>
          </p:nvSpPr>
          <p:spPr>
            <a:xfrm>
              <a:off x="658" y="2995"/>
              <a:ext cx="1512" cy="2064"/>
            </a:xfrm>
            <a:prstGeom prst="rect">
              <a:avLst/>
            </a:prstGeom>
            <a:noFill/>
          </p:spPr>
          <p:txBody>
            <a:bodyPr wrap="square" rtlCol="0">
              <a:spAutoFit/>
            </a:bodyPr>
            <a:lstStyle/>
            <a:p>
              <a:r>
                <a:rPr lang="zh-CN" altLang="en-US" sz="4000" b="1">
                  <a:solidFill>
                    <a:srgbClr val="FF0000"/>
                  </a:solidFill>
                  <a:latin typeface="Times New Roman" panose="02020603050405020304" pitchFamily="18" charset="0"/>
                  <a:ea typeface="黑体" panose="02010609060101010101" pitchFamily="49" charset="-122"/>
                  <a:sym typeface="+mn-ea"/>
                </a:rPr>
                <a:t>滇池</a:t>
              </a:r>
            </a:p>
          </p:txBody>
        </p:sp>
      </p:grpSp>
    </p:spTree>
    <p:extLst>
      <p:ext uri="{BB962C8B-B14F-4D97-AF65-F5344CB8AC3E}">
        <p14:creationId xmlns:p14="http://schemas.microsoft.com/office/powerpoint/2010/main" val="380183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amond(in)">
                                      <p:cBhvr>
                                        <p:cTn id="12" dur="2000"/>
                                        <p:tgtEl>
                                          <p:spTgt spid="7"/>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amond(in)">
                                      <p:cBhvr>
                                        <p:cTn id="17" dur="2000"/>
                                        <p:tgtEl>
                                          <p:spTgt spid="10"/>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amond(in)">
                                      <p:cBhvr>
                                        <p:cTn id="22" dur="2000"/>
                                        <p:tgtEl>
                                          <p:spTgt spid="13"/>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ox(in)">
                                      <p:cBhvr>
                                        <p:cTn id="2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4" descr="图片9"/>
          <p:cNvPicPr>
            <a:picLocks noChangeAspect="1"/>
          </p:cNvPicPr>
          <p:nvPr/>
        </p:nvPicPr>
        <p:blipFill>
          <a:blip r:embed="rId3" cstate="print"/>
          <a:stretch>
            <a:fillRect/>
          </a:stretch>
        </p:blipFill>
        <p:spPr>
          <a:xfrm>
            <a:off x="7997131" y="3830370"/>
            <a:ext cx="3839965" cy="2941905"/>
          </a:xfrm>
          <a:prstGeom prst="rect">
            <a:avLst/>
          </a:prstGeom>
          <a:noFill/>
          <a:ln w="9525">
            <a:noFill/>
          </a:ln>
        </p:spPr>
      </p:pic>
      <p:sp>
        <p:nvSpPr>
          <p:cNvPr id="23560" name="Rectangle 2"/>
          <p:cNvSpPr/>
          <p:nvPr/>
        </p:nvSpPr>
        <p:spPr>
          <a:xfrm>
            <a:off x="249238" y="4211638"/>
            <a:ext cx="7893050" cy="460375"/>
          </a:xfrm>
          <a:prstGeom prst="rect">
            <a:avLst/>
          </a:prstGeom>
          <a:noFill/>
          <a:ln w="9525">
            <a:noFill/>
          </a:ln>
        </p:spPr>
        <p:txBody>
          <a:bodyPr anchor="t">
            <a:spAutoFit/>
          </a:bodyPr>
          <a:lstStyle/>
          <a:p>
            <a:pPr>
              <a:spcAft>
                <a:spcPct val="10000"/>
              </a:spcAft>
            </a:pPr>
            <a:r>
              <a:rPr lang="zh-CN" altLang="en-US" sz="2400" b="1" dirty="0">
                <a:latin typeface="微软雅黑" panose="020B0503020204020204" pitchFamily="34" charset="-122"/>
                <a:ea typeface="微软雅黑" panose="020B0503020204020204" pitchFamily="34" charset="-122"/>
              </a:rPr>
              <a:t>地带性植被：</a:t>
            </a:r>
            <a:r>
              <a:rPr lang="zh-CN" altLang="en-US" sz="2400" b="1" dirty="0">
                <a:solidFill>
                  <a:srgbClr val="FF0000"/>
                </a:solidFill>
                <a:latin typeface="微软雅黑" panose="020B0503020204020204" pitchFamily="34" charset="-122"/>
                <a:ea typeface="微软雅黑" panose="020B0503020204020204" pitchFamily="34" charset="-122"/>
              </a:rPr>
              <a:t>亚热带常绿阔叶林</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热带季雨林</a:t>
            </a:r>
            <a:endParaRPr lang="zh-CN" altLang="en-US" sz="2400" b="1" dirty="0">
              <a:latin typeface="微软雅黑" panose="020B0503020204020204" pitchFamily="34" charset="-122"/>
              <a:ea typeface="微软雅黑" panose="020B0503020204020204" pitchFamily="34" charset="-122"/>
            </a:endParaRPr>
          </a:p>
        </p:txBody>
      </p:sp>
      <p:sp>
        <p:nvSpPr>
          <p:cNvPr id="23562" name="Rectangle 2"/>
          <p:cNvSpPr/>
          <p:nvPr/>
        </p:nvSpPr>
        <p:spPr>
          <a:xfrm>
            <a:off x="249238" y="5076825"/>
            <a:ext cx="8737600" cy="1570038"/>
          </a:xfrm>
          <a:prstGeom prst="rect">
            <a:avLst/>
          </a:prstGeom>
          <a:noFill/>
          <a:ln w="9525">
            <a:noFill/>
          </a:ln>
        </p:spPr>
        <p:txBody>
          <a:bodyPr anchor="t">
            <a:spAutoFit/>
          </a:bodyPr>
          <a:lstStyle/>
          <a:p>
            <a:pPr algn="just"/>
            <a:r>
              <a:rPr lang="zh-CN" altLang="en-US" sz="2400" b="1" dirty="0">
                <a:solidFill>
                  <a:srgbClr val="FF0000"/>
                </a:solidFill>
                <a:latin typeface="微软雅黑" panose="020B0503020204020204" pitchFamily="34" charset="-122"/>
                <a:ea typeface="微软雅黑" panose="020B0503020204020204" pitchFamily="34" charset="-122"/>
              </a:rPr>
              <a:t>云南西双版纳</a:t>
            </a:r>
            <a:r>
              <a:rPr lang="zh-CN" altLang="en-US" sz="2400" b="1" dirty="0">
                <a:latin typeface="微软雅黑" panose="020B0503020204020204" pitchFamily="34" charset="-122"/>
                <a:ea typeface="微软雅黑" panose="020B0503020204020204" pitchFamily="34" charset="-122"/>
              </a:rPr>
              <a:t>是</a:t>
            </a:r>
            <a:r>
              <a:rPr lang="zh-CN" altLang="en-US" sz="2400" b="1" dirty="0">
                <a:solidFill>
                  <a:srgbClr val="FF0000"/>
                </a:solidFill>
                <a:latin typeface="微软雅黑" panose="020B0503020204020204" pitchFamily="34" charset="-122"/>
                <a:ea typeface="微软雅黑" panose="020B0503020204020204" pitchFamily="34" charset="-122"/>
              </a:rPr>
              <a:t>全国最大的原始</a:t>
            </a:r>
            <a:r>
              <a:rPr lang="zh-CN" altLang="en-US" sz="24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热带季雨林</a:t>
            </a:r>
            <a:endParaRPr lang="en-US" altLang="zh-CN" sz="2400" b="1" dirty="0">
              <a:latin typeface="微软雅黑" panose="020B0503020204020204" pitchFamily="34" charset="-122"/>
              <a:ea typeface="微软雅黑" panose="020B0503020204020204" pitchFamily="34" charset="-122"/>
            </a:endParaRPr>
          </a:p>
          <a:p>
            <a:pPr algn="just"/>
            <a:r>
              <a:rPr lang="zh-CN" altLang="en-US" sz="2400" b="1" dirty="0">
                <a:latin typeface="微软雅黑" panose="020B0503020204020204" pitchFamily="34" charset="-122"/>
                <a:ea typeface="微软雅黑" panose="020B0503020204020204" pitchFamily="34" charset="-122"/>
              </a:rPr>
              <a:t>东南丘陵是我国</a:t>
            </a:r>
            <a:r>
              <a:rPr lang="zh-CN" altLang="en-US" sz="2400" b="1" dirty="0">
                <a:solidFill>
                  <a:srgbClr val="FF0000"/>
                </a:solidFill>
                <a:latin typeface="微软雅黑" panose="020B0503020204020204" pitchFamily="34" charset="-122"/>
                <a:ea typeface="微软雅黑" panose="020B0503020204020204" pitchFamily="34" charset="-122"/>
              </a:rPr>
              <a:t>第三大林区</a:t>
            </a:r>
            <a:r>
              <a:rPr lang="zh-CN" altLang="en-US" sz="2400" b="1" dirty="0">
                <a:latin typeface="微软雅黑" panose="020B0503020204020204" pitchFamily="34" charset="-122"/>
                <a:ea typeface="微软雅黑" panose="020B0503020204020204" pitchFamily="34" charset="-122"/>
              </a:rPr>
              <a:t>，主要为</a:t>
            </a:r>
            <a:r>
              <a:rPr lang="zh-CN" altLang="en-US" sz="2400" b="1" dirty="0">
                <a:solidFill>
                  <a:srgbClr val="FF0000"/>
                </a:solidFill>
                <a:latin typeface="微软雅黑" panose="020B0503020204020204" pitchFamily="34" charset="-122"/>
                <a:ea typeface="微软雅黑" panose="020B0503020204020204" pitchFamily="34" charset="-122"/>
              </a:rPr>
              <a:t>次生林</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人工林</a:t>
            </a:r>
            <a:endParaRPr lang="zh-CN" altLang="en-US" sz="2400" b="1" dirty="0">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用材林</a:t>
            </a:r>
            <a:r>
              <a:rPr lang="zh-CN" altLang="en-US" sz="2400" b="1" dirty="0">
                <a:latin typeface="微软雅黑" panose="020B0503020204020204" pitchFamily="34" charset="-122"/>
                <a:ea typeface="微软雅黑" panose="020B0503020204020204" pitchFamily="34" charset="-122"/>
              </a:rPr>
              <a:t>主要是杉木和马尾松（松柏）</a:t>
            </a:r>
          </a:p>
          <a:p>
            <a:pPr>
              <a:spcAft>
                <a:spcPct val="30000"/>
              </a:spcAft>
            </a:pPr>
            <a:r>
              <a:rPr lang="zh-CN" altLang="en-US" sz="2400" b="1" dirty="0">
                <a:solidFill>
                  <a:srgbClr val="FF0000"/>
                </a:solidFill>
                <a:latin typeface="微软雅黑" panose="020B0503020204020204" pitchFamily="34" charset="-122"/>
                <a:ea typeface="微软雅黑" panose="020B0503020204020204" pitchFamily="34" charset="-122"/>
              </a:rPr>
              <a:t>经济林</a:t>
            </a:r>
            <a:r>
              <a:rPr lang="zh-CN" altLang="en-US" sz="2400" b="1" dirty="0">
                <a:latin typeface="微软雅黑" panose="020B0503020204020204" pitchFamily="34" charset="-122"/>
                <a:ea typeface="微软雅黑" panose="020B0503020204020204" pitchFamily="34" charset="-122"/>
              </a:rPr>
              <a:t>主要是</a:t>
            </a:r>
            <a:r>
              <a:rPr lang="zh-CN" altLang="en-US" sz="2400" b="1" dirty="0">
                <a:solidFill>
                  <a:srgbClr val="FF0000"/>
                </a:solidFill>
                <a:latin typeface="微软雅黑" panose="020B0503020204020204" pitchFamily="34" charset="-122"/>
                <a:ea typeface="微软雅黑" panose="020B0503020204020204" pitchFamily="34" charset="-122"/>
              </a:rPr>
              <a:t>茶树</a:t>
            </a:r>
            <a:r>
              <a:rPr lang="zh-CN" altLang="en-US" sz="2400" b="1" dirty="0">
                <a:latin typeface="微软雅黑" panose="020B0503020204020204" pitchFamily="34" charset="-122"/>
                <a:ea typeface="微软雅黑" panose="020B0503020204020204" pitchFamily="34" charset="-122"/>
              </a:rPr>
              <a:t>和各种</a:t>
            </a:r>
            <a:r>
              <a:rPr lang="zh-CN" altLang="en-US" sz="2400" b="1" dirty="0">
                <a:solidFill>
                  <a:srgbClr val="FF0000"/>
                </a:solidFill>
                <a:latin typeface="微软雅黑" panose="020B0503020204020204" pitchFamily="34" charset="-122"/>
                <a:ea typeface="微软雅黑" panose="020B0503020204020204" pitchFamily="34" charset="-122"/>
              </a:rPr>
              <a:t>水果</a:t>
            </a:r>
          </a:p>
        </p:txBody>
      </p:sp>
      <p:sp>
        <p:nvSpPr>
          <p:cNvPr id="33796" name="文本框 1"/>
          <p:cNvSpPr txBox="1"/>
          <p:nvPr/>
        </p:nvSpPr>
        <p:spPr>
          <a:xfrm>
            <a:off x="38100" y="14288"/>
            <a:ext cx="3590925" cy="522287"/>
          </a:xfrm>
          <a:prstGeom prst="rect">
            <a:avLst/>
          </a:prstGeom>
          <a:noFill/>
          <a:ln w="9525">
            <a:noFill/>
          </a:ln>
        </p:spPr>
        <p:txBody>
          <a:bodyPr wrap="none"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（四）</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 主要植被类型</a:t>
            </a:r>
          </a:p>
        </p:txBody>
      </p:sp>
      <p:sp>
        <p:nvSpPr>
          <p:cNvPr id="3" name="文本框 2"/>
          <p:cNvSpPr txBox="1"/>
          <p:nvPr/>
        </p:nvSpPr>
        <p:spPr>
          <a:xfrm>
            <a:off x="249238" y="4673600"/>
            <a:ext cx="6032500" cy="460375"/>
          </a:xfrm>
          <a:prstGeom prst="rect">
            <a:avLst/>
          </a:prstGeom>
          <a:noFill/>
          <a:ln w="9525">
            <a:noFill/>
          </a:ln>
        </p:spPr>
        <p:txBody>
          <a:bodyPr wrap="none" anchor="t">
            <a:spAutoFit/>
          </a:bodyPr>
          <a:lstStyle/>
          <a:p>
            <a:pPr>
              <a:spcAft>
                <a:spcPct val="10000"/>
              </a:spcAft>
            </a:pPr>
            <a:r>
              <a:rPr lang="zh-CN" altLang="en-US" sz="2400" b="1" dirty="0">
                <a:solidFill>
                  <a:srgbClr val="FF0000"/>
                </a:solidFill>
                <a:latin typeface="微软雅黑" panose="020B0503020204020204" pitchFamily="34" charset="-122"/>
                <a:ea typeface="微软雅黑" panose="020B0503020204020204" pitchFamily="34" charset="-122"/>
              </a:rPr>
              <a:t>林区：</a:t>
            </a:r>
            <a:r>
              <a:rPr lang="zh-CN" altLang="en-US" sz="2400" b="1" dirty="0">
                <a:latin typeface="微软雅黑" panose="020B0503020204020204" pitchFamily="34" charset="-122"/>
                <a:ea typeface="微软雅黑" panose="020B0503020204020204" pitchFamily="34" charset="-122"/>
              </a:rPr>
              <a:t>西南林区、东南林区（人工次生林）</a:t>
            </a:r>
          </a:p>
        </p:txBody>
      </p:sp>
      <p:pic>
        <p:nvPicPr>
          <p:cNvPr id="33799" name="Picture 3" descr="图片10"/>
          <p:cNvPicPr>
            <a:picLocks noChangeAspect="1"/>
          </p:cNvPicPr>
          <p:nvPr/>
        </p:nvPicPr>
        <p:blipFill>
          <a:blip r:embed="rId4" cstate="print"/>
          <a:srcRect r="37288"/>
          <a:stretch>
            <a:fillRect/>
          </a:stretch>
        </p:blipFill>
        <p:spPr>
          <a:xfrm>
            <a:off x="7904437" y="275431"/>
            <a:ext cx="3831156" cy="3240614"/>
          </a:xfrm>
          <a:prstGeom prst="rect">
            <a:avLst/>
          </a:prstGeom>
          <a:noFill/>
          <a:ln w="9525">
            <a:noFill/>
          </a:ln>
        </p:spPr>
      </p:pic>
      <p:pic>
        <p:nvPicPr>
          <p:cNvPr id="9" name="Picture 6" descr="中国的林业"/>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6798" y="511175"/>
            <a:ext cx="7568602" cy="369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49326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60"/>
                                        </p:tgtEl>
                                        <p:attrNameLst>
                                          <p:attrName>style.visibility</p:attrName>
                                        </p:attrNameLst>
                                      </p:cBhvr>
                                      <p:to>
                                        <p:strVal val="visible"/>
                                      </p:to>
                                    </p:set>
                                    <p:animEffect transition="in" filter="blinds(horizontal)">
                                      <p:cBhvr>
                                        <p:cTn id="7" dur="500"/>
                                        <p:tgtEl>
                                          <p:spTgt spid="235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562"/>
                                        </p:tgtEl>
                                        <p:attrNameLst>
                                          <p:attrName>style.visibility</p:attrName>
                                        </p:attrNameLst>
                                      </p:cBhvr>
                                      <p:to>
                                        <p:strVal val="visible"/>
                                      </p:to>
                                    </p:set>
                                    <p:animEffect transition="in" filter="blinds(horizontal)">
                                      <p:cBhvr>
                                        <p:cTn id="17"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p:bldP spid="23562" grpId="0" bldLvl="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custDataLst>
              <p:tags r:id="rId1"/>
            </p:custDataLst>
          </p:nvPr>
        </p:nvSpPr>
        <p:spPr bwMode="auto">
          <a:xfrm>
            <a:off x="1847851" y="746126"/>
            <a:ext cx="7345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800">
                <a:solidFill>
                  <a:srgbClr val="0070C0"/>
                </a:solidFill>
                <a:latin typeface="微软雅黑" panose="020B0503020204020204" pitchFamily="34" charset="-122"/>
                <a:ea typeface="微软雅黑" panose="020B0503020204020204" pitchFamily="34" charset="-122"/>
              </a:rPr>
              <a:t>（</a:t>
            </a:r>
            <a:r>
              <a:rPr lang="en-US" altLang="zh-CN" sz="2800">
                <a:solidFill>
                  <a:srgbClr val="0070C0"/>
                </a:solidFill>
                <a:latin typeface="微软雅黑" panose="020B0503020204020204" pitchFamily="34" charset="-122"/>
                <a:ea typeface="微软雅黑" panose="020B0503020204020204" pitchFamily="34" charset="-122"/>
              </a:rPr>
              <a:t>2</a:t>
            </a:r>
            <a:r>
              <a:rPr lang="zh-CN" altLang="en-US" sz="2800">
                <a:solidFill>
                  <a:srgbClr val="0070C0"/>
                </a:solidFill>
                <a:latin typeface="微软雅黑" panose="020B0503020204020204" pitchFamily="34" charset="-122"/>
                <a:ea typeface="微软雅黑" panose="020B0503020204020204" pitchFamily="34" charset="-122"/>
              </a:rPr>
              <a:t>）</a:t>
            </a:r>
            <a:r>
              <a:rPr lang="en-US" altLang="en-US" sz="2800">
                <a:solidFill>
                  <a:srgbClr val="0070C0"/>
                </a:solidFill>
                <a:latin typeface="微软雅黑" panose="020B0503020204020204" pitchFamily="34" charset="-122"/>
                <a:ea typeface="微软雅黑" panose="020B0503020204020204" pitchFamily="34" charset="-122"/>
              </a:rPr>
              <a:t>北回归线附近地理事物</a:t>
            </a:r>
          </a:p>
        </p:txBody>
      </p:sp>
      <p:pic>
        <p:nvPicPr>
          <p:cNvPr id="40963" name="Picture 3" descr="2"/>
          <p:cNvPicPr>
            <a:picLocks noChangeAspect="1" noChangeArrowheads="1" noCrop="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472489" y="44450"/>
            <a:ext cx="21605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0964" name="Picture 5" descr="20091212403"/>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t="24464" b="8682"/>
          <a:stretch>
            <a:fillRect/>
          </a:stretch>
        </p:blipFill>
        <p:spPr bwMode="auto">
          <a:xfrm>
            <a:off x="1535113" y="1773238"/>
            <a:ext cx="91440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0965" name="Picture 8" descr="图片1"/>
          <p:cNvPicPr>
            <a:picLocks noChangeAspect="1" noChangeArrowheads="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063751" y="2276475"/>
            <a:ext cx="5159375"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04972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p:nvPr/>
        </p:nvSpPr>
        <p:spPr>
          <a:xfrm>
            <a:off x="91715" y="5603876"/>
            <a:ext cx="5398770" cy="398780"/>
          </a:xfrm>
          <a:prstGeom prst="rect">
            <a:avLst/>
          </a:prstGeom>
          <a:noFill/>
          <a:ln w="9525">
            <a:noFill/>
          </a:ln>
        </p:spPr>
        <p:txBody>
          <a:bodyPr wrap="square">
            <a:spAutoFit/>
          </a:bodyPr>
          <a:lstStyle/>
          <a:p>
            <a:pPr>
              <a:spcAft>
                <a:spcPct val="30000"/>
              </a:spcAft>
            </a:pPr>
            <a:r>
              <a:rPr lang="zh-CN" altLang="en-US" sz="2000" b="1">
                <a:latin typeface="楷体" panose="02010609060101010101" pitchFamily="49" charset="-122"/>
                <a:ea typeface="楷体" panose="02010609060101010101" pitchFamily="49" charset="-122"/>
              </a:rPr>
              <a:t>云南西双版纳是全国最大的原始热带季雨林</a:t>
            </a:r>
          </a:p>
        </p:txBody>
      </p:sp>
      <p:sp>
        <p:nvSpPr>
          <p:cNvPr id="7" name="矩形 6"/>
          <p:cNvSpPr/>
          <p:nvPr/>
        </p:nvSpPr>
        <p:spPr>
          <a:xfrm>
            <a:off x="4854575" y="172720"/>
            <a:ext cx="5016500" cy="720090"/>
          </a:xfrm>
          <a:prstGeom prst="rect">
            <a:avLst/>
          </a:prstGeom>
        </p:spPr>
        <p:txBody>
          <a:bodyPr/>
          <a:lstStyle/>
          <a:p>
            <a:pPr>
              <a:spcBef>
                <a:spcPts val="1800"/>
              </a:spcBef>
              <a:defRPr/>
            </a:pPr>
            <a:r>
              <a:rPr lang="zh-CN" altLang="en-US" sz="3200" b="1" dirty="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自然地理特征</a:t>
            </a:r>
            <a:r>
              <a:rPr lang="en-US" altLang="zh-CN" sz="3200" b="1" dirty="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a:t>
            </a:r>
            <a:r>
              <a:rPr lang="zh-CN" altLang="en-US" sz="3200" b="1" dirty="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植被</a:t>
            </a:r>
            <a:endParaRPr lang="zh-CN" altLang="en-US"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endParaRPr>
          </a:p>
        </p:txBody>
      </p:sp>
      <p:grpSp>
        <p:nvGrpSpPr>
          <p:cNvPr id="4" name="组合 3"/>
          <p:cNvGrpSpPr/>
          <p:nvPr/>
        </p:nvGrpSpPr>
        <p:grpSpPr>
          <a:xfrm>
            <a:off x="91440" y="789305"/>
            <a:ext cx="12009120" cy="128270"/>
            <a:chOff x="57" y="1058"/>
            <a:chExt cx="13204" cy="202"/>
          </a:xfrm>
        </p:grpSpPr>
        <p:cxnSp>
          <p:nvCxnSpPr>
            <p:cNvPr id="9" name="直接连接符 8"/>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cstate="print"/>
          <a:stretch>
            <a:fillRect/>
          </a:stretch>
        </p:blipFill>
        <p:spPr>
          <a:xfrm>
            <a:off x="91715" y="1404621"/>
            <a:ext cx="5751830" cy="4198620"/>
          </a:xfrm>
          <a:prstGeom prst="rect">
            <a:avLst/>
          </a:prstGeom>
        </p:spPr>
      </p:pic>
      <p:pic>
        <p:nvPicPr>
          <p:cNvPr id="6" name="图片 5"/>
          <p:cNvPicPr>
            <a:picLocks noChangeAspect="1"/>
          </p:cNvPicPr>
          <p:nvPr/>
        </p:nvPicPr>
        <p:blipFill>
          <a:blip r:embed="rId3" cstate="print"/>
          <a:stretch>
            <a:fillRect/>
          </a:stretch>
        </p:blipFill>
        <p:spPr>
          <a:xfrm>
            <a:off x="5946415" y="1404621"/>
            <a:ext cx="6155055" cy="4199255"/>
          </a:xfrm>
          <a:prstGeom prst="rect">
            <a:avLst/>
          </a:prstGeom>
        </p:spPr>
      </p:pic>
      <p:sp>
        <p:nvSpPr>
          <p:cNvPr id="8" name="文本框 7"/>
          <p:cNvSpPr txBox="1"/>
          <p:nvPr/>
        </p:nvSpPr>
        <p:spPr>
          <a:xfrm>
            <a:off x="5996580" y="5603876"/>
            <a:ext cx="6054090" cy="398780"/>
          </a:xfrm>
          <a:prstGeom prst="rect">
            <a:avLst/>
          </a:prstGeom>
          <a:noFill/>
        </p:spPr>
        <p:txBody>
          <a:bodyPr wrap="none" rtlCol="0" anchor="t">
            <a:spAutoFit/>
          </a:bodyPr>
          <a:lstStyle/>
          <a:p>
            <a:pPr>
              <a:spcAft>
                <a:spcPct val="30000"/>
              </a:spcAft>
            </a:pPr>
            <a:r>
              <a:rPr lang="zh-CN" altLang="en-US" sz="2000" b="1">
                <a:latin typeface="楷体" panose="02010609060101010101" pitchFamily="49" charset="-122"/>
                <a:ea typeface="楷体" panose="02010609060101010101" pitchFamily="49" charset="-122"/>
                <a:sym typeface="+mn-ea"/>
              </a:rPr>
              <a:t>东南丘陵是我国第三大林区，主要为次生林和人工林</a:t>
            </a:r>
          </a:p>
        </p:txBody>
      </p:sp>
    </p:spTree>
    <p:extLst>
      <p:ext uri="{BB962C8B-B14F-4D97-AF65-F5344CB8AC3E}">
        <p14:creationId xmlns:p14="http://schemas.microsoft.com/office/powerpoint/2010/main" val="22954243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6"/>
                                        </p:tgtEl>
                                        <p:attrNameLst>
                                          <p:attrName>style.visibility</p:attrName>
                                        </p:attrNameLst>
                                      </p:cBhvr>
                                      <p:to>
                                        <p:strVal val="visible"/>
                                      </p:to>
                                    </p:set>
                                    <p:anim calcmode="lin" valueType="num">
                                      <p:cBhvr additive="base">
                                        <p:cTn id="13" dur="500" fill="hold"/>
                                        <p:tgtEl>
                                          <p:spTgt spid="33796"/>
                                        </p:tgtEl>
                                        <p:attrNameLst>
                                          <p:attrName>ppt_x</p:attrName>
                                        </p:attrNameLst>
                                      </p:cBhvr>
                                      <p:tavLst>
                                        <p:tav tm="0">
                                          <p:val>
                                            <p:strVal val="#ppt_x"/>
                                          </p:val>
                                        </p:tav>
                                        <p:tav tm="100000">
                                          <p:val>
                                            <p:strVal val="#ppt_x"/>
                                          </p:val>
                                        </p:tav>
                                      </p:tavLst>
                                    </p:anim>
                                    <p:anim calcmode="lin" valueType="num">
                                      <p:cBhvr additive="base">
                                        <p:cTn id="14"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print"/>
          <a:stretch>
            <a:fillRect/>
          </a:stretch>
        </p:blipFill>
        <p:spPr>
          <a:xfrm>
            <a:off x="30162" y="1689100"/>
            <a:ext cx="12161837" cy="5072609"/>
          </a:xfrm>
          <a:prstGeom prst="rect">
            <a:avLst/>
          </a:prstGeom>
        </p:spPr>
      </p:pic>
      <p:sp>
        <p:nvSpPr>
          <p:cNvPr id="34817" name="矩形 26627"/>
          <p:cNvSpPr/>
          <p:nvPr/>
        </p:nvSpPr>
        <p:spPr>
          <a:xfrm>
            <a:off x="303213" y="566738"/>
            <a:ext cx="2119312" cy="430212"/>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长江中下游</a:t>
            </a:r>
          </a:p>
        </p:txBody>
      </p:sp>
      <p:sp>
        <p:nvSpPr>
          <p:cNvPr id="21509" name="矩形 26628"/>
          <p:cNvSpPr/>
          <p:nvPr/>
        </p:nvSpPr>
        <p:spPr>
          <a:xfrm>
            <a:off x="303213" y="1077913"/>
            <a:ext cx="4470400" cy="430212"/>
          </a:xfrm>
          <a:prstGeom prst="rect">
            <a:avLst/>
          </a:prstGeom>
          <a:noFill/>
          <a:ln w="9525">
            <a:noFill/>
          </a:ln>
        </p:spPr>
        <p:txBody>
          <a:bodyPr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水稻土（非地带性土壤）：</a:t>
            </a:r>
          </a:p>
        </p:txBody>
      </p:sp>
      <p:sp>
        <p:nvSpPr>
          <p:cNvPr id="21510" name="矩形 26629"/>
          <p:cNvSpPr/>
          <p:nvPr/>
        </p:nvSpPr>
        <p:spPr>
          <a:xfrm>
            <a:off x="4568824" y="1077913"/>
            <a:ext cx="4803775" cy="430887"/>
          </a:xfrm>
          <a:prstGeom prst="rect">
            <a:avLst/>
          </a:prstGeom>
          <a:noFill/>
          <a:ln w="9525">
            <a:noFill/>
          </a:ln>
        </p:spPr>
        <p:txBody>
          <a:bodyPr wrap="square" lIns="0" tIns="0" rIns="0" bIns="0" anchor="t">
            <a:spAutoFit/>
          </a:bodyPr>
          <a:lstStyle/>
          <a:p>
            <a:r>
              <a:rPr lang="zh-CN" altLang="en-US" sz="2800" b="1" dirty="0">
                <a:latin typeface="微软雅黑" panose="020B0503020204020204" pitchFamily="34" charset="-122"/>
                <a:ea typeface="微软雅黑" panose="020B0503020204020204" pitchFamily="34" charset="-122"/>
              </a:rPr>
              <a:t>有机质含量丰富，</a:t>
            </a:r>
            <a:r>
              <a:rPr lang="zh-CN" altLang="en-US" sz="2800" b="1" dirty="0" smtClean="0">
                <a:latin typeface="微软雅黑" panose="020B0503020204020204" pitchFamily="34" charset="-122"/>
                <a:ea typeface="微软雅黑" panose="020B0503020204020204" pitchFamily="34" charset="-122"/>
              </a:rPr>
              <a:t>肥沃</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青灰色</a:t>
            </a:r>
            <a:endParaRPr lang="zh-CN" altLang="en-US" sz="2800" b="1" dirty="0">
              <a:latin typeface="微软雅黑" panose="020B0503020204020204" pitchFamily="34" charset="-122"/>
              <a:ea typeface="微软雅黑" panose="020B0503020204020204" pitchFamily="34" charset="-122"/>
            </a:endParaRPr>
          </a:p>
        </p:txBody>
      </p:sp>
      <p:sp>
        <p:nvSpPr>
          <p:cNvPr id="34830" name="矩形 19"/>
          <p:cNvSpPr/>
          <p:nvPr/>
        </p:nvSpPr>
        <p:spPr>
          <a:xfrm>
            <a:off x="30163" y="44450"/>
            <a:ext cx="5262562" cy="522288"/>
          </a:xfrm>
          <a:prstGeom prst="rect">
            <a:avLst/>
          </a:prstGeom>
          <a:noFill/>
          <a:ln w="9525">
            <a:noFill/>
          </a:ln>
        </p:spPr>
        <p:txBody>
          <a:bodyPr wrap="none"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（五）</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土壤类型</a:t>
            </a:r>
            <a:r>
              <a:rPr lang="zh-CN" altLang="en-US" sz="2800" b="1" dirty="0">
                <a:latin typeface="微软雅黑" panose="020B0503020204020204" pitchFamily="34" charset="-122"/>
                <a:ea typeface="微软雅黑" panose="020B0503020204020204" pitchFamily="34" charset="-122"/>
              </a:rPr>
              <a:t>（以红壤为主）</a:t>
            </a:r>
          </a:p>
        </p:txBody>
      </p:sp>
      <p:sp>
        <p:nvSpPr>
          <p:cNvPr id="19" name="文本框 18"/>
          <p:cNvSpPr txBox="1"/>
          <p:nvPr/>
        </p:nvSpPr>
        <p:spPr>
          <a:xfrm>
            <a:off x="2538413" y="1742301"/>
            <a:ext cx="7112957" cy="518091"/>
          </a:xfrm>
          <a:prstGeom prst="rect">
            <a:avLst/>
          </a:prstGeom>
          <a:noFill/>
        </p:spPr>
        <p:txBody>
          <a:bodyPr wrap="square" rtlCol="0" anchor="t">
            <a:spAutoFit/>
          </a:bodyPr>
          <a:lstStyle/>
          <a:p>
            <a:pPr eaLnBrk="0">
              <a:lnSpc>
                <a:spcPct val="125000"/>
              </a:lnSpc>
              <a:spcBef>
                <a:spcPct val="50000"/>
              </a:spcBef>
            </a:pPr>
            <a:r>
              <a:rPr lang="zh-CN" altLang="en-US" sz="2400" b="1" dirty="0">
                <a:solidFill>
                  <a:srgbClr val="FFFF00"/>
                </a:solidFill>
                <a:latin typeface="微软雅黑" panose="020B0503020204020204" charset="-122"/>
                <a:ea typeface="微软雅黑"/>
                <a:sym typeface="+mn-ea"/>
              </a:rPr>
              <a:t>人工土壤</a:t>
            </a:r>
            <a:r>
              <a:rPr lang="en-US" altLang="zh-CN" sz="2400" b="1" dirty="0">
                <a:solidFill>
                  <a:srgbClr val="FFFF00"/>
                </a:solidFill>
                <a:latin typeface="微软雅黑" panose="020B0503020204020204" charset="-122"/>
                <a:ea typeface="微软雅黑"/>
                <a:sym typeface="+mn-ea"/>
              </a:rPr>
              <a:t>——</a:t>
            </a:r>
            <a:r>
              <a:rPr lang="zh-CN" altLang="en-US" sz="2400" b="1" dirty="0">
                <a:solidFill>
                  <a:srgbClr val="FFFF00"/>
                </a:solidFill>
                <a:latin typeface="微软雅黑" panose="020B0503020204020204" charset="-122"/>
                <a:ea typeface="微软雅黑"/>
                <a:sym typeface="+mn-ea"/>
              </a:rPr>
              <a:t>平原地区的水稻土为高产土壤</a:t>
            </a:r>
            <a:endParaRPr lang="zh-CN" altLang="en-US" sz="2400" dirty="0">
              <a:solidFill>
                <a:srgbClr val="FFFF00"/>
              </a:solidFill>
            </a:endParaRPr>
          </a:p>
        </p:txBody>
      </p:sp>
    </p:spTree>
    <p:extLst>
      <p:ext uri="{BB962C8B-B14F-4D97-AF65-F5344CB8AC3E}">
        <p14:creationId xmlns:p14="http://schemas.microsoft.com/office/powerpoint/2010/main" val="27312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blinds(horizontal)">
                                      <p:cBhvr>
                                        <p:cTn id="7" dur="500"/>
                                        <p:tgtEl>
                                          <p:spTgt spid="215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10"/>
                                        </p:tgtEl>
                                        <p:attrNameLst>
                                          <p:attrName>style.visibility</p:attrName>
                                        </p:attrNameLst>
                                      </p:cBhvr>
                                      <p:to>
                                        <p:strVal val="visible"/>
                                      </p:to>
                                    </p:set>
                                    <p:animEffect transition="in" filter="blinds(horizontal)">
                                      <p:cBhvr>
                                        <p:cTn id="12" dur="500"/>
                                        <p:tgtEl>
                                          <p:spTgt spid="215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21510"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矩形 26627"/>
          <p:cNvSpPr/>
          <p:nvPr/>
        </p:nvSpPr>
        <p:spPr>
          <a:xfrm>
            <a:off x="303213" y="566738"/>
            <a:ext cx="2119312" cy="430212"/>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长江中下游</a:t>
            </a:r>
          </a:p>
        </p:txBody>
      </p:sp>
      <p:sp>
        <p:nvSpPr>
          <p:cNvPr id="21509" name="矩形 26628"/>
          <p:cNvSpPr/>
          <p:nvPr/>
        </p:nvSpPr>
        <p:spPr>
          <a:xfrm>
            <a:off x="303213" y="1077913"/>
            <a:ext cx="4470400" cy="430212"/>
          </a:xfrm>
          <a:prstGeom prst="rect">
            <a:avLst/>
          </a:prstGeom>
          <a:noFill/>
          <a:ln w="9525">
            <a:noFill/>
          </a:ln>
        </p:spPr>
        <p:txBody>
          <a:bodyPr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水稻土（非地带性土壤）：</a:t>
            </a:r>
          </a:p>
        </p:txBody>
      </p:sp>
      <p:sp>
        <p:nvSpPr>
          <p:cNvPr id="21510" name="矩形 26629"/>
          <p:cNvSpPr/>
          <p:nvPr/>
        </p:nvSpPr>
        <p:spPr>
          <a:xfrm>
            <a:off x="4568825" y="1077913"/>
            <a:ext cx="3556000" cy="430212"/>
          </a:xfrm>
          <a:prstGeom prst="rect">
            <a:avLst/>
          </a:prstGeom>
          <a:noFill/>
          <a:ln w="9525">
            <a:noFill/>
          </a:ln>
        </p:spPr>
        <p:txBody>
          <a:bodyPr wrap="none" lIns="0" tIns="0" rIns="0" bIns="0" anchor="t">
            <a:spAutoFit/>
          </a:bodyPr>
          <a:lstStyle/>
          <a:p>
            <a:r>
              <a:rPr lang="zh-CN" altLang="en-US" sz="2800" b="1" dirty="0">
                <a:latin typeface="微软雅黑" panose="020B0503020204020204" pitchFamily="34" charset="-122"/>
                <a:ea typeface="微软雅黑" panose="020B0503020204020204" pitchFamily="34" charset="-122"/>
              </a:rPr>
              <a:t>有机质含量丰富，肥沃</a:t>
            </a:r>
          </a:p>
        </p:txBody>
      </p:sp>
      <p:sp>
        <p:nvSpPr>
          <p:cNvPr id="34820" name="矩形 26630"/>
          <p:cNvSpPr/>
          <p:nvPr/>
        </p:nvSpPr>
        <p:spPr>
          <a:xfrm>
            <a:off x="303213" y="1508125"/>
            <a:ext cx="1760537" cy="430213"/>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四川盆地</a:t>
            </a:r>
          </a:p>
        </p:txBody>
      </p:sp>
      <p:sp>
        <p:nvSpPr>
          <p:cNvPr id="34821" name="矩形 26631"/>
          <p:cNvSpPr/>
          <p:nvPr/>
        </p:nvSpPr>
        <p:spPr>
          <a:xfrm>
            <a:off x="2824163" y="2201863"/>
            <a:ext cx="411162" cy="492125"/>
          </a:xfrm>
          <a:prstGeom prst="rect">
            <a:avLst/>
          </a:prstGeom>
          <a:noFill/>
          <a:ln w="9525">
            <a:noFill/>
          </a:ln>
        </p:spPr>
        <p:txBody>
          <a:bodyPr wrap="none" lIns="0" tIns="0" rIns="0" bIns="0" anchor="t">
            <a:spAutoFit/>
          </a:bodyPr>
          <a:lstStyle/>
          <a:p>
            <a:r>
              <a:rPr lang="en-US" altLang="zh-CN" sz="3200" b="1" dirty="0">
                <a:solidFill>
                  <a:srgbClr val="FFFFFF"/>
                </a:solidFill>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34822" name="矩形 26632"/>
          <p:cNvSpPr/>
          <p:nvPr/>
        </p:nvSpPr>
        <p:spPr>
          <a:xfrm>
            <a:off x="3006725" y="1508125"/>
            <a:ext cx="1435100" cy="430213"/>
          </a:xfrm>
          <a:prstGeom prst="rect">
            <a:avLst/>
          </a:prstGeom>
          <a:noFill/>
          <a:ln w="9525">
            <a:noFill/>
          </a:ln>
        </p:spPr>
        <p:txBody>
          <a:bodyPr wrap="none"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紫色盆地</a:t>
            </a:r>
          </a:p>
        </p:txBody>
      </p:sp>
      <p:sp>
        <p:nvSpPr>
          <p:cNvPr id="34823" name="矩形 26633"/>
          <p:cNvSpPr/>
          <p:nvPr/>
        </p:nvSpPr>
        <p:spPr>
          <a:xfrm>
            <a:off x="5262563" y="2201863"/>
            <a:ext cx="411162" cy="492125"/>
          </a:xfrm>
          <a:prstGeom prst="rect">
            <a:avLst/>
          </a:prstGeom>
          <a:noFill/>
          <a:ln w="9525">
            <a:noFill/>
          </a:ln>
        </p:spPr>
        <p:txBody>
          <a:bodyPr wrap="none" lIns="0" tIns="0" rIns="0" bIns="0" anchor="t">
            <a:spAutoFit/>
          </a:bodyPr>
          <a:lstStyle/>
          <a:p>
            <a:r>
              <a:rPr lang="en-US" altLang="zh-CN" sz="3200" b="1" dirty="0">
                <a:solidFill>
                  <a:srgbClr val="FFFFFF"/>
                </a:solidFill>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34824" name="矩形 26634"/>
          <p:cNvSpPr/>
          <p:nvPr/>
        </p:nvSpPr>
        <p:spPr>
          <a:xfrm>
            <a:off x="5530850" y="2217738"/>
            <a:ext cx="411163" cy="492125"/>
          </a:xfrm>
          <a:prstGeom prst="rect">
            <a:avLst/>
          </a:prstGeom>
          <a:noFill/>
          <a:ln w="9525">
            <a:noFill/>
          </a:ln>
        </p:spPr>
        <p:txBody>
          <a:bodyPr wrap="none" lIns="0" tIns="0" rIns="0" bIns="0" anchor="t">
            <a:spAutoFit/>
          </a:bodyPr>
          <a:lstStyle/>
          <a:p>
            <a:r>
              <a:rPr lang="zh-CN" altLang="en-US" sz="3200" b="1" dirty="0">
                <a:solidFill>
                  <a:srgbClr val="FFFFFF"/>
                </a:solidFill>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1516" name="矩形 26635"/>
          <p:cNvSpPr/>
          <p:nvPr/>
        </p:nvSpPr>
        <p:spPr>
          <a:xfrm>
            <a:off x="465138" y="2058988"/>
            <a:ext cx="4414837" cy="430212"/>
          </a:xfrm>
          <a:prstGeom prst="rect">
            <a:avLst/>
          </a:prstGeom>
          <a:noFill/>
          <a:ln w="9525">
            <a:noFill/>
          </a:ln>
        </p:spPr>
        <p:txBody>
          <a:bodyPr wrap="none"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紫色土（非地带性土壤） ：</a:t>
            </a:r>
          </a:p>
        </p:txBody>
      </p:sp>
      <p:sp>
        <p:nvSpPr>
          <p:cNvPr id="21517" name="矩形 26636"/>
          <p:cNvSpPr/>
          <p:nvPr/>
        </p:nvSpPr>
        <p:spPr>
          <a:xfrm>
            <a:off x="4926013" y="2058988"/>
            <a:ext cx="3200400" cy="430212"/>
          </a:xfrm>
          <a:prstGeom prst="rect">
            <a:avLst/>
          </a:prstGeom>
          <a:noFill/>
          <a:ln w="9525">
            <a:noFill/>
          </a:ln>
        </p:spPr>
        <p:txBody>
          <a:bodyPr wrap="none" lIns="0" tIns="0" rIns="0" bIns="0" anchor="t">
            <a:spAutoFit/>
          </a:bodyPr>
          <a:lstStyle/>
          <a:p>
            <a:r>
              <a:rPr lang="zh-CN" altLang="en-US" sz="2800" b="1" dirty="0">
                <a:latin typeface="微软雅黑" panose="020B0503020204020204" pitchFamily="34" charset="-122"/>
                <a:ea typeface="微软雅黑" panose="020B0503020204020204" pitchFamily="34" charset="-122"/>
              </a:rPr>
              <a:t>磷钾成分丰富，肥沃</a:t>
            </a:r>
          </a:p>
        </p:txBody>
      </p:sp>
      <p:sp>
        <p:nvSpPr>
          <p:cNvPr id="34830" name="矩形 19"/>
          <p:cNvSpPr/>
          <p:nvPr/>
        </p:nvSpPr>
        <p:spPr>
          <a:xfrm>
            <a:off x="30163" y="44450"/>
            <a:ext cx="5262562" cy="522288"/>
          </a:xfrm>
          <a:prstGeom prst="rect">
            <a:avLst/>
          </a:prstGeom>
          <a:noFill/>
          <a:ln w="9525">
            <a:noFill/>
          </a:ln>
        </p:spPr>
        <p:txBody>
          <a:bodyPr wrap="none"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（五）</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土壤类型</a:t>
            </a:r>
            <a:r>
              <a:rPr lang="zh-CN" altLang="en-US" sz="2800" b="1" dirty="0">
                <a:latin typeface="微软雅黑" panose="020B0503020204020204" pitchFamily="34" charset="-122"/>
                <a:ea typeface="微软雅黑" panose="020B0503020204020204" pitchFamily="34" charset="-122"/>
              </a:rPr>
              <a:t>（以红壤为主）</a:t>
            </a:r>
          </a:p>
        </p:txBody>
      </p:sp>
      <p:pic>
        <p:nvPicPr>
          <p:cNvPr id="19" name="图片 18" descr="紫色土"/>
          <p:cNvPicPr>
            <a:picLocks noChangeAspect="1"/>
          </p:cNvPicPr>
          <p:nvPr/>
        </p:nvPicPr>
        <p:blipFill>
          <a:blip r:embed="rId3" cstate="print"/>
          <a:stretch>
            <a:fillRect/>
          </a:stretch>
        </p:blipFill>
        <p:spPr>
          <a:xfrm>
            <a:off x="90805" y="2868613"/>
            <a:ext cx="5890260" cy="3995102"/>
          </a:xfrm>
          <a:prstGeom prst="rect">
            <a:avLst/>
          </a:prstGeom>
        </p:spPr>
      </p:pic>
      <p:sp>
        <p:nvSpPr>
          <p:cNvPr id="20" name="文本框 19"/>
          <p:cNvSpPr txBox="1"/>
          <p:nvPr/>
        </p:nvSpPr>
        <p:spPr>
          <a:xfrm>
            <a:off x="6087745" y="2740026"/>
            <a:ext cx="6013450" cy="461665"/>
          </a:xfrm>
          <a:prstGeom prst="rect">
            <a:avLst/>
          </a:prstGeom>
          <a:noFill/>
        </p:spPr>
        <p:txBody>
          <a:bodyPr wrap="square" rtlCol="0" anchor="t">
            <a:spAutoFit/>
          </a:bodyPr>
          <a:lstStyle/>
          <a:p>
            <a:r>
              <a:rPr lang="zh-CN" altLang="en-US" sz="2400" b="1" dirty="0" smtClean="0">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形成</a:t>
            </a:r>
            <a:r>
              <a:rPr lang="zh-CN" altLang="en-US" sz="2400" b="1" dirty="0">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过程</a:t>
            </a:r>
            <a:r>
              <a:rPr lang="zh-CN" altLang="en-US" sz="2400" b="1" dirty="0" smtClean="0">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400" b="1" dirty="0">
              <a:latin typeface="楷体" panose="02010609060101010101" pitchFamily="49" charset="-122"/>
              <a:ea typeface="楷体" panose="02010609060101010101" pitchFamily="49" charset="-122"/>
              <a:cs typeface="楷体" panose="02010609060101010101" pitchFamily="49" charset="-122"/>
            </a:endParaRPr>
          </a:p>
        </p:txBody>
      </p:sp>
      <p:sp>
        <p:nvSpPr>
          <p:cNvPr id="22" name="文本框 21"/>
          <p:cNvSpPr txBox="1"/>
          <p:nvPr/>
        </p:nvSpPr>
        <p:spPr>
          <a:xfrm>
            <a:off x="6183630" y="4603317"/>
            <a:ext cx="6008370" cy="1938020"/>
          </a:xfrm>
          <a:prstGeom prst="rect">
            <a:avLst/>
          </a:prstGeom>
          <a:noFill/>
        </p:spPr>
        <p:txBody>
          <a:bodyPr wrap="square" rtlCol="0" anchor="t">
            <a:spAutoFit/>
          </a:bodyPr>
          <a:lstStyle/>
          <a:p>
            <a:r>
              <a:rPr lang="zh-CN" altLang="en-US" sz="2400" b="1" dirty="0" smtClean="0">
                <a:latin typeface="楷体" panose="02010609060101010101" pitchFamily="49" charset="-122"/>
                <a:ea typeface="楷体" panose="02010609060101010101" pitchFamily="49" charset="-122"/>
                <a:cs typeface="楷体" panose="02010609060101010101" pitchFamily="49" charset="-122"/>
              </a:rPr>
              <a:t>紫色土</a:t>
            </a:r>
            <a:r>
              <a:rPr lang="zh-CN" altLang="en-US" sz="2400" b="1" dirty="0">
                <a:solidFill>
                  <a:srgbClr val="7030A0"/>
                </a:solidFill>
                <a:latin typeface="楷体" panose="02010609060101010101" pitchFamily="49" charset="-122"/>
                <a:ea typeface="楷体" panose="02010609060101010101" pitchFamily="49" charset="-122"/>
                <a:cs typeface="楷体" panose="02010609060101010101" pitchFamily="49" charset="-122"/>
              </a:rPr>
              <a:t>成土速度快</a:t>
            </a:r>
            <a:r>
              <a:rPr lang="zh-CN" altLang="en-US" sz="2400" b="1" dirty="0">
                <a:latin typeface="楷体" panose="02010609060101010101" pitchFamily="49" charset="-122"/>
                <a:ea typeface="楷体" panose="02010609060101010101" pitchFamily="49" charset="-122"/>
                <a:cs typeface="楷体" panose="02010609060101010101" pitchFamily="49" charset="-122"/>
              </a:rPr>
              <a:t>，</a:t>
            </a:r>
            <a:r>
              <a:rPr lang="zh-CN" altLang="en-US" sz="2400" b="1" dirty="0">
                <a:solidFill>
                  <a:srgbClr val="7030A0"/>
                </a:solidFill>
                <a:latin typeface="楷体" panose="02010609060101010101" pitchFamily="49" charset="-122"/>
                <a:ea typeface="楷体" panose="02010609060101010101" pitchFamily="49" charset="-122"/>
                <a:cs typeface="楷体" panose="02010609060101010101" pitchFamily="49" charset="-122"/>
              </a:rPr>
              <a:t>物理风化</a:t>
            </a:r>
            <a:r>
              <a:rPr lang="zh-CN" altLang="en-US" sz="2400" b="1" dirty="0">
                <a:latin typeface="楷体" panose="02010609060101010101" pitchFamily="49" charset="-122"/>
                <a:ea typeface="楷体" panose="02010609060101010101" pitchFamily="49" charset="-122"/>
                <a:cs typeface="楷体" panose="02010609060101010101" pitchFamily="49" charset="-122"/>
              </a:rPr>
              <a:t>强烈，“岩石—母质—土壤”进程时间短。一般土壤由岩石形成20cm土壤，需200-1000年，紫色土只需5-10年。但是紫色土</a:t>
            </a:r>
            <a:r>
              <a:rPr lang="zh-CN" altLang="en-US" sz="2400" b="1" dirty="0">
                <a:solidFill>
                  <a:srgbClr val="7030A0"/>
                </a:solidFill>
                <a:latin typeface="楷体" panose="02010609060101010101" pitchFamily="49" charset="-122"/>
                <a:ea typeface="楷体" panose="02010609060101010101" pitchFamily="49" charset="-122"/>
                <a:cs typeface="楷体" panose="02010609060101010101" pitchFamily="49" charset="-122"/>
              </a:rPr>
              <a:t>土层浅薄</a:t>
            </a:r>
            <a:r>
              <a:rPr lang="zh-CN" altLang="en-US" sz="2400" b="1" dirty="0">
                <a:latin typeface="楷体" panose="02010609060101010101" pitchFamily="49" charset="-122"/>
                <a:ea typeface="楷体" panose="02010609060101010101" pitchFamily="49" charset="-122"/>
                <a:cs typeface="楷体" panose="02010609060101010101" pitchFamily="49" charset="-122"/>
              </a:rPr>
              <a:t>，通常不到50厘米，超过1米者甚少。</a:t>
            </a:r>
          </a:p>
        </p:txBody>
      </p:sp>
      <p:sp>
        <p:nvSpPr>
          <p:cNvPr id="16" name="矩形 6"/>
          <p:cNvSpPr/>
          <p:nvPr>
            <p:custDataLst>
              <p:tags r:id="rId1"/>
            </p:custDataLst>
          </p:nvPr>
        </p:nvSpPr>
        <p:spPr>
          <a:xfrm>
            <a:off x="7688180" y="2831181"/>
            <a:ext cx="4413016" cy="1015663"/>
          </a:xfrm>
          <a:prstGeom prst="rect">
            <a:avLst/>
          </a:prstGeom>
          <a:noFill/>
          <a:ln>
            <a:noFill/>
            <a:miter lim="800000"/>
          </a:ln>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dirty="0">
                <a:solidFill>
                  <a:srgbClr val="0000FF"/>
                </a:solidFill>
                <a:latin typeface="微软雅黑" panose="020B0503020204020204" pitchFamily="34" charset="-122"/>
                <a:ea typeface="微软雅黑" panose="020B0503020204020204" pitchFamily="34" charset="-122"/>
              </a:rPr>
              <a:t>温暖多雨→泥沙→（流水）→冲积盆底→（铁铝氧</a:t>
            </a:r>
            <a:r>
              <a:rPr lang="zh-CN" altLang="en-US" sz="2000" b="1" dirty="0" smtClean="0">
                <a:solidFill>
                  <a:srgbClr val="0000FF"/>
                </a:solidFill>
                <a:latin typeface="微软雅黑" panose="020B0503020204020204" pitchFamily="34" charset="-122"/>
                <a:ea typeface="微软雅黑" panose="020B0503020204020204" pitchFamily="34" charset="-122"/>
              </a:rPr>
              <a:t>化</a:t>
            </a:r>
            <a:r>
              <a:rPr lang="zh-CN" altLang="en-US" sz="2000" b="1" dirty="0">
                <a:solidFill>
                  <a:srgbClr val="0000FF"/>
                </a:solidFill>
                <a:latin typeface="微软雅黑" panose="020B0503020204020204" pitchFamily="34" charset="-122"/>
                <a:ea typeface="微软雅黑" panose="020B0503020204020204" pitchFamily="34" charset="-122"/>
              </a:rPr>
              <a:t>）→形成紫红色砂岩、页岩</a:t>
            </a:r>
            <a:r>
              <a:rPr lang="zh-CN" altLang="en-US" sz="2000" b="1" dirty="0" smtClean="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风化）→形成紫色土</a:t>
            </a:r>
          </a:p>
        </p:txBody>
      </p:sp>
    </p:spTree>
    <p:extLst>
      <p:ext uri="{BB962C8B-B14F-4D97-AF65-F5344CB8AC3E}">
        <p14:creationId xmlns:p14="http://schemas.microsoft.com/office/powerpoint/2010/main" val="328032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16"/>
                                        </p:tgtEl>
                                        <p:attrNameLst>
                                          <p:attrName>style.visibility</p:attrName>
                                        </p:attrNameLst>
                                      </p:cBhvr>
                                      <p:to>
                                        <p:strVal val="visible"/>
                                      </p:to>
                                    </p:set>
                                    <p:animEffect transition="in" filter="blinds(horizontal)">
                                      <p:cBhvr>
                                        <p:cTn id="7" dur="500"/>
                                        <p:tgtEl>
                                          <p:spTgt spid="215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17"/>
                                        </p:tgtEl>
                                        <p:attrNameLst>
                                          <p:attrName>style.visibility</p:attrName>
                                        </p:attrNameLst>
                                      </p:cBhvr>
                                      <p:to>
                                        <p:strVal val="visible"/>
                                      </p:to>
                                    </p:set>
                                    <p:animEffect transition="in" filter="blinds(horizontal)">
                                      <p:cBhvr>
                                        <p:cTn id="12" dur="500"/>
                                        <p:tgtEl>
                                          <p:spTgt spid="215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6" grpId="0"/>
      <p:bldP spid="21517" grpId="0"/>
      <p:bldP spid="20" grpId="0"/>
      <p:bldP spid="22" grpId="0"/>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矩形 26627"/>
          <p:cNvSpPr/>
          <p:nvPr/>
        </p:nvSpPr>
        <p:spPr>
          <a:xfrm>
            <a:off x="303213" y="566738"/>
            <a:ext cx="2119312" cy="430212"/>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长江中下游</a:t>
            </a:r>
          </a:p>
        </p:txBody>
      </p:sp>
      <p:sp>
        <p:nvSpPr>
          <p:cNvPr id="21509" name="矩形 26628"/>
          <p:cNvSpPr/>
          <p:nvPr/>
        </p:nvSpPr>
        <p:spPr>
          <a:xfrm>
            <a:off x="303213" y="1077913"/>
            <a:ext cx="4470400" cy="430212"/>
          </a:xfrm>
          <a:prstGeom prst="rect">
            <a:avLst/>
          </a:prstGeom>
          <a:noFill/>
          <a:ln w="9525">
            <a:noFill/>
          </a:ln>
        </p:spPr>
        <p:txBody>
          <a:bodyPr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水稻土（非地带性土壤）：</a:t>
            </a:r>
          </a:p>
        </p:txBody>
      </p:sp>
      <p:sp>
        <p:nvSpPr>
          <p:cNvPr id="21510" name="矩形 26629"/>
          <p:cNvSpPr/>
          <p:nvPr/>
        </p:nvSpPr>
        <p:spPr>
          <a:xfrm>
            <a:off x="4568825" y="1077913"/>
            <a:ext cx="3556000" cy="430212"/>
          </a:xfrm>
          <a:prstGeom prst="rect">
            <a:avLst/>
          </a:prstGeom>
          <a:noFill/>
          <a:ln w="9525">
            <a:noFill/>
          </a:ln>
        </p:spPr>
        <p:txBody>
          <a:bodyPr wrap="none" lIns="0" tIns="0" rIns="0" bIns="0" anchor="t">
            <a:spAutoFit/>
          </a:bodyPr>
          <a:lstStyle/>
          <a:p>
            <a:r>
              <a:rPr lang="zh-CN" altLang="en-US" sz="2800" b="1" dirty="0">
                <a:latin typeface="微软雅黑" panose="020B0503020204020204" pitchFamily="34" charset="-122"/>
                <a:ea typeface="微软雅黑" panose="020B0503020204020204" pitchFamily="34" charset="-122"/>
              </a:rPr>
              <a:t>有机质含量丰富，肥沃</a:t>
            </a:r>
          </a:p>
        </p:txBody>
      </p:sp>
      <p:sp>
        <p:nvSpPr>
          <p:cNvPr id="34820" name="矩形 26630"/>
          <p:cNvSpPr/>
          <p:nvPr/>
        </p:nvSpPr>
        <p:spPr>
          <a:xfrm>
            <a:off x="303213" y="1508125"/>
            <a:ext cx="1760537" cy="430213"/>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四川盆地</a:t>
            </a:r>
          </a:p>
        </p:txBody>
      </p:sp>
      <p:sp>
        <p:nvSpPr>
          <p:cNvPr id="34821" name="矩形 26631"/>
          <p:cNvSpPr/>
          <p:nvPr/>
        </p:nvSpPr>
        <p:spPr>
          <a:xfrm>
            <a:off x="2824163" y="2201863"/>
            <a:ext cx="411162" cy="492125"/>
          </a:xfrm>
          <a:prstGeom prst="rect">
            <a:avLst/>
          </a:prstGeom>
          <a:noFill/>
          <a:ln w="9525">
            <a:noFill/>
          </a:ln>
        </p:spPr>
        <p:txBody>
          <a:bodyPr wrap="none" lIns="0" tIns="0" rIns="0" bIns="0" anchor="t">
            <a:spAutoFit/>
          </a:bodyPr>
          <a:lstStyle/>
          <a:p>
            <a:r>
              <a:rPr lang="en-US" altLang="zh-CN" sz="3200" b="1" dirty="0">
                <a:solidFill>
                  <a:srgbClr val="FFFFFF"/>
                </a:solidFill>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34822" name="矩形 26632"/>
          <p:cNvSpPr/>
          <p:nvPr/>
        </p:nvSpPr>
        <p:spPr>
          <a:xfrm>
            <a:off x="3006725" y="1508125"/>
            <a:ext cx="1435100" cy="430213"/>
          </a:xfrm>
          <a:prstGeom prst="rect">
            <a:avLst/>
          </a:prstGeom>
          <a:noFill/>
          <a:ln w="9525">
            <a:noFill/>
          </a:ln>
        </p:spPr>
        <p:txBody>
          <a:bodyPr wrap="none"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紫色盆地</a:t>
            </a:r>
          </a:p>
        </p:txBody>
      </p:sp>
      <p:sp>
        <p:nvSpPr>
          <p:cNvPr id="34823" name="矩形 26633"/>
          <p:cNvSpPr/>
          <p:nvPr/>
        </p:nvSpPr>
        <p:spPr>
          <a:xfrm>
            <a:off x="5262563" y="2201863"/>
            <a:ext cx="411162" cy="492125"/>
          </a:xfrm>
          <a:prstGeom prst="rect">
            <a:avLst/>
          </a:prstGeom>
          <a:noFill/>
          <a:ln w="9525">
            <a:noFill/>
          </a:ln>
        </p:spPr>
        <p:txBody>
          <a:bodyPr wrap="none" lIns="0" tIns="0" rIns="0" bIns="0" anchor="t">
            <a:spAutoFit/>
          </a:bodyPr>
          <a:lstStyle/>
          <a:p>
            <a:r>
              <a:rPr lang="en-US" altLang="zh-CN" sz="3200" b="1" dirty="0">
                <a:solidFill>
                  <a:srgbClr val="FFFFFF"/>
                </a:solidFill>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34824" name="矩形 26634"/>
          <p:cNvSpPr/>
          <p:nvPr/>
        </p:nvSpPr>
        <p:spPr>
          <a:xfrm>
            <a:off x="5530850" y="2217738"/>
            <a:ext cx="411163" cy="492125"/>
          </a:xfrm>
          <a:prstGeom prst="rect">
            <a:avLst/>
          </a:prstGeom>
          <a:noFill/>
          <a:ln w="9525">
            <a:noFill/>
          </a:ln>
        </p:spPr>
        <p:txBody>
          <a:bodyPr wrap="none" lIns="0" tIns="0" rIns="0" bIns="0" anchor="t">
            <a:spAutoFit/>
          </a:bodyPr>
          <a:lstStyle/>
          <a:p>
            <a:r>
              <a:rPr lang="zh-CN" altLang="en-US" sz="3200" b="1" dirty="0">
                <a:solidFill>
                  <a:srgbClr val="FFFFFF"/>
                </a:solidFill>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1516" name="矩形 26635"/>
          <p:cNvSpPr/>
          <p:nvPr/>
        </p:nvSpPr>
        <p:spPr>
          <a:xfrm>
            <a:off x="465138" y="2058988"/>
            <a:ext cx="4414837" cy="430212"/>
          </a:xfrm>
          <a:prstGeom prst="rect">
            <a:avLst/>
          </a:prstGeom>
          <a:noFill/>
          <a:ln w="9525">
            <a:noFill/>
          </a:ln>
        </p:spPr>
        <p:txBody>
          <a:bodyPr wrap="none"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紫色土（非地带性土壤） ：</a:t>
            </a:r>
          </a:p>
        </p:txBody>
      </p:sp>
      <p:sp>
        <p:nvSpPr>
          <p:cNvPr id="21517" name="矩形 26636"/>
          <p:cNvSpPr/>
          <p:nvPr/>
        </p:nvSpPr>
        <p:spPr>
          <a:xfrm>
            <a:off x="4926013" y="2058988"/>
            <a:ext cx="3200400" cy="430212"/>
          </a:xfrm>
          <a:prstGeom prst="rect">
            <a:avLst/>
          </a:prstGeom>
          <a:noFill/>
          <a:ln w="9525">
            <a:noFill/>
          </a:ln>
        </p:spPr>
        <p:txBody>
          <a:bodyPr wrap="none" lIns="0" tIns="0" rIns="0" bIns="0" anchor="t">
            <a:spAutoFit/>
          </a:bodyPr>
          <a:lstStyle/>
          <a:p>
            <a:r>
              <a:rPr lang="zh-CN" altLang="en-US" sz="2800" b="1" dirty="0">
                <a:latin typeface="微软雅黑" panose="020B0503020204020204" pitchFamily="34" charset="-122"/>
                <a:ea typeface="微软雅黑" panose="020B0503020204020204" pitchFamily="34" charset="-122"/>
              </a:rPr>
              <a:t>磷钾成分丰富，肥沃</a:t>
            </a:r>
          </a:p>
        </p:txBody>
      </p:sp>
      <p:sp>
        <p:nvSpPr>
          <p:cNvPr id="34827" name="矩形 26637"/>
          <p:cNvSpPr/>
          <p:nvPr/>
        </p:nvSpPr>
        <p:spPr>
          <a:xfrm>
            <a:off x="303213" y="2568575"/>
            <a:ext cx="1760537" cy="430213"/>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东南丘陵</a:t>
            </a:r>
          </a:p>
        </p:txBody>
      </p:sp>
      <p:sp>
        <p:nvSpPr>
          <p:cNvPr id="21519" name="矩形 26638"/>
          <p:cNvSpPr/>
          <p:nvPr/>
        </p:nvSpPr>
        <p:spPr>
          <a:xfrm>
            <a:off x="376238" y="2998788"/>
            <a:ext cx="3695700" cy="431800"/>
          </a:xfrm>
          <a:prstGeom prst="rect">
            <a:avLst/>
          </a:prstGeom>
          <a:noFill/>
          <a:ln w="9525">
            <a:noFill/>
          </a:ln>
        </p:spPr>
        <p:txBody>
          <a:bodyPr wrap="none"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红壤（地带性土壤）： </a:t>
            </a:r>
          </a:p>
        </p:txBody>
      </p:sp>
      <p:sp>
        <p:nvSpPr>
          <p:cNvPr id="34830" name="矩形 19"/>
          <p:cNvSpPr/>
          <p:nvPr/>
        </p:nvSpPr>
        <p:spPr>
          <a:xfrm>
            <a:off x="30163" y="44450"/>
            <a:ext cx="5262562" cy="522288"/>
          </a:xfrm>
          <a:prstGeom prst="rect">
            <a:avLst/>
          </a:prstGeom>
          <a:noFill/>
          <a:ln w="9525">
            <a:noFill/>
          </a:ln>
        </p:spPr>
        <p:txBody>
          <a:bodyPr wrap="none"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（五）</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土壤类型</a:t>
            </a:r>
            <a:r>
              <a:rPr lang="zh-CN" altLang="en-US" sz="2800" b="1" dirty="0">
                <a:latin typeface="微软雅黑" panose="020B0503020204020204" pitchFamily="34" charset="-122"/>
                <a:ea typeface="微软雅黑" panose="020B0503020204020204" pitchFamily="34" charset="-122"/>
              </a:rPr>
              <a:t>（以红壤为主）</a:t>
            </a:r>
          </a:p>
        </p:txBody>
      </p:sp>
      <p:sp>
        <p:nvSpPr>
          <p:cNvPr id="21" name="Text Box 17"/>
          <p:cNvSpPr txBox="1"/>
          <p:nvPr/>
        </p:nvSpPr>
        <p:spPr>
          <a:xfrm>
            <a:off x="303213" y="3430588"/>
            <a:ext cx="11202987" cy="2308324"/>
          </a:xfrm>
          <a:prstGeom prst="rect">
            <a:avLst/>
          </a:prstGeom>
          <a:noFill/>
          <a:ln w="9525">
            <a:noFill/>
          </a:ln>
        </p:spPr>
        <p:txBody>
          <a:bodyPr anchor="t">
            <a:spAutoFit/>
          </a:bodyPr>
          <a:lstStyle/>
          <a:p>
            <a:r>
              <a:rPr lang="zh-CN" altLang="en-US" sz="2400" b="1" dirty="0">
                <a:latin typeface="微软雅黑" panose="020B0503020204020204" pitchFamily="34" charset="-122"/>
                <a:ea typeface="微软雅黑" panose="020B0503020204020204" pitchFamily="34" charset="-122"/>
              </a:rPr>
              <a:t>对红壤改造：</a:t>
            </a:r>
          </a:p>
          <a:p>
            <a:r>
              <a:rPr lang="zh-CN" altLang="zh-CN" sz="2400" b="1" dirty="0">
                <a:latin typeface="微软雅黑" panose="020B0503020204020204" pitchFamily="34" charset="-122"/>
                <a:ea typeface="微软雅黑" panose="020B0503020204020204" pitchFamily="34" charset="-122"/>
              </a:rPr>
              <a:t>①</a:t>
            </a:r>
            <a:r>
              <a:rPr lang="zh-CN" altLang="en-US" sz="2400" b="1" dirty="0">
                <a:latin typeface="微软雅黑" panose="020B0503020204020204" pitchFamily="34" charset="-122"/>
                <a:ea typeface="微软雅黑" panose="020B0503020204020204" pitchFamily="34" charset="-122"/>
              </a:rPr>
              <a:t>增施矿质肥料，提高土壤肥力</a:t>
            </a:r>
          </a:p>
          <a:p>
            <a:r>
              <a:rPr lang="zh-CN" altLang="zh-CN" sz="2400" b="1" dirty="0" smtClean="0">
                <a:latin typeface="微软雅黑" panose="020B0503020204020204" pitchFamily="34" charset="-122"/>
                <a:ea typeface="微软雅黑" panose="020B0503020204020204" pitchFamily="34" charset="-122"/>
                <a:sym typeface="黑体" panose="02010609060101010101" pitchFamily="49" charset="-122"/>
              </a:rPr>
              <a:t>②</a:t>
            </a:r>
            <a:r>
              <a:rPr lang="zh-CN" altLang="en-US" sz="2400" b="1" dirty="0">
                <a:latin typeface="微软雅黑" panose="020B0503020204020204" pitchFamily="34" charset="-122"/>
                <a:ea typeface="微软雅黑" panose="020B0503020204020204" pitchFamily="34" charset="-122"/>
              </a:rPr>
              <a:t>种植各种绿肥作物</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增</a:t>
            </a:r>
            <a:r>
              <a:rPr lang="zh-CN" altLang="en-US" sz="2400" b="1" dirty="0" smtClean="0">
                <a:latin typeface="微软雅黑" panose="020B0503020204020204" pitchFamily="34" charset="-122"/>
                <a:ea typeface="微软雅黑" panose="020B0503020204020204" pitchFamily="34" charset="-122"/>
              </a:rPr>
              <a:t>施有机肥，增加</a:t>
            </a:r>
            <a:r>
              <a:rPr lang="zh-CN" altLang="en-US" sz="2400" b="1" dirty="0">
                <a:latin typeface="微软雅黑" panose="020B0503020204020204" pitchFamily="34" charset="-122"/>
                <a:ea typeface="微软雅黑" panose="020B0503020204020204" pitchFamily="34" charset="-122"/>
              </a:rPr>
              <a:t>土壤有机质含量</a:t>
            </a:r>
          </a:p>
          <a:p>
            <a:r>
              <a:rPr lang="zh-CN" altLang="zh-CN" sz="2400" b="1" dirty="0" smtClean="0">
                <a:latin typeface="微软雅黑" panose="020B0503020204020204" pitchFamily="34" charset="-122"/>
                <a:ea typeface="微软雅黑" panose="020B0503020204020204" pitchFamily="34" charset="-122"/>
                <a:sym typeface="黑体" panose="02010609060101010101" pitchFamily="49" charset="-122"/>
              </a:rPr>
              <a:t>③</a:t>
            </a:r>
            <a:r>
              <a:rPr lang="zh-CN" altLang="en-US" sz="2400" b="1" dirty="0">
                <a:latin typeface="微软雅黑" panose="020B0503020204020204" pitchFamily="34" charset="-122"/>
                <a:ea typeface="微软雅黑" panose="020B0503020204020204" pitchFamily="34" charset="-122"/>
              </a:rPr>
              <a:t>补充熟石灰，中和土壤酸性</a:t>
            </a:r>
          </a:p>
          <a:p>
            <a:r>
              <a:rPr lang="zh-CN" altLang="zh-CN" sz="2400" b="1" dirty="0" smtClean="0">
                <a:latin typeface="微软雅黑" panose="020B0503020204020204" pitchFamily="34" charset="-122"/>
                <a:ea typeface="微软雅黑" panose="020B0503020204020204" pitchFamily="34" charset="-122"/>
                <a:sym typeface="黑体" panose="02010609060101010101" pitchFamily="49" charset="-122"/>
              </a:rPr>
              <a:t>④</a:t>
            </a:r>
            <a:r>
              <a:rPr lang="zh-CN" altLang="en-US" sz="2400" b="1" dirty="0" smtClean="0">
                <a:latin typeface="微软雅黑" panose="020B0503020204020204" pitchFamily="34" charset="-122"/>
                <a:ea typeface="微软雅黑" panose="020B0503020204020204" pitchFamily="34" charset="-122"/>
              </a:rPr>
              <a:t>掺入</a:t>
            </a:r>
            <a:r>
              <a:rPr lang="zh-CN" altLang="en-US" sz="2400" b="1" dirty="0">
                <a:latin typeface="微软雅黑" panose="020B0503020204020204" pitchFamily="34" charset="-122"/>
                <a:ea typeface="微软雅黑" panose="020B0503020204020204" pitchFamily="34" charset="-122"/>
              </a:rPr>
              <a:t>细沙</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改良土壤结构</a:t>
            </a:r>
          </a:p>
          <a:p>
            <a:r>
              <a:rPr lang="zh-CN" altLang="en-US" sz="2400" b="1" dirty="0" smtClean="0">
                <a:latin typeface="微软雅黑" panose="020B0503020204020204" pitchFamily="34" charset="-122"/>
                <a:ea typeface="微软雅黑" panose="020B0503020204020204" pitchFamily="34" charset="-122"/>
              </a:rPr>
              <a:t>因地制宜</a:t>
            </a:r>
            <a:r>
              <a:rPr lang="zh-CN" altLang="en-US" sz="2400" b="1" dirty="0">
                <a:latin typeface="微软雅黑" panose="020B0503020204020204" pitchFamily="34" charset="-122"/>
                <a:ea typeface="微软雅黑" panose="020B0503020204020204" pitchFamily="34" charset="-122"/>
              </a:rPr>
              <a:t>，发展适宜于酸性土壤的</a:t>
            </a:r>
            <a:r>
              <a:rPr lang="zh-CN" altLang="en-US" sz="2400" b="1" u="sng" dirty="0">
                <a:latin typeface="微软雅黑" panose="020B0503020204020204" pitchFamily="34" charset="-122"/>
                <a:ea typeface="微软雅黑" panose="020B0503020204020204" pitchFamily="34" charset="-122"/>
              </a:rPr>
              <a:t>茶树、 油茶树、杉木、马尾松</a:t>
            </a:r>
            <a:r>
              <a:rPr lang="zh-CN" altLang="en-US" sz="2400" b="1" dirty="0">
                <a:latin typeface="微软雅黑" panose="020B0503020204020204" pitchFamily="34" charset="-122"/>
                <a:ea typeface="微软雅黑" panose="020B0503020204020204" pitchFamily="34" charset="-122"/>
              </a:rPr>
              <a:t>等经济林木</a:t>
            </a:r>
          </a:p>
        </p:txBody>
      </p:sp>
      <p:pic>
        <p:nvPicPr>
          <p:cNvPr id="19" name="图片 18"/>
          <p:cNvPicPr>
            <a:picLocks noChangeAspect="1"/>
          </p:cNvPicPr>
          <p:nvPr/>
        </p:nvPicPr>
        <p:blipFill>
          <a:blip r:embed="rId2" cstate="print"/>
          <a:srcRect l="1107"/>
          <a:stretch>
            <a:fillRect/>
          </a:stretch>
        </p:blipFill>
        <p:spPr>
          <a:xfrm>
            <a:off x="8170863" y="246062"/>
            <a:ext cx="4070828" cy="2524125"/>
          </a:xfrm>
          <a:prstGeom prst="rect">
            <a:avLst/>
          </a:prstGeom>
        </p:spPr>
      </p:pic>
      <p:sp>
        <p:nvSpPr>
          <p:cNvPr id="21520" name="矩形 26639"/>
          <p:cNvSpPr/>
          <p:nvPr/>
        </p:nvSpPr>
        <p:spPr>
          <a:xfrm>
            <a:off x="3986213" y="3000375"/>
            <a:ext cx="6481261" cy="430887"/>
          </a:xfrm>
          <a:prstGeom prst="rect">
            <a:avLst/>
          </a:prstGeom>
          <a:noFill/>
          <a:ln w="9525">
            <a:noFill/>
          </a:ln>
        </p:spPr>
        <p:txBody>
          <a:bodyPr wrap="square" lIns="0" tIns="0" rIns="0" bIns="0" anchor="t">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酸</a:t>
            </a:r>
            <a:r>
              <a:rPr lang="zh-CN" altLang="en-US" sz="2800" b="1" dirty="0" smtClean="0">
                <a:latin typeface="微软雅黑" panose="020B0503020204020204" pitchFamily="34" charset="-122"/>
                <a:ea typeface="微软雅黑" panose="020B0503020204020204" pitchFamily="34" charset="-122"/>
              </a:rPr>
              <a:t>性</a:t>
            </a:r>
            <a:r>
              <a:rPr lang="zh-CN" altLang="en-US" sz="2800" b="1" dirty="0">
                <a:latin typeface="微软雅黑" panose="020B0503020204020204" pitchFamily="34" charset="-122"/>
                <a:ea typeface="微软雅黑" panose="020B0503020204020204" pitchFamily="34" charset="-122"/>
              </a:rPr>
              <a:t>强</a:t>
            </a:r>
            <a:r>
              <a:rPr lang="zh-CN" altLang="en-US" sz="2800" b="1" dirty="0" smtClean="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黏</a:t>
            </a:r>
            <a:r>
              <a:rPr lang="zh-CN" altLang="en-US" sz="2800" b="1" dirty="0" smtClean="0">
                <a:latin typeface="微软雅黑" panose="020B0503020204020204" pitchFamily="34" charset="-122"/>
                <a:ea typeface="微软雅黑" panose="020B0503020204020204" pitchFamily="34" charset="-122"/>
              </a:rPr>
              <a:t>性</a:t>
            </a:r>
            <a:r>
              <a:rPr lang="zh-CN" altLang="en-US" sz="2800" b="1" dirty="0">
                <a:latin typeface="微软雅黑" panose="020B0503020204020204" pitchFamily="34" charset="-122"/>
                <a:ea typeface="微软雅黑" panose="020B0503020204020204" pitchFamily="34" charset="-122"/>
              </a:rPr>
              <a:t>重，有机质含量少（</a:t>
            </a:r>
            <a:r>
              <a:rPr lang="zh-CN" altLang="en-US" sz="2800" b="1" dirty="0">
                <a:solidFill>
                  <a:srgbClr val="FF0000"/>
                </a:solidFill>
                <a:latin typeface="微软雅黑" panose="020B0503020204020204" pitchFamily="34" charset="-122"/>
                <a:ea typeface="微软雅黑" panose="020B0503020204020204" pitchFamily="34" charset="-122"/>
              </a:rPr>
              <a:t>瘦</a:t>
            </a:r>
            <a:r>
              <a:rPr lang="zh-CN" altLang="en-US" sz="28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517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19"/>
                                        </p:tgtEl>
                                        <p:attrNameLst>
                                          <p:attrName>style.visibility</p:attrName>
                                        </p:attrNameLst>
                                      </p:cBhvr>
                                      <p:to>
                                        <p:strVal val="visible"/>
                                      </p:to>
                                    </p:set>
                                    <p:animEffect transition="in" filter="blinds(horizontal)">
                                      <p:cBhvr>
                                        <p:cTn id="7" dur="500"/>
                                        <p:tgtEl>
                                          <p:spTgt spid="215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20"/>
                                        </p:tgtEl>
                                        <p:attrNameLst>
                                          <p:attrName>style.visibility</p:attrName>
                                        </p:attrNameLst>
                                      </p:cBhvr>
                                      <p:to>
                                        <p:strVal val="visible"/>
                                      </p:to>
                                    </p:set>
                                    <p:animEffect transition="in" filter="blinds(horizontal)">
                                      <p:cBhvr>
                                        <p:cTn id="12" dur="500"/>
                                        <p:tgtEl>
                                          <p:spTgt spid="215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9" grpId="0"/>
      <p:bldP spid="21" grpId="0"/>
      <p:bldP spid="215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矩形 26627"/>
          <p:cNvSpPr/>
          <p:nvPr/>
        </p:nvSpPr>
        <p:spPr>
          <a:xfrm>
            <a:off x="303213" y="566738"/>
            <a:ext cx="2119312" cy="430212"/>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长江中下游</a:t>
            </a:r>
          </a:p>
        </p:txBody>
      </p:sp>
      <p:sp>
        <p:nvSpPr>
          <p:cNvPr id="21509" name="矩形 26628"/>
          <p:cNvSpPr/>
          <p:nvPr/>
        </p:nvSpPr>
        <p:spPr>
          <a:xfrm>
            <a:off x="303213" y="1077913"/>
            <a:ext cx="4470400" cy="430212"/>
          </a:xfrm>
          <a:prstGeom prst="rect">
            <a:avLst/>
          </a:prstGeom>
          <a:noFill/>
          <a:ln w="9525">
            <a:noFill/>
          </a:ln>
        </p:spPr>
        <p:txBody>
          <a:bodyPr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水稻土（非地带性土壤）：</a:t>
            </a:r>
          </a:p>
        </p:txBody>
      </p:sp>
      <p:sp>
        <p:nvSpPr>
          <p:cNvPr id="21510" name="矩形 26629"/>
          <p:cNvSpPr/>
          <p:nvPr/>
        </p:nvSpPr>
        <p:spPr>
          <a:xfrm>
            <a:off x="4568825" y="1077913"/>
            <a:ext cx="3556000" cy="430212"/>
          </a:xfrm>
          <a:prstGeom prst="rect">
            <a:avLst/>
          </a:prstGeom>
          <a:noFill/>
          <a:ln w="9525">
            <a:noFill/>
          </a:ln>
        </p:spPr>
        <p:txBody>
          <a:bodyPr wrap="none" lIns="0" tIns="0" rIns="0" bIns="0" anchor="t">
            <a:spAutoFit/>
          </a:bodyPr>
          <a:lstStyle/>
          <a:p>
            <a:r>
              <a:rPr lang="zh-CN" altLang="en-US" sz="2800" b="1" dirty="0">
                <a:latin typeface="微软雅黑" panose="020B0503020204020204" pitchFamily="34" charset="-122"/>
                <a:ea typeface="微软雅黑" panose="020B0503020204020204" pitchFamily="34" charset="-122"/>
              </a:rPr>
              <a:t>有机质含量丰富，肥沃</a:t>
            </a:r>
          </a:p>
        </p:txBody>
      </p:sp>
      <p:sp>
        <p:nvSpPr>
          <p:cNvPr id="34820" name="矩形 26630"/>
          <p:cNvSpPr/>
          <p:nvPr/>
        </p:nvSpPr>
        <p:spPr>
          <a:xfrm>
            <a:off x="303213" y="1508125"/>
            <a:ext cx="1760537" cy="430213"/>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四川盆地</a:t>
            </a:r>
          </a:p>
        </p:txBody>
      </p:sp>
      <p:sp>
        <p:nvSpPr>
          <p:cNvPr id="34821" name="矩形 26631"/>
          <p:cNvSpPr/>
          <p:nvPr/>
        </p:nvSpPr>
        <p:spPr>
          <a:xfrm>
            <a:off x="2824163" y="2201863"/>
            <a:ext cx="411162" cy="492125"/>
          </a:xfrm>
          <a:prstGeom prst="rect">
            <a:avLst/>
          </a:prstGeom>
          <a:noFill/>
          <a:ln w="9525">
            <a:noFill/>
          </a:ln>
        </p:spPr>
        <p:txBody>
          <a:bodyPr wrap="none" lIns="0" tIns="0" rIns="0" bIns="0" anchor="t">
            <a:spAutoFit/>
          </a:bodyPr>
          <a:lstStyle/>
          <a:p>
            <a:r>
              <a:rPr lang="en-US" altLang="zh-CN" sz="3200" b="1" dirty="0">
                <a:solidFill>
                  <a:srgbClr val="FFFFFF"/>
                </a:solidFill>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34822" name="矩形 26632"/>
          <p:cNvSpPr/>
          <p:nvPr/>
        </p:nvSpPr>
        <p:spPr>
          <a:xfrm>
            <a:off x="3006725" y="1508125"/>
            <a:ext cx="1435100" cy="430213"/>
          </a:xfrm>
          <a:prstGeom prst="rect">
            <a:avLst/>
          </a:prstGeom>
          <a:noFill/>
          <a:ln w="9525">
            <a:noFill/>
          </a:ln>
        </p:spPr>
        <p:txBody>
          <a:bodyPr wrap="none"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紫色盆地</a:t>
            </a:r>
          </a:p>
        </p:txBody>
      </p:sp>
      <p:sp>
        <p:nvSpPr>
          <p:cNvPr id="34823" name="矩形 26633"/>
          <p:cNvSpPr/>
          <p:nvPr/>
        </p:nvSpPr>
        <p:spPr>
          <a:xfrm>
            <a:off x="5262563" y="2201863"/>
            <a:ext cx="411162" cy="492125"/>
          </a:xfrm>
          <a:prstGeom prst="rect">
            <a:avLst/>
          </a:prstGeom>
          <a:noFill/>
          <a:ln w="9525">
            <a:noFill/>
          </a:ln>
        </p:spPr>
        <p:txBody>
          <a:bodyPr wrap="none" lIns="0" tIns="0" rIns="0" bIns="0" anchor="t">
            <a:spAutoFit/>
          </a:bodyPr>
          <a:lstStyle/>
          <a:p>
            <a:r>
              <a:rPr lang="en-US" altLang="zh-CN" sz="3200" b="1" dirty="0">
                <a:solidFill>
                  <a:srgbClr val="FFFFFF"/>
                </a:solidFill>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34824" name="矩形 26634"/>
          <p:cNvSpPr/>
          <p:nvPr/>
        </p:nvSpPr>
        <p:spPr>
          <a:xfrm>
            <a:off x="5530850" y="2217738"/>
            <a:ext cx="411163" cy="492125"/>
          </a:xfrm>
          <a:prstGeom prst="rect">
            <a:avLst/>
          </a:prstGeom>
          <a:noFill/>
          <a:ln w="9525">
            <a:noFill/>
          </a:ln>
        </p:spPr>
        <p:txBody>
          <a:bodyPr wrap="none" lIns="0" tIns="0" rIns="0" bIns="0" anchor="t">
            <a:spAutoFit/>
          </a:bodyPr>
          <a:lstStyle/>
          <a:p>
            <a:r>
              <a:rPr lang="zh-CN" altLang="en-US" sz="3200" b="1" dirty="0">
                <a:solidFill>
                  <a:srgbClr val="FFFFFF"/>
                </a:solidFill>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1516" name="矩形 26635"/>
          <p:cNvSpPr/>
          <p:nvPr/>
        </p:nvSpPr>
        <p:spPr>
          <a:xfrm>
            <a:off x="465138" y="2058988"/>
            <a:ext cx="4414837" cy="430212"/>
          </a:xfrm>
          <a:prstGeom prst="rect">
            <a:avLst/>
          </a:prstGeom>
          <a:noFill/>
          <a:ln w="9525">
            <a:noFill/>
          </a:ln>
        </p:spPr>
        <p:txBody>
          <a:bodyPr wrap="none"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紫色土（非地带性土壤） ：</a:t>
            </a:r>
          </a:p>
        </p:txBody>
      </p:sp>
      <p:sp>
        <p:nvSpPr>
          <p:cNvPr id="21517" name="矩形 26636"/>
          <p:cNvSpPr/>
          <p:nvPr/>
        </p:nvSpPr>
        <p:spPr>
          <a:xfrm>
            <a:off x="4926013" y="2058988"/>
            <a:ext cx="3200400" cy="430212"/>
          </a:xfrm>
          <a:prstGeom prst="rect">
            <a:avLst/>
          </a:prstGeom>
          <a:noFill/>
          <a:ln w="9525">
            <a:noFill/>
          </a:ln>
        </p:spPr>
        <p:txBody>
          <a:bodyPr wrap="none" lIns="0" tIns="0" rIns="0" bIns="0" anchor="t">
            <a:spAutoFit/>
          </a:bodyPr>
          <a:lstStyle/>
          <a:p>
            <a:r>
              <a:rPr lang="zh-CN" altLang="en-US" sz="2800" b="1" dirty="0">
                <a:latin typeface="微软雅黑" panose="020B0503020204020204" pitchFamily="34" charset="-122"/>
                <a:ea typeface="微软雅黑" panose="020B0503020204020204" pitchFamily="34" charset="-122"/>
              </a:rPr>
              <a:t>磷钾成分丰富，肥沃</a:t>
            </a:r>
          </a:p>
        </p:txBody>
      </p:sp>
      <p:sp>
        <p:nvSpPr>
          <p:cNvPr id="34827" name="矩形 26637"/>
          <p:cNvSpPr/>
          <p:nvPr/>
        </p:nvSpPr>
        <p:spPr>
          <a:xfrm>
            <a:off x="303213" y="2568575"/>
            <a:ext cx="1760537" cy="430213"/>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东南丘陵</a:t>
            </a:r>
          </a:p>
        </p:txBody>
      </p:sp>
      <p:sp>
        <p:nvSpPr>
          <p:cNvPr id="21519" name="矩形 26638"/>
          <p:cNvSpPr/>
          <p:nvPr/>
        </p:nvSpPr>
        <p:spPr>
          <a:xfrm>
            <a:off x="376238" y="2998788"/>
            <a:ext cx="3695700" cy="431800"/>
          </a:xfrm>
          <a:prstGeom prst="rect">
            <a:avLst/>
          </a:prstGeom>
          <a:noFill/>
          <a:ln w="9525">
            <a:noFill/>
          </a:ln>
        </p:spPr>
        <p:txBody>
          <a:bodyPr wrap="none" lIns="0" tIns="0" rIns="0" bIns="0"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红壤（地带性土壤）： </a:t>
            </a:r>
          </a:p>
        </p:txBody>
      </p:sp>
      <p:sp>
        <p:nvSpPr>
          <p:cNvPr id="34830" name="矩形 19"/>
          <p:cNvSpPr/>
          <p:nvPr/>
        </p:nvSpPr>
        <p:spPr>
          <a:xfrm>
            <a:off x="30163" y="44450"/>
            <a:ext cx="5262562" cy="522288"/>
          </a:xfrm>
          <a:prstGeom prst="rect">
            <a:avLst/>
          </a:prstGeom>
          <a:noFill/>
          <a:ln w="9525">
            <a:noFill/>
          </a:ln>
        </p:spPr>
        <p:txBody>
          <a:bodyPr wrap="none"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（五）</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土壤类型</a:t>
            </a:r>
            <a:r>
              <a:rPr lang="zh-CN" altLang="en-US" sz="2800" b="1" dirty="0">
                <a:latin typeface="微软雅黑" panose="020B0503020204020204" pitchFamily="34" charset="-122"/>
                <a:ea typeface="微软雅黑" panose="020B0503020204020204" pitchFamily="34" charset="-122"/>
              </a:rPr>
              <a:t>（以红壤为主）</a:t>
            </a:r>
          </a:p>
        </p:txBody>
      </p:sp>
      <p:sp>
        <p:nvSpPr>
          <p:cNvPr id="34832" name="矩形 26637"/>
          <p:cNvSpPr/>
          <p:nvPr/>
        </p:nvSpPr>
        <p:spPr>
          <a:xfrm>
            <a:off x="212725" y="5737225"/>
            <a:ext cx="1760538" cy="430213"/>
          </a:xfrm>
          <a:prstGeom prst="rect">
            <a:avLst/>
          </a:prstGeom>
          <a:noFill/>
          <a:ln w="9525">
            <a:noFill/>
          </a:ln>
        </p:spPr>
        <p:txBody>
          <a:bodyPr wrap="none" lIns="0" tIns="0" rIns="0" bIns="0" anchor="t">
            <a:spAutoFit/>
          </a:bodyPr>
          <a:lstStyle/>
          <a:p>
            <a:r>
              <a:rPr lang="en-US" altLang="zh-CN" sz="2800" b="1" dirty="0">
                <a:latin typeface="微软雅黑" panose="020B0503020204020204" pitchFamily="34" charset="-122"/>
                <a:ea typeface="微软雅黑" panose="020B0503020204020204" pitchFamily="34" charset="-122"/>
              </a:rPr>
              <a:t>4.</a:t>
            </a:r>
            <a:r>
              <a:rPr lang="zh-CN" altLang="en-US" sz="2800" b="1" dirty="0">
                <a:latin typeface="微软雅黑" panose="020B0503020204020204" pitchFamily="34" charset="-122"/>
                <a:ea typeface="微软雅黑" panose="020B0503020204020204" pitchFamily="34" charset="-122"/>
              </a:rPr>
              <a:t>云贵高原</a:t>
            </a:r>
          </a:p>
        </p:txBody>
      </p:sp>
      <p:sp>
        <p:nvSpPr>
          <p:cNvPr id="5" name="文本框 4"/>
          <p:cNvSpPr txBox="1"/>
          <p:nvPr/>
        </p:nvSpPr>
        <p:spPr>
          <a:xfrm>
            <a:off x="2641600" y="5737225"/>
            <a:ext cx="2646363" cy="461963"/>
          </a:xfrm>
          <a:prstGeom prst="rect">
            <a:avLst/>
          </a:prstGeom>
          <a:noFill/>
          <a:ln w="9525">
            <a:noFill/>
          </a:ln>
        </p:spPr>
        <p:txBody>
          <a:bodyPr wrap="none" anchor="t">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土层薄、含水性差</a:t>
            </a:r>
          </a:p>
        </p:txBody>
      </p:sp>
      <p:sp>
        <p:nvSpPr>
          <p:cNvPr id="19" name="Text Box 17"/>
          <p:cNvSpPr txBox="1"/>
          <p:nvPr/>
        </p:nvSpPr>
        <p:spPr>
          <a:xfrm>
            <a:off x="134937" y="3381871"/>
            <a:ext cx="11202987" cy="2308324"/>
          </a:xfrm>
          <a:prstGeom prst="rect">
            <a:avLst/>
          </a:prstGeom>
          <a:noFill/>
          <a:ln w="9525">
            <a:noFill/>
          </a:ln>
        </p:spPr>
        <p:txBody>
          <a:bodyPr anchor="t">
            <a:spAutoFit/>
          </a:bodyPr>
          <a:lstStyle/>
          <a:p>
            <a:r>
              <a:rPr lang="zh-CN" altLang="en-US" sz="2400" b="1" dirty="0">
                <a:latin typeface="微软雅黑" panose="020B0503020204020204" pitchFamily="34" charset="-122"/>
                <a:ea typeface="微软雅黑" panose="020B0503020204020204" pitchFamily="34" charset="-122"/>
              </a:rPr>
              <a:t>对红壤改造：</a:t>
            </a:r>
          </a:p>
          <a:p>
            <a:r>
              <a:rPr lang="zh-CN" altLang="zh-CN" sz="2400" b="1" dirty="0">
                <a:latin typeface="微软雅黑" panose="020B0503020204020204" pitchFamily="34" charset="-122"/>
                <a:ea typeface="微软雅黑" panose="020B0503020204020204" pitchFamily="34" charset="-122"/>
              </a:rPr>
              <a:t>①</a:t>
            </a:r>
            <a:r>
              <a:rPr lang="zh-CN" altLang="en-US" sz="2400" b="1" dirty="0">
                <a:latin typeface="微软雅黑" panose="020B0503020204020204" pitchFamily="34" charset="-122"/>
                <a:ea typeface="微软雅黑" panose="020B0503020204020204" pitchFamily="34" charset="-122"/>
              </a:rPr>
              <a:t>增施矿质肥料，提高土壤肥力</a:t>
            </a:r>
          </a:p>
          <a:p>
            <a:r>
              <a:rPr lang="zh-CN" altLang="zh-CN" sz="2400" b="1" dirty="0" smtClean="0">
                <a:latin typeface="微软雅黑" panose="020B0503020204020204" pitchFamily="34" charset="-122"/>
                <a:ea typeface="微软雅黑" panose="020B0503020204020204" pitchFamily="34" charset="-122"/>
                <a:sym typeface="黑体" panose="02010609060101010101" pitchFamily="49" charset="-122"/>
              </a:rPr>
              <a:t>②</a:t>
            </a:r>
            <a:r>
              <a:rPr lang="zh-CN" altLang="en-US" sz="2400" b="1" dirty="0">
                <a:latin typeface="微软雅黑" panose="020B0503020204020204" pitchFamily="34" charset="-122"/>
                <a:ea typeface="微软雅黑" panose="020B0503020204020204" pitchFamily="34" charset="-122"/>
              </a:rPr>
              <a:t>种植各种绿肥作物</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增</a:t>
            </a:r>
            <a:r>
              <a:rPr lang="zh-CN" altLang="en-US" sz="2400" b="1" dirty="0" smtClean="0">
                <a:latin typeface="微软雅黑" panose="020B0503020204020204" pitchFamily="34" charset="-122"/>
                <a:ea typeface="微软雅黑" panose="020B0503020204020204" pitchFamily="34" charset="-122"/>
              </a:rPr>
              <a:t>施有机肥，增加</a:t>
            </a:r>
            <a:r>
              <a:rPr lang="zh-CN" altLang="en-US" sz="2400" b="1" dirty="0">
                <a:latin typeface="微软雅黑" panose="020B0503020204020204" pitchFamily="34" charset="-122"/>
                <a:ea typeface="微软雅黑" panose="020B0503020204020204" pitchFamily="34" charset="-122"/>
              </a:rPr>
              <a:t>土壤有机质含量</a:t>
            </a:r>
          </a:p>
          <a:p>
            <a:r>
              <a:rPr lang="zh-CN" altLang="zh-CN" sz="2400" b="1" dirty="0" smtClean="0">
                <a:latin typeface="微软雅黑" panose="020B0503020204020204" pitchFamily="34" charset="-122"/>
                <a:ea typeface="微软雅黑" panose="020B0503020204020204" pitchFamily="34" charset="-122"/>
                <a:sym typeface="黑体" panose="02010609060101010101" pitchFamily="49" charset="-122"/>
              </a:rPr>
              <a:t>③</a:t>
            </a:r>
            <a:r>
              <a:rPr lang="zh-CN" altLang="en-US" sz="2400" b="1" dirty="0">
                <a:latin typeface="微软雅黑" panose="020B0503020204020204" pitchFamily="34" charset="-122"/>
                <a:ea typeface="微软雅黑" panose="020B0503020204020204" pitchFamily="34" charset="-122"/>
              </a:rPr>
              <a:t>补充熟石灰，中和土壤酸性</a:t>
            </a:r>
          </a:p>
          <a:p>
            <a:r>
              <a:rPr lang="zh-CN" altLang="zh-CN" sz="2400" b="1" dirty="0" smtClean="0">
                <a:latin typeface="微软雅黑" panose="020B0503020204020204" pitchFamily="34" charset="-122"/>
                <a:ea typeface="微软雅黑" panose="020B0503020204020204" pitchFamily="34" charset="-122"/>
                <a:sym typeface="黑体" panose="02010609060101010101" pitchFamily="49" charset="-122"/>
              </a:rPr>
              <a:t>④</a:t>
            </a:r>
            <a:r>
              <a:rPr lang="zh-CN" altLang="en-US" sz="2400" b="1" dirty="0" smtClean="0">
                <a:latin typeface="微软雅黑" panose="020B0503020204020204" pitchFamily="34" charset="-122"/>
                <a:ea typeface="微软雅黑" panose="020B0503020204020204" pitchFamily="34" charset="-122"/>
              </a:rPr>
              <a:t>掺入</a:t>
            </a:r>
            <a:r>
              <a:rPr lang="zh-CN" altLang="en-US" sz="2400" b="1" dirty="0">
                <a:latin typeface="微软雅黑" panose="020B0503020204020204" pitchFamily="34" charset="-122"/>
                <a:ea typeface="微软雅黑" panose="020B0503020204020204" pitchFamily="34" charset="-122"/>
              </a:rPr>
              <a:t>细沙</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改良土壤结构</a:t>
            </a:r>
          </a:p>
          <a:p>
            <a:r>
              <a:rPr lang="zh-CN" altLang="en-US" sz="2400" b="1" dirty="0" smtClean="0">
                <a:latin typeface="微软雅黑" panose="020B0503020204020204" pitchFamily="34" charset="-122"/>
                <a:ea typeface="微软雅黑" panose="020B0503020204020204" pitchFamily="34" charset="-122"/>
              </a:rPr>
              <a:t>因地制宜</a:t>
            </a:r>
            <a:r>
              <a:rPr lang="zh-CN" altLang="en-US" sz="2400" b="1" dirty="0">
                <a:latin typeface="微软雅黑" panose="020B0503020204020204" pitchFamily="34" charset="-122"/>
                <a:ea typeface="微软雅黑" panose="020B0503020204020204" pitchFamily="34" charset="-122"/>
              </a:rPr>
              <a:t>，发展适宜于酸性土壤的</a:t>
            </a:r>
            <a:r>
              <a:rPr lang="zh-CN" altLang="en-US" sz="2400" b="1" u="sng" dirty="0">
                <a:latin typeface="微软雅黑" panose="020B0503020204020204" pitchFamily="34" charset="-122"/>
                <a:ea typeface="微软雅黑" panose="020B0503020204020204" pitchFamily="34" charset="-122"/>
              </a:rPr>
              <a:t>茶树、 油茶树、杉木、马尾松</a:t>
            </a:r>
            <a:r>
              <a:rPr lang="zh-CN" altLang="en-US" sz="2400" b="1" dirty="0">
                <a:latin typeface="微软雅黑" panose="020B0503020204020204" pitchFamily="34" charset="-122"/>
                <a:ea typeface="微软雅黑" panose="020B0503020204020204" pitchFamily="34" charset="-122"/>
              </a:rPr>
              <a:t>等经济林木</a:t>
            </a:r>
          </a:p>
        </p:txBody>
      </p:sp>
      <p:sp>
        <p:nvSpPr>
          <p:cNvPr id="20" name="矩形 26639"/>
          <p:cNvSpPr/>
          <p:nvPr/>
        </p:nvSpPr>
        <p:spPr>
          <a:xfrm>
            <a:off x="3986213" y="3000375"/>
            <a:ext cx="6481261" cy="430887"/>
          </a:xfrm>
          <a:prstGeom prst="rect">
            <a:avLst/>
          </a:prstGeom>
          <a:noFill/>
          <a:ln w="9525">
            <a:noFill/>
          </a:ln>
        </p:spPr>
        <p:txBody>
          <a:bodyPr wrap="square" lIns="0" tIns="0" rIns="0" bIns="0" anchor="t">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酸</a:t>
            </a:r>
            <a:r>
              <a:rPr lang="zh-CN" altLang="en-US" sz="2800" b="1" dirty="0" smtClean="0">
                <a:latin typeface="微软雅黑" panose="020B0503020204020204" pitchFamily="34" charset="-122"/>
                <a:ea typeface="微软雅黑" panose="020B0503020204020204" pitchFamily="34" charset="-122"/>
              </a:rPr>
              <a:t>性</a:t>
            </a:r>
            <a:r>
              <a:rPr lang="zh-CN" altLang="en-US" sz="2800" b="1" dirty="0">
                <a:latin typeface="微软雅黑" panose="020B0503020204020204" pitchFamily="34" charset="-122"/>
                <a:ea typeface="微软雅黑" panose="020B0503020204020204" pitchFamily="34" charset="-122"/>
              </a:rPr>
              <a:t>强</a:t>
            </a:r>
            <a:r>
              <a:rPr lang="zh-CN" altLang="en-US" sz="2800" b="1" dirty="0" smtClean="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黏</a:t>
            </a:r>
            <a:r>
              <a:rPr lang="zh-CN" altLang="en-US" sz="2800" b="1" dirty="0" smtClean="0">
                <a:latin typeface="微软雅黑" panose="020B0503020204020204" pitchFamily="34" charset="-122"/>
                <a:ea typeface="微软雅黑" panose="020B0503020204020204" pitchFamily="34" charset="-122"/>
              </a:rPr>
              <a:t>性</a:t>
            </a:r>
            <a:r>
              <a:rPr lang="zh-CN" altLang="en-US" sz="2800" b="1" dirty="0">
                <a:latin typeface="微软雅黑" panose="020B0503020204020204" pitchFamily="34" charset="-122"/>
                <a:ea typeface="微软雅黑" panose="020B0503020204020204" pitchFamily="34" charset="-122"/>
              </a:rPr>
              <a:t>重，有机质含量少（</a:t>
            </a:r>
            <a:r>
              <a:rPr lang="zh-CN" altLang="en-US" sz="2800" b="1" dirty="0">
                <a:solidFill>
                  <a:srgbClr val="FF0000"/>
                </a:solidFill>
                <a:latin typeface="微软雅黑" panose="020B0503020204020204" pitchFamily="34" charset="-122"/>
                <a:ea typeface="微软雅黑" panose="020B0503020204020204" pitchFamily="34" charset="-122"/>
              </a:rPr>
              <a:t>瘦</a:t>
            </a:r>
            <a:r>
              <a:rPr lang="zh-CN" altLang="en-US" sz="28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512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custDataLst>
              <p:tags r:id="rId1"/>
            </p:custDataLst>
          </p:nvPr>
        </p:nvSpPr>
        <p:spPr bwMode="auto">
          <a:xfrm>
            <a:off x="1524001" y="286606"/>
            <a:ext cx="8532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kumimoji="1" lang="zh-CN" altLang="en-US" b="1" dirty="0" smtClean="0">
                <a:solidFill>
                  <a:schemeClr val="tx1"/>
                </a:solidFill>
                <a:latin typeface="微软雅黑" panose="020B0503020204020204" pitchFamily="34" charset="-122"/>
                <a:ea typeface="微软雅黑" panose="020B0503020204020204" pitchFamily="34" charset="-122"/>
              </a:rPr>
              <a:t>南方</a:t>
            </a:r>
            <a:r>
              <a:rPr kumimoji="1" lang="zh-CN" altLang="en-US" b="1" dirty="0">
                <a:solidFill>
                  <a:schemeClr val="tx1"/>
                </a:solidFill>
                <a:latin typeface="微软雅黑" panose="020B0503020204020204" pitchFamily="34" charset="-122"/>
                <a:ea typeface="微软雅黑" panose="020B0503020204020204" pitchFamily="34" charset="-122"/>
              </a:rPr>
              <a:t>地区主要土壤类型有</a:t>
            </a:r>
            <a:r>
              <a:rPr kumimoji="1" lang="zh-CN" altLang="en-US" b="1" dirty="0">
                <a:solidFill>
                  <a:srgbClr val="0000CC"/>
                </a:solidFill>
                <a:latin typeface="微软雅黑" panose="020B0503020204020204" pitchFamily="34" charset="-122"/>
                <a:ea typeface="微软雅黑" panose="020B0503020204020204" pitchFamily="34" charset="-122"/>
              </a:rPr>
              <a:t>红壤、紫色土和</a:t>
            </a:r>
            <a:r>
              <a:rPr kumimoji="1" lang="zh-CN" altLang="en-US" b="1" dirty="0" smtClean="0">
                <a:solidFill>
                  <a:srgbClr val="0000CC"/>
                </a:solidFill>
                <a:latin typeface="微软雅黑" panose="020B0503020204020204" pitchFamily="34" charset="-122"/>
                <a:ea typeface="微软雅黑" panose="020B0503020204020204" pitchFamily="34" charset="-122"/>
              </a:rPr>
              <a:t>水稻土</a:t>
            </a:r>
            <a:endParaRPr kumimoji="1" lang="zh-CN" altLang="en-US" b="1" dirty="0">
              <a:solidFill>
                <a:schemeClr val="tx1"/>
              </a:solidFill>
              <a:latin typeface="微软雅黑" panose="020B0503020204020204" pitchFamily="34" charset="-122"/>
              <a:ea typeface="微软雅黑" panose="020B0503020204020204" pitchFamily="34" charset="-122"/>
            </a:endParaRPr>
          </a:p>
        </p:txBody>
      </p:sp>
      <p:graphicFrame>
        <p:nvGraphicFramePr>
          <p:cNvPr id="100355" name="Group 40"/>
          <p:cNvGraphicFramePr>
            <a:graphicFrameLocks noGrp="1"/>
          </p:cNvGraphicFramePr>
          <p:nvPr/>
        </p:nvGraphicFramePr>
        <p:xfrm>
          <a:off x="1703389" y="1397000"/>
          <a:ext cx="8569325" cy="5334001"/>
        </p:xfrm>
        <a:graphic>
          <a:graphicData uri="http://schemas.openxmlformats.org/drawingml/2006/table">
            <a:tbl>
              <a:tblPr/>
              <a:tblGrid>
                <a:gridCol w="749300"/>
                <a:gridCol w="2451100"/>
                <a:gridCol w="3424237"/>
                <a:gridCol w="1944688"/>
              </a:tblGrid>
              <a:tr h="420688">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土壤</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①</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红壤</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②</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紫色土</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③</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水稻土</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84188">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分布</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616075">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形成</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066800">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特性</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006475">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改造</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zh-CN"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39775">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作物</a:t>
                      </a: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000">
                          <a:solidFill>
                            <a:srgbClr val="7F7F7F"/>
                          </a:solidFill>
                          <a:latin typeface="Century Gothic" panose="020B0502020202020204" pitchFamily="34" charset="0"/>
                          <a:cs typeface="Arial" panose="020B0604020202020204" pitchFamily="34" charset="0"/>
                        </a:defRPr>
                      </a:lvl1pPr>
                      <a:lvl2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2pPr>
                      <a:lvl3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3pPr>
                      <a:lvl4pPr eaLnBrk="0" hangingPunct="0">
                        <a:spcBef>
                          <a:spcPct val="20000"/>
                        </a:spcBef>
                        <a:buFont typeface="Courier New" panose="02070309020205020404" pitchFamily="49" charset="0"/>
                        <a:defRPr sz="1400">
                          <a:solidFill>
                            <a:srgbClr val="7F7F7F"/>
                          </a:solidFill>
                          <a:latin typeface="Century Gothic" panose="020B0502020202020204" pitchFamily="34" charset="0"/>
                          <a:cs typeface="Arial" panose="020B0604020202020204" pitchFamily="34" charset="0"/>
                        </a:defRPr>
                      </a:lvl4pPr>
                      <a:lvl5pPr eaLnBrk="0" hangingPunct="0">
                        <a:spcBef>
                          <a:spcPct val="20000"/>
                        </a:spcBef>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400">
                          <a:solidFill>
                            <a:srgbClr val="7F7F7F"/>
                          </a:solidFill>
                          <a:latin typeface="Century Gothic" panose="020B0502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pPr>
                      <a:endParaRPr kumimoji="0" lang="zh-CN" altLang="en-US" sz="2000" b="1" i="0" u="none" strike="noStrike" cap="none" normalizeH="0" baseline="0" smtClean="0">
                        <a:ln>
                          <a:noFill/>
                        </a:ln>
                        <a:solidFill>
                          <a:srgbClr val="0000FF"/>
                        </a:solidFill>
                        <a:effectLst/>
                        <a:latin typeface="微软雅黑" panose="020B0503020204020204" pitchFamily="34" charset="-122"/>
                        <a:ea typeface="微软雅黑" panose="020B0503020204020204" pitchFamily="34"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97320" name="矩形 1"/>
          <p:cNvSpPr/>
          <p:nvPr>
            <p:custDataLst>
              <p:tags r:id="rId2"/>
            </p:custDataLst>
          </p:nvPr>
        </p:nvSpPr>
        <p:spPr>
          <a:xfrm>
            <a:off x="2927351" y="1844675"/>
            <a:ext cx="1211263" cy="400050"/>
          </a:xfrm>
          <a:prstGeom prst="rect">
            <a:avLst/>
          </a:prstGeom>
          <a:noFill/>
          <a:ln>
            <a:noFill/>
            <a:miter lim="800000"/>
          </a:ln>
        </p:spPr>
        <p:txBody>
          <a:bodyPr wrap="none">
            <a:spAutoFit/>
          </a:bodyPr>
          <a:lstStyle>
            <a:lvl1pPr marL="342900" indent="-342900"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江南丘陵</a:t>
            </a:r>
          </a:p>
        </p:txBody>
      </p:sp>
      <p:sp>
        <p:nvSpPr>
          <p:cNvPr id="97321" name="矩形 3"/>
          <p:cNvSpPr/>
          <p:nvPr>
            <p:custDataLst>
              <p:tags r:id="rId3"/>
            </p:custDataLst>
          </p:nvPr>
        </p:nvSpPr>
        <p:spPr>
          <a:xfrm>
            <a:off x="2784475" y="2520950"/>
            <a:ext cx="1354138" cy="1016000"/>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高温多雨环境下发育而成</a:t>
            </a:r>
          </a:p>
        </p:txBody>
      </p:sp>
      <p:sp>
        <p:nvSpPr>
          <p:cNvPr id="97322" name="矩形 4"/>
          <p:cNvSpPr/>
          <p:nvPr>
            <p:custDataLst>
              <p:tags r:id="rId4"/>
            </p:custDataLst>
          </p:nvPr>
        </p:nvSpPr>
        <p:spPr>
          <a:xfrm>
            <a:off x="2525714" y="4005263"/>
            <a:ext cx="2274887" cy="1016000"/>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含铁、铝成分多，酸性土壤，有机质少，土质新重</a:t>
            </a:r>
          </a:p>
        </p:txBody>
      </p:sp>
      <p:sp>
        <p:nvSpPr>
          <p:cNvPr id="97323" name="矩形 5"/>
          <p:cNvSpPr/>
          <p:nvPr>
            <p:custDataLst>
              <p:tags r:id="rId5"/>
            </p:custDataLst>
          </p:nvPr>
        </p:nvSpPr>
        <p:spPr>
          <a:xfrm>
            <a:off x="2382754" y="5108373"/>
            <a:ext cx="2598822" cy="646331"/>
          </a:xfrm>
          <a:prstGeom prst="rect">
            <a:avLst/>
          </a:prstGeom>
          <a:noFill/>
          <a:ln>
            <a:noFill/>
            <a:miter lim="800000"/>
          </a:ln>
        </p:spPr>
        <p:txBody>
          <a:bodyPr wrap="square">
            <a:spAutoFit/>
          </a:bodyPr>
          <a:lstStyle>
            <a:lvl1pPr marL="342900" indent="-342900"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1800" b="1" dirty="0">
                <a:solidFill>
                  <a:srgbClr val="0000FF"/>
                </a:solidFill>
                <a:latin typeface="微软雅黑" panose="020B0503020204020204" pitchFamily="34" charset="-122"/>
                <a:ea typeface="微软雅黑" panose="020B0503020204020204" pitchFamily="34" charset="-122"/>
              </a:rPr>
              <a:t>增施有机肥，补充</a:t>
            </a:r>
            <a:r>
              <a:rPr lang="zh-CN" altLang="en-US" sz="1800" b="1" dirty="0" smtClean="0">
                <a:solidFill>
                  <a:srgbClr val="0000FF"/>
                </a:solidFill>
                <a:latin typeface="微软雅黑" panose="020B0503020204020204" pitchFamily="34" charset="-122"/>
                <a:ea typeface="微软雅黑" panose="020B0503020204020204" pitchFamily="34" charset="-122"/>
              </a:rPr>
              <a:t>熟石灰，细沙，矿质肥料</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sp>
        <p:nvSpPr>
          <p:cNvPr id="97324" name="矩形 6"/>
          <p:cNvSpPr/>
          <p:nvPr>
            <p:custDataLst>
              <p:tags r:id="rId6"/>
            </p:custDataLst>
          </p:nvPr>
        </p:nvSpPr>
        <p:spPr>
          <a:xfrm>
            <a:off x="4903789" y="2373314"/>
            <a:ext cx="3279775" cy="1323439"/>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dirty="0">
                <a:solidFill>
                  <a:srgbClr val="0000FF"/>
                </a:solidFill>
                <a:latin typeface="微软雅黑" panose="020B0503020204020204" pitchFamily="34" charset="-122"/>
                <a:ea typeface="微软雅黑" panose="020B0503020204020204" pitchFamily="34" charset="-122"/>
              </a:rPr>
              <a:t>温暖多雨→泥沙→（流水）→冲积盆底→（铁铝氧</a:t>
            </a:r>
            <a:r>
              <a:rPr lang="zh-CN" altLang="en-US" sz="2000" b="1" dirty="0" smtClean="0">
                <a:solidFill>
                  <a:srgbClr val="0000FF"/>
                </a:solidFill>
                <a:latin typeface="微软雅黑" panose="020B0503020204020204" pitchFamily="34" charset="-122"/>
                <a:ea typeface="微软雅黑" panose="020B0503020204020204" pitchFamily="34" charset="-122"/>
              </a:rPr>
              <a:t>化</a:t>
            </a:r>
            <a:r>
              <a:rPr lang="zh-CN" altLang="en-US" sz="2000" b="1" dirty="0">
                <a:solidFill>
                  <a:srgbClr val="0000FF"/>
                </a:solidFill>
                <a:latin typeface="微软雅黑" panose="020B0503020204020204" pitchFamily="34" charset="-122"/>
                <a:ea typeface="微软雅黑" panose="020B0503020204020204" pitchFamily="34" charset="-122"/>
              </a:rPr>
              <a:t>）→形成紫红色砂岩、页岩</a:t>
            </a:r>
            <a:r>
              <a:rPr lang="zh-CN" altLang="en-US" sz="2000" b="1" dirty="0" smtClean="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风化）→形成紫色土</a:t>
            </a:r>
          </a:p>
        </p:txBody>
      </p:sp>
      <p:sp>
        <p:nvSpPr>
          <p:cNvPr id="97325" name="矩形 7"/>
          <p:cNvSpPr/>
          <p:nvPr>
            <p:custDataLst>
              <p:tags r:id="rId7"/>
            </p:custDataLst>
          </p:nvPr>
        </p:nvSpPr>
        <p:spPr>
          <a:xfrm>
            <a:off x="5664201" y="1844675"/>
            <a:ext cx="1209675" cy="400050"/>
          </a:xfrm>
          <a:prstGeom prst="rect">
            <a:avLst/>
          </a:prstGeom>
          <a:noFill/>
          <a:ln>
            <a:noFill/>
            <a:miter lim="800000"/>
          </a:ln>
        </p:spPr>
        <p:txBody>
          <a:bodyPr wrap="non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四川盆地</a:t>
            </a:r>
          </a:p>
        </p:txBody>
      </p:sp>
      <p:sp>
        <p:nvSpPr>
          <p:cNvPr id="97326" name="矩形 8"/>
          <p:cNvSpPr/>
          <p:nvPr>
            <p:custDataLst>
              <p:tags r:id="rId8"/>
            </p:custDataLst>
          </p:nvPr>
        </p:nvSpPr>
        <p:spPr>
          <a:xfrm>
            <a:off x="5087938" y="4113213"/>
            <a:ext cx="2749550" cy="400050"/>
          </a:xfrm>
          <a:prstGeom prst="rect">
            <a:avLst/>
          </a:prstGeom>
          <a:noFill/>
          <a:ln>
            <a:noFill/>
            <a:miter lim="800000"/>
          </a:ln>
        </p:spPr>
        <p:txBody>
          <a:bodyPr wrap="non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含丰富的磷、钾，肥沃</a:t>
            </a:r>
          </a:p>
        </p:txBody>
      </p:sp>
      <p:sp>
        <p:nvSpPr>
          <p:cNvPr id="97327" name="矩形 9"/>
          <p:cNvSpPr/>
          <p:nvPr>
            <p:custDataLst>
              <p:tags r:id="rId9"/>
            </p:custDataLst>
          </p:nvPr>
        </p:nvSpPr>
        <p:spPr>
          <a:xfrm>
            <a:off x="4981576" y="4953000"/>
            <a:ext cx="3006725" cy="1016000"/>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盆地中部、东部的丘陵多修成梯田，成都平原修有水利工程“都江堰”</a:t>
            </a:r>
          </a:p>
        </p:txBody>
      </p:sp>
      <p:sp>
        <p:nvSpPr>
          <p:cNvPr id="97328" name="矩形 10"/>
          <p:cNvSpPr/>
          <p:nvPr>
            <p:custDataLst>
              <p:tags r:id="rId10"/>
            </p:custDataLst>
          </p:nvPr>
        </p:nvSpPr>
        <p:spPr>
          <a:xfrm>
            <a:off x="2573339" y="5970589"/>
            <a:ext cx="1919287" cy="708025"/>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茶树、油茶、杉木、马尾松</a:t>
            </a:r>
          </a:p>
        </p:txBody>
      </p:sp>
      <p:sp>
        <p:nvSpPr>
          <p:cNvPr id="97329" name="矩形 11"/>
          <p:cNvSpPr/>
          <p:nvPr>
            <p:custDataLst>
              <p:tags r:id="rId11"/>
            </p:custDataLst>
          </p:nvPr>
        </p:nvSpPr>
        <p:spPr>
          <a:xfrm>
            <a:off x="4981576" y="6124575"/>
            <a:ext cx="3262313" cy="400050"/>
          </a:xfrm>
          <a:prstGeom prst="rect">
            <a:avLst/>
          </a:prstGeom>
          <a:noFill/>
          <a:ln>
            <a:noFill/>
            <a:miter lim="800000"/>
          </a:ln>
        </p:spPr>
        <p:txBody>
          <a:bodyPr wrap="non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粮、棉、油菜、甘蔗、柑橘</a:t>
            </a:r>
          </a:p>
        </p:txBody>
      </p:sp>
      <p:sp>
        <p:nvSpPr>
          <p:cNvPr id="97330" name="矩形 12"/>
          <p:cNvSpPr/>
          <p:nvPr>
            <p:custDataLst>
              <p:tags r:id="rId12"/>
            </p:custDataLst>
          </p:nvPr>
        </p:nvSpPr>
        <p:spPr>
          <a:xfrm>
            <a:off x="8543926" y="1870075"/>
            <a:ext cx="1211263" cy="400050"/>
          </a:xfrm>
          <a:prstGeom prst="rect">
            <a:avLst/>
          </a:prstGeom>
          <a:noFill/>
          <a:ln>
            <a:noFill/>
            <a:miter lim="800000"/>
          </a:ln>
        </p:spPr>
        <p:txBody>
          <a:bodyPr wrap="non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平原地区</a:t>
            </a:r>
          </a:p>
        </p:txBody>
      </p:sp>
      <p:sp>
        <p:nvSpPr>
          <p:cNvPr id="97331" name="矩形 13"/>
          <p:cNvSpPr/>
          <p:nvPr>
            <p:custDataLst>
              <p:tags r:id="rId13"/>
            </p:custDataLst>
          </p:nvPr>
        </p:nvSpPr>
        <p:spPr>
          <a:xfrm>
            <a:off x="8382000" y="2681289"/>
            <a:ext cx="1601788" cy="708025"/>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多年种植水</a:t>
            </a:r>
          </a:p>
          <a:p>
            <a:pPr>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稻而成</a:t>
            </a:r>
            <a:endParaRPr lang="zh-CN" altLang="en-US" sz="1800">
              <a:solidFill>
                <a:schemeClr val="tx1"/>
              </a:solidFill>
              <a:latin typeface="Arial" panose="020B0604020202020204" pitchFamily="34" charset="0"/>
              <a:ea typeface="微软雅黑" panose="020B0503020204020204" pitchFamily="34" charset="-122"/>
            </a:endParaRPr>
          </a:p>
        </p:txBody>
      </p:sp>
      <p:sp>
        <p:nvSpPr>
          <p:cNvPr id="97332" name="矩形 14"/>
          <p:cNvSpPr/>
          <p:nvPr>
            <p:custDataLst>
              <p:tags r:id="rId14"/>
            </p:custDataLst>
          </p:nvPr>
        </p:nvSpPr>
        <p:spPr>
          <a:xfrm>
            <a:off x="8394701" y="4008438"/>
            <a:ext cx="1662113" cy="1016000"/>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富含有机质，肥沃，多呈青灰色</a:t>
            </a:r>
          </a:p>
        </p:txBody>
      </p:sp>
      <p:sp>
        <p:nvSpPr>
          <p:cNvPr id="97333" name="矩形 15"/>
          <p:cNvSpPr/>
          <p:nvPr>
            <p:custDataLst>
              <p:tags r:id="rId15"/>
            </p:custDataLst>
          </p:nvPr>
        </p:nvSpPr>
        <p:spPr>
          <a:xfrm>
            <a:off x="8577263" y="5276850"/>
            <a:ext cx="1211262" cy="400050"/>
          </a:xfrm>
          <a:prstGeom prst="rect">
            <a:avLst/>
          </a:prstGeom>
          <a:noFill/>
          <a:ln>
            <a:noFill/>
            <a:miter lim="800000"/>
          </a:ln>
        </p:spPr>
        <p:txBody>
          <a:bodyPr wrap="non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合理利用</a:t>
            </a:r>
            <a:endParaRPr lang="zh-CN" altLang="zh-CN" sz="2000" b="1">
              <a:solidFill>
                <a:srgbClr val="0000FF"/>
              </a:solidFill>
              <a:latin typeface="微软雅黑" panose="020B0503020204020204" pitchFamily="34" charset="-122"/>
              <a:ea typeface="微软雅黑" panose="020B0503020204020204" pitchFamily="34" charset="-122"/>
            </a:endParaRPr>
          </a:p>
        </p:txBody>
      </p:sp>
      <p:sp>
        <p:nvSpPr>
          <p:cNvPr id="97334" name="矩形 16"/>
          <p:cNvSpPr/>
          <p:nvPr>
            <p:custDataLst>
              <p:tags r:id="rId16"/>
            </p:custDataLst>
          </p:nvPr>
        </p:nvSpPr>
        <p:spPr>
          <a:xfrm>
            <a:off x="8450263" y="6140450"/>
            <a:ext cx="1466850" cy="400050"/>
          </a:xfrm>
          <a:prstGeom prst="rect">
            <a:avLst/>
          </a:prstGeom>
          <a:noFill/>
          <a:ln>
            <a:noFill/>
            <a:miter lim="800000"/>
          </a:ln>
        </p:spPr>
        <p:txBody>
          <a:bodyPr wrap="non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buFontTx/>
              <a:buNone/>
            </a:pPr>
            <a:r>
              <a:rPr lang="zh-CN" altLang="en-US" sz="2000" b="1">
                <a:solidFill>
                  <a:srgbClr val="0000FF"/>
                </a:solidFill>
                <a:latin typeface="微软雅黑" panose="020B0503020204020204" pitchFamily="34" charset="-122"/>
                <a:ea typeface="微软雅黑" panose="020B0503020204020204" pitchFamily="34" charset="-122"/>
              </a:rPr>
              <a:t>稻米、桑蚕</a:t>
            </a:r>
          </a:p>
        </p:txBody>
      </p:sp>
    </p:spTree>
    <p:extLst>
      <p:ext uri="{BB962C8B-B14F-4D97-AF65-F5344CB8AC3E}">
        <p14:creationId xmlns:p14="http://schemas.microsoft.com/office/powerpoint/2010/main" val="673717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7320"/>
                                        </p:tgtEl>
                                        <p:attrNameLst>
                                          <p:attrName>style.visibility</p:attrName>
                                        </p:attrNameLst>
                                      </p:cBhvr>
                                      <p:to>
                                        <p:strVal val="visible"/>
                                      </p:to>
                                    </p:set>
                                    <p:animEffect transition="in" filter="wipe(down)">
                                      <p:cBhvr>
                                        <p:cTn id="7" dur="500"/>
                                        <p:tgtEl>
                                          <p:spTgt spid="973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7321"/>
                                        </p:tgtEl>
                                        <p:attrNameLst>
                                          <p:attrName>style.visibility</p:attrName>
                                        </p:attrNameLst>
                                      </p:cBhvr>
                                      <p:to>
                                        <p:strVal val="visible"/>
                                      </p:to>
                                    </p:set>
                                    <p:animEffect transition="in" filter="wipe(down)">
                                      <p:cBhvr>
                                        <p:cTn id="12" dur="500"/>
                                        <p:tgtEl>
                                          <p:spTgt spid="973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7322"/>
                                        </p:tgtEl>
                                        <p:attrNameLst>
                                          <p:attrName>style.visibility</p:attrName>
                                        </p:attrNameLst>
                                      </p:cBhvr>
                                      <p:to>
                                        <p:strVal val="visible"/>
                                      </p:to>
                                    </p:set>
                                    <p:animEffect transition="in" filter="wipe(down)">
                                      <p:cBhvr>
                                        <p:cTn id="17" dur="500"/>
                                        <p:tgtEl>
                                          <p:spTgt spid="97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7323"/>
                                        </p:tgtEl>
                                        <p:attrNameLst>
                                          <p:attrName>style.visibility</p:attrName>
                                        </p:attrNameLst>
                                      </p:cBhvr>
                                      <p:to>
                                        <p:strVal val="visible"/>
                                      </p:to>
                                    </p:set>
                                    <p:animEffect transition="in" filter="wipe(down)">
                                      <p:cBhvr>
                                        <p:cTn id="22" dur="500"/>
                                        <p:tgtEl>
                                          <p:spTgt spid="973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7328"/>
                                        </p:tgtEl>
                                        <p:attrNameLst>
                                          <p:attrName>style.visibility</p:attrName>
                                        </p:attrNameLst>
                                      </p:cBhvr>
                                      <p:to>
                                        <p:strVal val="visible"/>
                                      </p:to>
                                    </p:set>
                                    <p:animEffect transition="in" filter="wipe(down)">
                                      <p:cBhvr>
                                        <p:cTn id="27" dur="500"/>
                                        <p:tgtEl>
                                          <p:spTgt spid="973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7325"/>
                                        </p:tgtEl>
                                        <p:attrNameLst>
                                          <p:attrName>style.visibility</p:attrName>
                                        </p:attrNameLst>
                                      </p:cBhvr>
                                      <p:to>
                                        <p:strVal val="visible"/>
                                      </p:to>
                                    </p:set>
                                    <p:animEffect transition="in" filter="wipe(down)">
                                      <p:cBhvr>
                                        <p:cTn id="32" dur="500"/>
                                        <p:tgtEl>
                                          <p:spTgt spid="973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7324"/>
                                        </p:tgtEl>
                                        <p:attrNameLst>
                                          <p:attrName>style.visibility</p:attrName>
                                        </p:attrNameLst>
                                      </p:cBhvr>
                                      <p:to>
                                        <p:strVal val="visible"/>
                                      </p:to>
                                    </p:set>
                                    <p:animEffect transition="in" filter="wipe(down)">
                                      <p:cBhvr>
                                        <p:cTn id="37" dur="500"/>
                                        <p:tgtEl>
                                          <p:spTgt spid="973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7326"/>
                                        </p:tgtEl>
                                        <p:attrNameLst>
                                          <p:attrName>style.visibility</p:attrName>
                                        </p:attrNameLst>
                                      </p:cBhvr>
                                      <p:to>
                                        <p:strVal val="visible"/>
                                      </p:to>
                                    </p:set>
                                    <p:animEffect transition="in" filter="wipe(down)">
                                      <p:cBhvr>
                                        <p:cTn id="42" dur="500"/>
                                        <p:tgtEl>
                                          <p:spTgt spid="9732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7327"/>
                                        </p:tgtEl>
                                        <p:attrNameLst>
                                          <p:attrName>style.visibility</p:attrName>
                                        </p:attrNameLst>
                                      </p:cBhvr>
                                      <p:to>
                                        <p:strVal val="visible"/>
                                      </p:to>
                                    </p:set>
                                    <p:animEffect transition="in" filter="wipe(down)">
                                      <p:cBhvr>
                                        <p:cTn id="47" dur="500"/>
                                        <p:tgtEl>
                                          <p:spTgt spid="973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97329"/>
                                        </p:tgtEl>
                                        <p:attrNameLst>
                                          <p:attrName>style.visibility</p:attrName>
                                        </p:attrNameLst>
                                      </p:cBhvr>
                                      <p:to>
                                        <p:strVal val="visible"/>
                                      </p:to>
                                    </p:set>
                                    <p:animEffect transition="in" filter="wipe(down)">
                                      <p:cBhvr>
                                        <p:cTn id="52" dur="500"/>
                                        <p:tgtEl>
                                          <p:spTgt spid="9732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97330"/>
                                        </p:tgtEl>
                                        <p:attrNameLst>
                                          <p:attrName>style.visibility</p:attrName>
                                        </p:attrNameLst>
                                      </p:cBhvr>
                                      <p:to>
                                        <p:strVal val="visible"/>
                                      </p:to>
                                    </p:set>
                                    <p:animEffect transition="in" filter="wipe(down)">
                                      <p:cBhvr>
                                        <p:cTn id="57" dur="500"/>
                                        <p:tgtEl>
                                          <p:spTgt spid="9733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97331"/>
                                        </p:tgtEl>
                                        <p:attrNameLst>
                                          <p:attrName>style.visibility</p:attrName>
                                        </p:attrNameLst>
                                      </p:cBhvr>
                                      <p:to>
                                        <p:strVal val="visible"/>
                                      </p:to>
                                    </p:set>
                                    <p:animEffect transition="in" filter="wipe(down)">
                                      <p:cBhvr>
                                        <p:cTn id="62" dur="500"/>
                                        <p:tgtEl>
                                          <p:spTgt spid="9733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97332"/>
                                        </p:tgtEl>
                                        <p:attrNameLst>
                                          <p:attrName>style.visibility</p:attrName>
                                        </p:attrNameLst>
                                      </p:cBhvr>
                                      <p:to>
                                        <p:strVal val="visible"/>
                                      </p:to>
                                    </p:set>
                                    <p:animEffect transition="in" filter="wipe(down)">
                                      <p:cBhvr>
                                        <p:cTn id="67" dur="500"/>
                                        <p:tgtEl>
                                          <p:spTgt spid="9733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97333"/>
                                        </p:tgtEl>
                                        <p:attrNameLst>
                                          <p:attrName>style.visibility</p:attrName>
                                        </p:attrNameLst>
                                      </p:cBhvr>
                                      <p:to>
                                        <p:strVal val="visible"/>
                                      </p:to>
                                    </p:set>
                                    <p:animEffect transition="in" filter="wipe(down)">
                                      <p:cBhvr>
                                        <p:cTn id="72" dur="500"/>
                                        <p:tgtEl>
                                          <p:spTgt spid="9733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97334"/>
                                        </p:tgtEl>
                                        <p:attrNameLst>
                                          <p:attrName>style.visibility</p:attrName>
                                        </p:attrNameLst>
                                      </p:cBhvr>
                                      <p:to>
                                        <p:strVal val="visible"/>
                                      </p:to>
                                    </p:set>
                                    <p:animEffect transition="in" filter="wipe(down)">
                                      <p:cBhvr>
                                        <p:cTn id="77" dur="500"/>
                                        <p:tgtEl>
                                          <p:spTgt spid="9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20" grpId="0" animBg="1"/>
      <p:bldP spid="97321" grpId="0" animBg="1"/>
      <p:bldP spid="97322" grpId="0" animBg="1"/>
      <p:bldP spid="97323" grpId="0" animBg="1"/>
      <p:bldP spid="97324" grpId="0" animBg="1"/>
      <p:bldP spid="97325" grpId="0" animBg="1"/>
      <p:bldP spid="97326" grpId="0" animBg="1"/>
      <p:bldP spid="97327" grpId="0" animBg="1"/>
      <p:bldP spid="97328" grpId="0" animBg="1"/>
      <p:bldP spid="97329" grpId="0" animBg="1"/>
      <p:bldP spid="97330" grpId="0" animBg="1"/>
      <p:bldP spid="97331" grpId="0" animBg="1"/>
      <p:bldP spid="97332" grpId="0" animBg="1"/>
      <p:bldP spid="97333" grpId="0" animBg="1"/>
      <p:bldP spid="973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46082"/>
          <p:cNvSpPr/>
          <p:nvPr/>
        </p:nvSpPr>
        <p:spPr>
          <a:xfrm>
            <a:off x="0" y="5097463"/>
            <a:ext cx="7115695" cy="830997"/>
          </a:xfrm>
          <a:prstGeom prst="rect">
            <a:avLst/>
          </a:prstGeom>
          <a:noFill/>
          <a:ln w="9525">
            <a:noFill/>
          </a:ln>
        </p:spPr>
        <p:txBody>
          <a:bodyPr wrap="square" anchor="t">
            <a:spAutoFit/>
          </a:bodyPr>
          <a:lstStyle/>
          <a:p>
            <a:pPr algn="just">
              <a:spcAft>
                <a:spcPct val="30000"/>
              </a:spcAft>
            </a:pPr>
            <a:r>
              <a:rPr lang="en-US" altLang="zh-CN" sz="2400" b="1" dirty="0">
                <a:latin typeface="微软雅黑" panose="020B0503020204020204" pitchFamily="34" charset="-122"/>
                <a:ea typeface="微软雅黑" panose="020B0503020204020204" pitchFamily="34" charset="-122"/>
              </a:rPr>
              <a:t>④</a:t>
            </a:r>
            <a:r>
              <a:rPr lang="zh-CN" altLang="en-US" sz="2400" b="1" dirty="0">
                <a:latin typeface="微软雅黑" panose="020B0503020204020204" pitchFamily="34" charset="-122"/>
                <a:ea typeface="微软雅黑" panose="020B0503020204020204" pitchFamily="34" charset="-122"/>
              </a:rPr>
              <a:t>河流：</a:t>
            </a:r>
            <a:r>
              <a:rPr lang="zh-CN" altLang="en-US" sz="2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河汊纵横</a:t>
            </a:r>
            <a:r>
              <a:rPr lang="zh-CN" altLang="en-US" sz="2400" b="1" dirty="0">
                <a:latin typeface="微软雅黑" panose="020B0503020204020204" pitchFamily="34" charset="-122"/>
                <a:ea typeface="微软雅黑" panose="020B0503020204020204" pitchFamily="34" charset="-122"/>
                <a:sym typeface="黑体" panose="02010609060101010101" pitchFamily="49" charset="-122"/>
              </a:rPr>
              <a:t>，既</a:t>
            </a:r>
            <a:r>
              <a:rPr lang="zh-CN" altLang="en-US" sz="2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灌溉</a:t>
            </a:r>
            <a:r>
              <a:rPr lang="zh-CN" altLang="en-US" sz="2400" b="1" dirty="0">
                <a:latin typeface="微软雅黑" panose="020B0503020204020204" pitchFamily="34" charset="-122"/>
                <a:ea typeface="微软雅黑" panose="020B0503020204020204" pitchFamily="34" charset="-122"/>
                <a:sym typeface="黑体" panose="02010609060101010101" pitchFamily="49" charset="-122"/>
              </a:rPr>
              <a:t>便利，也利于发展</a:t>
            </a:r>
            <a:r>
              <a:rPr lang="zh-CN" altLang="en-US" sz="2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淡水养殖</a:t>
            </a:r>
            <a:endParaRPr lang="zh-CN" altLang="en-US" sz="2400" b="1" dirty="0">
              <a:latin typeface="微软雅黑" panose="020B0503020204020204" pitchFamily="34" charset="-122"/>
              <a:ea typeface="微软雅黑" panose="020B0503020204020204" pitchFamily="34" charset="-122"/>
            </a:endParaRPr>
          </a:p>
        </p:txBody>
      </p:sp>
      <p:sp>
        <p:nvSpPr>
          <p:cNvPr id="44034" name="TextBox 12"/>
          <p:cNvSpPr txBox="1"/>
          <p:nvPr/>
        </p:nvSpPr>
        <p:spPr>
          <a:xfrm>
            <a:off x="0" y="1590358"/>
            <a:ext cx="2220480" cy="461665"/>
          </a:xfrm>
          <a:prstGeom prst="rect">
            <a:avLst/>
          </a:prstGeom>
          <a:noFill/>
          <a:ln w="9525">
            <a:noFill/>
          </a:ln>
        </p:spPr>
        <p:txBody>
          <a:bodyPr wrap="none" anchor="t">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）有利条件</a:t>
            </a:r>
          </a:p>
        </p:txBody>
      </p:sp>
      <p:sp>
        <p:nvSpPr>
          <p:cNvPr id="14" name="TextBox 13"/>
          <p:cNvSpPr txBox="1"/>
          <p:nvPr/>
        </p:nvSpPr>
        <p:spPr>
          <a:xfrm>
            <a:off x="0" y="1981806"/>
            <a:ext cx="10739437" cy="830997"/>
          </a:xfrm>
          <a:prstGeom prst="rect">
            <a:avLst/>
          </a:prstGeom>
          <a:noFill/>
          <a:ln w="9525">
            <a:noFill/>
          </a:ln>
        </p:spPr>
        <p:txBody>
          <a:bodyPr anchor="t">
            <a:spAutoFit/>
          </a:bodyPr>
          <a:lstStyle/>
          <a:p>
            <a:pPr algn="just">
              <a:spcAft>
                <a:spcPct val="30000"/>
              </a:spcAft>
            </a:pPr>
            <a:r>
              <a:rPr lang="en-US" altLang="zh-CN" sz="2400" b="1" dirty="0">
                <a:latin typeface="微软雅黑" panose="020B0503020204020204" pitchFamily="34" charset="-122"/>
                <a:ea typeface="微软雅黑" panose="020B0503020204020204" pitchFamily="34" charset="-122"/>
              </a:rPr>
              <a:t>①</a:t>
            </a:r>
            <a:r>
              <a:rPr lang="zh-CN" altLang="en-US" sz="2400" b="1" dirty="0">
                <a:latin typeface="微软雅黑" panose="020B0503020204020204" pitchFamily="34" charset="-122"/>
                <a:ea typeface="微软雅黑" panose="020B0503020204020204" pitchFamily="34" charset="-122"/>
              </a:rPr>
              <a:t>气候：亚热带、热带季风气候</a:t>
            </a:r>
            <a:r>
              <a:rPr lang="zh-CN" altLang="en-US" sz="2400" b="1" dirty="0">
                <a:solidFill>
                  <a:srgbClr val="FF0000"/>
                </a:solidFill>
                <a:latin typeface="微软雅黑" panose="020B0503020204020204" pitchFamily="34" charset="-122"/>
                <a:ea typeface="微软雅黑" panose="020B0503020204020204" pitchFamily="34" charset="-122"/>
              </a:rPr>
              <a:t>雨热同期，水热资源丰富、配合好</a:t>
            </a:r>
            <a:r>
              <a:rPr lang="zh-CN" altLang="en-US" sz="2400" b="1" dirty="0">
                <a:latin typeface="微软雅黑" panose="020B0503020204020204" pitchFamily="34" charset="-122"/>
                <a:ea typeface="微软雅黑" panose="020B0503020204020204" pitchFamily="34" charset="-122"/>
              </a:rPr>
              <a:t>，例：江淮地区梅雨适时适量，有利于水稻生长</a:t>
            </a:r>
          </a:p>
        </p:txBody>
      </p:sp>
      <p:sp>
        <p:nvSpPr>
          <p:cNvPr id="15" name="TextBox 14"/>
          <p:cNvSpPr txBox="1"/>
          <p:nvPr/>
        </p:nvSpPr>
        <p:spPr>
          <a:xfrm>
            <a:off x="0" y="3109336"/>
            <a:ext cx="6849687" cy="1569660"/>
          </a:xfrm>
          <a:prstGeom prst="rect">
            <a:avLst/>
          </a:prstGeom>
          <a:noFill/>
          <a:ln w="9525">
            <a:noFill/>
          </a:ln>
        </p:spPr>
        <p:txBody>
          <a:bodyPr wrap="square" anchor="t">
            <a:spAutoFit/>
          </a:bodyPr>
          <a:lstStyle/>
          <a:p>
            <a:pPr algn="just">
              <a:spcAft>
                <a:spcPct val="30000"/>
              </a:spcAft>
            </a:pPr>
            <a:r>
              <a:rPr lang="en-US" altLang="zh-CN" sz="2400" b="1" dirty="0">
                <a:latin typeface="微软雅黑" panose="020B0503020204020204" pitchFamily="34" charset="-122"/>
                <a:ea typeface="微软雅黑" panose="020B0503020204020204" pitchFamily="34" charset="-122"/>
              </a:rPr>
              <a:t>②</a:t>
            </a:r>
            <a:r>
              <a:rPr lang="zh-CN" altLang="en-US" sz="2400" b="1" dirty="0">
                <a:latin typeface="微软雅黑" panose="020B0503020204020204" pitchFamily="34" charset="-122"/>
                <a:ea typeface="微软雅黑" panose="020B0503020204020204" pitchFamily="34" charset="-122"/>
              </a:rPr>
              <a:t>地形：长江中下游平原和珠江三角洲地区地势低平；东南丘陵适合多种经营和立体化农业；横断山区，</a:t>
            </a:r>
            <a:r>
              <a:rPr lang="zh-CN" altLang="en-US" sz="2400" b="1" dirty="0">
                <a:solidFill>
                  <a:srgbClr val="FF0000"/>
                </a:solidFill>
                <a:latin typeface="微软雅黑" panose="020B0503020204020204" pitchFamily="34" charset="-122"/>
                <a:ea typeface="微软雅黑" panose="020B0503020204020204" pitchFamily="34" charset="-122"/>
              </a:rPr>
              <a:t>森林资源丰富</a:t>
            </a:r>
            <a:r>
              <a:rPr lang="zh-CN" altLang="en-US" sz="2400" b="1" dirty="0">
                <a:latin typeface="微软雅黑" panose="020B0503020204020204" pitchFamily="34" charset="-122"/>
                <a:ea typeface="微软雅黑" panose="020B0503020204020204" pitchFamily="34" charset="-122"/>
              </a:rPr>
              <a:t>，树种多，人类影响小，利于发展林业生产</a:t>
            </a:r>
          </a:p>
        </p:txBody>
      </p:sp>
      <p:sp>
        <p:nvSpPr>
          <p:cNvPr id="16" name="TextBox 15"/>
          <p:cNvSpPr txBox="1"/>
          <p:nvPr/>
        </p:nvSpPr>
        <p:spPr>
          <a:xfrm>
            <a:off x="0" y="4674927"/>
            <a:ext cx="7232073" cy="461665"/>
          </a:xfrm>
          <a:prstGeom prst="rect">
            <a:avLst/>
          </a:prstGeom>
          <a:noFill/>
          <a:ln w="9525">
            <a:noFill/>
          </a:ln>
        </p:spPr>
        <p:txBody>
          <a:bodyPr wrap="square" anchor="t">
            <a:spAutoFit/>
          </a:bodyPr>
          <a:lstStyle/>
          <a:p>
            <a:pPr algn="just">
              <a:spcAft>
                <a:spcPct val="30000"/>
              </a:spcAft>
            </a:pPr>
            <a:r>
              <a:rPr lang="en-US" altLang="zh-CN" sz="2400" b="1" dirty="0">
                <a:latin typeface="微软雅黑" panose="020B0503020204020204" pitchFamily="34" charset="-122"/>
                <a:ea typeface="微软雅黑" panose="020B0503020204020204" pitchFamily="34" charset="-122"/>
              </a:rPr>
              <a:t>③</a:t>
            </a:r>
            <a:r>
              <a:rPr lang="zh-CN" altLang="en-US" sz="2400" b="1" dirty="0">
                <a:latin typeface="微软雅黑" panose="020B0503020204020204" pitchFamily="34" charset="-122"/>
                <a:ea typeface="微软雅黑" panose="020B0503020204020204" pitchFamily="34" charset="-122"/>
              </a:rPr>
              <a:t>土壤：平原地区有肥沃的</a:t>
            </a:r>
            <a:r>
              <a:rPr lang="zh-CN" altLang="en-US" sz="2400" b="1" dirty="0">
                <a:solidFill>
                  <a:srgbClr val="FF0000"/>
                </a:solidFill>
                <a:latin typeface="微软雅黑" panose="020B0503020204020204" pitchFamily="34" charset="-122"/>
                <a:ea typeface="微软雅黑" panose="020B0503020204020204" pitchFamily="34" charset="-122"/>
              </a:rPr>
              <a:t>水稻土</a:t>
            </a:r>
            <a:r>
              <a:rPr lang="zh-CN" altLang="en-US"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黑体" panose="02010609060101010101" pitchFamily="49" charset="-122"/>
              </a:rPr>
              <a:t>四川盆地</a:t>
            </a:r>
            <a:r>
              <a:rPr lang="zh-CN" altLang="en-US" sz="2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紫色土</a:t>
            </a:r>
            <a:endParaRPr lang="zh-CN" altLang="en-US" sz="2400" b="1" dirty="0">
              <a:latin typeface="微软雅黑" panose="020B0503020204020204" pitchFamily="34" charset="-122"/>
              <a:ea typeface="微软雅黑" panose="020B0503020204020204" pitchFamily="34" charset="-122"/>
            </a:endParaRPr>
          </a:p>
        </p:txBody>
      </p:sp>
      <p:sp>
        <p:nvSpPr>
          <p:cNvPr id="44038" name="文本框 1"/>
          <p:cNvSpPr txBox="1"/>
          <p:nvPr/>
        </p:nvSpPr>
        <p:spPr>
          <a:xfrm>
            <a:off x="0" y="1026710"/>
            <a:ext cx="4458272" cy="523220"/>
          </a:xfrm>
          <a:prstGeom prst="rect">
            <a:avLst/>
          </a:prstGeom>
          <a:noFill/>
          <a:ln w="9525">
            <a:noFill/>
          </a:ln>
        </p:spPr>
        <p:txBody>
          <a:bodyPr wrap="none" anchor="t">
            <a:spAutoFit/>
          </a:bodyPr>
          <a:lstStyle/>
          <a:p>
            <a:r>
              <a:rPr lang="en-US" altLang="zh-CN" sz="2800" b="1" dirty="0" smtClean="0">
                <a:solidFill>
                  <a:srgbClr val="FF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28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南方地区的农业生产条件</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0" y="5903912"/>
            <a:ext cx="5724644" cy="830997"/>
          </a:xfrm>
          <a:prstGeom prst="rect">
            <a:avLst/>
          </a:prstGeom>
          <a:noFill/>
          <a:ln w="9525">
            <a:noFill/>
          </a:ln>
        </p:spPr>
        <p:txBody>
          <a:bodyPr wrap="none" anchor="t">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⑤</a:t>
            </a:r>
            <a:r>
              <a:rPr lang="zh-CN" altLang="en-US" sz="2400" b="1" dirty="0">
                <a:solidFill>
                  <a:srgbClr val="FF0000"/>
                </a:solidFill>
                <a:latin typeface="微软雅黑" panose="020B0503020204020204" pitchFamily="34" charset="-122"/>
                <a:ea typeface="微软雅黑" panose="020B0503020204020204" pitchFamily="34" charset="-122"/>
              </a:rPr>
              <a:t>劳动力</a:t>
            </a:r>
            <a:r>
              <a:rPr lang="zh-CN" altLang="en-US" sz="2400" b="1" dirty="0">
                <a:solidFill>
                  <a:srgbClr val="000000"/>
                </a:solidFill>
                <a:latin typeface="微软雅黑" panose="020B0503020204020204" pitchFamily="34" charset="-122"/>
                <a:ea typeface="微软雅黑" panose="020B0503020204020204" pitchFamily="34" charset="-122"/>
              </a:rPr>
              <a:t>充足，精耕细作</a:t>
            </a:r>
          </a:p>
          <a:p>
            <a:r>
              <a:rPr lang="zh-CN" altLang="en-US" sz="2400" b="1" dirty="0">
                <a:solidFill>
                  <a:srgbClr val="000000"/>
                </a:solidFill>
                <a:latin typeface="微软雅黑" panose="020B0503020204020204" pitchFamily="34" charset="-122"/>
                <a:ea typeface="微软雅黑" panose="020B0503020204020204" pitchFamily="34" charset="-122"/>
              </a:rPr>
              <a:t>⑥种植历史悠久，</a:t>
            </a:r>
            <a:r>
              <a:rPr lang="zh-CN" altLang="en-US" sz="2400" b="1" dirty="0">
                <a:solidFill>
                  <a:srgbClr val="FF0000"/>
                </a:solidFill>
                <a:latin typeface="微软雅黑" panose="020B0503020204020204" pitchFamily="34" charset="-122"/>
                <a:ea typeface="微软雅黑" panose="020B0503020204020204" pitchFamily="34" charset="-122"/>
              </a:rPr>
              <a:t>经验</a:t>
            </a:r>
            <a:r>
              <a:rPr lang="zh-CN" altLang="en-US" sz="2400" b="1" dirty="0">
                <a:solidFill>
                  <a:srgbClr val="000000"/>
                </a:solidFill>
                <a:latin typeface="微软雅黑" panose="020B0503020204020204" pitchFamily="34" charset="-122"/>
                <a:ea typeface="微软雅黑" panose="020B0503020204020204" pitchFamily="34" charset="-122"/>
              </a:rPr>
              <a:t>丰富，生产水平高</a:t>
            </a:r>
          </a:p>
        </p:txBody>
      </p:sp>
      <p:pic>
        <p:nvPicPr>
          <p:cNvPr id="9" name="Picture 13" descr="E:\个人资料\地理资料\七年级下册\第七章我们邻近的国家和地区\图片35.png"/>
          <p:cNvPicPr>
            <a:picLocks noChangeAspect="1"/>
          </p:cNvPicPr>
          <p:nvPr/>
        </p:nvPicPr>
        <p:blipFill>
          <a:blip r:embed="rId2" cstate="print"/>
          <a:stretch>
            <a:fillRect/>
          </a:stretch>
        </p:blipFill>
        <p:spPr>
          <a:xfrm>
            <a:off x="7115695" y="2502130"/>
            <a:ext cx="5076305" cy="4355870"/>
          </a:xfrm>
          <a:prstGeom prst="rect">
            <a:avLst/>
          </a:prstGeom>
          <a:ln/>
        </p:spPr>
      </p:pic>
      <p:sp>
        <p:nvSpPr>
          <p:cNvPr id="11" name="矩形 9"/>
          <p:cNvSpPr/>
          <p:nvPr/>
        </p:nvSpPr>
        <p:spPr>
          <a:xfrm>
            <a:off x="124708" y="399010"/>
            <a:ext cx="2082621" cy="662554"/>
          </a:xfrm>
          <a:prstGeom prst="rect">
            <a:avLst/>
          </a:prstGeom>
          <a:noFill/>
          <a:ln w="9525">
            <a:noFill/>
          </a:ln>
        </p:spPr>
        <p:txBody>
          <a:bodyPr wrap="none" anchor="t">
            <a:spAutoFit/>
          </a:bodyPr>
          <a:lstStyle/>
          <a:p>
            <a:pPr algn="just">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（一）</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zh-CN" sz="2800" b="1" dirty="0">
                <a:solidFill>
                  <a:srgbClr val="FF0000"/>
                </a:solidFill>
                <a:latin typeface="微软雅黑" panose="020B0503020204020204" pitchFamily="34" charset="-122"/>
                <a:ea typeface="微软雅黑" panose="020B0503020204020204" pitchFamily="34" charset="-122"/>
              </a:rPr>
              <a:t>农业</a:t>
            </a:r>
          </a:p>
        </p:txBody>
      </p:sp>
      <p:sp>
        <p:nvSpPr>
          <p:cNvPr id="12" name="TextBox 11"/>
          <p:cNvSpPr txBox="1"/>
          <p:nvPr/>
        </p:nvSpPr>
        <p:spPr>
          <a:xfrm>
            <a:off x="0" y="0"/>
            <a:ext cx="4838008" cy="584775"/>
          </a:xfrm>
          <a:prstGeom prst="rect">
            <a:avLst/>
          </a:prstGeom>
          <a:noFill/>
        </p:spPr>
        <p:txBody>
          <a:bodyPr wrap="square" rtlCol="0">
            <a:spAutoFit/>
          </a:bodyPr>
          <a:lstStyle/>
          <a:p>
            <a:r>
              <a:rPr lang="zh-CN" altLang="en-US" sz="3200" b="1" dirty="0" smtClean="0"/>
              <a:t>三、人文自然地理环境</a:t>
            </a:r>
            <a:endParaRPr lang="zh-CN" altLang="en-US" sz="3200" b="1" dirty="0"/>
          </a:p>
        </p:txBody>
      </p:sp>
    </p:spTree>
    <p:extLst>
      <p:ext uri="{BB962C8B-B14F-4D97-AF65-F5344CB8AC3E}">
        <p14:creationId xmlns:p14="http://schemas.microsoft.com/office/powerpoint/2010/main" val="15881772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962"/>
                                        </p:tgtEl>
                                        <p:attrNameLst>
                                          <p:attrName>style.visibility</p:attrName>
                                        </p:attrNameLst>
                                      </p:cBhvr>
                                      <p:to>
                                        <p:strVal val="visible"/>
                                      </p:to>
                                    </p:set>
                                    <p:animEffect transition="in" filter="blinds(horizontal)">
                                      <p:cBhvr>
                                        <p:cTn id="22" dur="500"/>
                                        <p:tgtEl>
                                          <p:spTgt spid="4096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14" grpId="0"/>
      <p:bldP spid="15" grpId="0"/>
      <p:bldP spid="16"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2"/>
          <p:cNvSpPr txBox="1"/>
          <p:nvPr/>
        </p:nvSpPr>
        <p:spPr>
          <a:xfrm>
            <a:off x="0" y="1785331"/>
            <a:ext cx="2220480" cy="461665"/>
          </a:xfrm>
          <a:prstGeom prst="rect">
            <a:avLst/>
          </a:prstGeom>
          <a:noFill/>
          <a:ln w="9525">
            <a:noFill/>
          </a:ln>
        </p:spPr>
        <p:txBody>
          <a:bodyPr wrap="none" anchor="t">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）不利条件</a:t>
            </a:r>
          </a:p>
        </p:txBody>
      </p:sp>
      <p:sp>
        <p:nvSpPr>
          <p:cNvPr id="6" name="TextBox 5"/>
          <p:cNvSpPr txBox="1"/>
          <p:nvPr/>
        </p:nvSpPr>
        <p:spPr>
          <a:xfrm>
            <a:off x="0" y="4553354"/>
            <a:ext cx="7403444" cy="830997"/>
          </a:xfrm>
          <a:prstGeom prst="rect">
            <a:avLst/>
          </a:prstGeom>
          <a:noFill/>
          <a:ln w="9525">
            <a:noFill/>
          </a:ln>
        </p:spPr>
        <p:txBody>
          <a:bodyPr wrap="square" anchor="t">
            <a:spAutoFit/>
          </a:bodyPr>
          <a:lstStyle/>
          <a:p>
            <a:pPr algn="just">
              <a:spcAft>
                <a:spcPct val="30000"/>
              </a:spcAft>
            </a:pPr>
            <a:r>
              <a:rPr lang="en-US" altLang="zh-CN" sz="2400" b="1" dirty="0">
                <a:latin typeface="微软雅黑" panose="020B0503020204020204" pitchFamily="34" charset="-122"/>
                <a:ea typeface="微软雅黑" panose="020B0503020204020204" pitchFamily="34" charset="-122"/>
              </a:rPr>
              <a:t>④</a:t>
            </a:r>
            <a:r>
              <a:rPr lang="zh-CN" altLang="en-US" sz="2400" b="1" dirty="0">
                <a:latin typeface="微软雅黑" panose="020B0503020204020204" pitchFamily="34" charset="-122"/>
                <a:ea typeface="微软雅黑" panose="020B0503020204020204" pitchFamily="34" charset="-122"/>
              </a:rPr>
              <a:t>东南丘陵为</a:t>
            </a:r>
            <a:r>
              <a:rPr lang="zh-CN" altLang="en-US" sz="2400" b="1" dirty="0">
                <a:solidFill>
                  <a:srgbClr val="FF0000"/>
                </a:solidFill>
                <a:latin typeface="微软雅黑" panose="020B0503020204020204" pitchFamily="34" charset="-122"/>
                <a:ea typeface="微软雅黑" panose="020B0503020204020204" pitchFamily="34" charset="-122"/>
              </a:rPr>
              <a:t>红壤</a:t>
            </a:r>
            <a:r>
              <a:rPr lang="zh-CN" altLang="en-US" sz="2400" b="1" dirty="0">
                <a:latin typeface="微软雅黑" panose="020B0503020204020204" pitchFamily="34" charset="-122"/>
                <a:ea typeface="微软雅黑" panose="020B0503020204020204" pitchFamily="34" charset="-122"/>
              </a:rPr>
              <a:t>分布区，</a:t>
            </a:r>
            <a:r>
              <a:rPr lang="zh-CN" altLang="en-US" sz="2400" b="1" dirty="0">
                <a:solidFill>
                  <a:srgbClr val="FF0000"/>
                </a:solidFill>
                <a:latin typeface="微软雅黑" panose="020B0503020204020204" pitchFamily="34" charset="-122"/>
                <a:ea typeface="微软雅黑" panose="020B0503020204020204" pitchFamily="34" charset="-122"/>
              </a:rPr>
              <a:t>土壤酸性强，土质粘重</a:t>
            </a:r>
            <a:r>
              <a:rPr lang="zh-CN" altLang="en-US" sz="2400" b="1" dirty="0">
                <a:latin typeface="微软雅黑" panose="020B0503020204020204" pitchFamily="34" charset="-122"/>
                <a:ea typeface="微软雅黑" panose="020B0503020204020204" pitchFamily="34" charset="-122"/>
              </a:rPr>
              <a:t>，不利于种植业的发展。</a:t>
            </a:r>
          </a:p>
        </p:txBody>
      </p:sp>
      <p:sp>
        <p:nvSpPr>
          <p:cNvPr id="7" name="TextBox 6"/>
          <p:cNvSpPr txBox="1"/>
          <p:nvPr/>
        </p:nvSpPr>
        <p:spPr>
          <a:xfrm>
            <a:off x="0" y="5358274"/>
            <a:ext cx="6916189" cy="830997"/>
          </a:xfrm>
          <a:prstGeom prst="rect">
            <a:avLst/>
          </a:prstGeom>
          <a:noFill/>
          <a:ln w="9525">
            <a:noFill/>
          </a:ln>
        </p:spPr>
        <p:txBody>
          <a:bodyPr wrap="square" anchor="t">
            <a:spAutoFit/>
          </a:bodyPr>
          <a:lstStyle/>
          <a:p>
            <a:pPr algn="just">
              <a:spcAft>
                <a:spcPct val="30000"/>
              </a:spcAft>
            </a:pPr>
            <a:r>
              <a:rPr lang="zh-CN" altLang="en-US" sz="2400" b="1"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⑤</a:t>
            </a:r>
            <a:r>
              <a:rPr lang="zh-CN" altLang="en-US" sz="2400" b="1" dirty="0">
                <a:latin typeface="微软雅黑" panose="020B0503020204020204" pitchFamily="34" charset="-122"/>
                <a:ea typeface="微软雅黑" panose="020B0503020204020204" pitchFamily="34" charset="-122"/>
              </a:rPr>
              <a:t>云贵地区</a:t>
            </a:r>
            <a:r>
              <a:rPr lang="zh-CN" altLang="en-US" sz="2400" b="1" dirty="0">
                <a:solidFill>
                  <a:srgbClr val="FF0000"/>
                </a:solidFill>
                <a:latin typeface="微软雅黑" panose="020B0503020204020204" pitchFamily="34" charset="-122"/>
                <a:ea typeface="微软雅黑" panose="020B0503020204020204" pitchFamily="34" charset="-122"/>
              </a:rPr>
              <a:t>喀斯特地貌发育</a:t>
            </a:r>
            <a:r>
              <a:rPr lang="zh-CN" altLang="en-US" sz="2400" b="1" dirty="0">
                <a:latin typeface="微软雅黑" panose="020B0503020204020204" pitchFamily="34" charset="-122"/>
                <a:ea typeface="微软雅黑" panose="020B0503020204020204" pitchFamily="34" charset="-122"/>
              </a:rPr>
              <a:t>，地表崎岖，土层薄，</a:t>
            </a:r>
            <a:r>
              <a:rPr lang="zh-CN" altLang="en-US" sz="2400" b="1" dirty="0">
                <a:solidFill>
                  <a:srgbClr val="FF0000"/>
                </a:solidFill>
                <a:latin typeface="微软雅黑" panose="020B0503020204020204" pitchFamily="34" charset="-122"/>
                <a:ea typeface="微软雅黑" panose="020B0503020204020204" pitchFamily="34" charset="-122"/>
              </a:rPr>
              <a:t>地表水缺乏</a:t>
            </a:r>
            <a:r>
              <a:rPr lang="zh-CN" altLang="en-US" sz="2400" b="1" dirty="0">
                <a:latin typeface="微软雅黑" panose="020B0503020204020204" pitchFamily="34" charset="-122"/>
                <a:ea typeface="微软雅黑" panose="020B0503020204020204" pitchFamily="34" charset="-122"/>
              </a:rPr>
              <a:t>，不利于农业发展</a:t>
            </a:r>
          </a:p>
        </p:txBody>
      </p:sp>
      <p:sp>
        <p:nvSpPr>
          <p:cNvPr id="2" name="文本框 1"/>
          <p:cNvSpPr txBox="1"/>
          <p:nvPr/>
        </p:nvSpPr>
        <p:spPr>
          <a:xfrm>
            <a:off x="0" y="2507125"/>
            <a:ext cx="7232073" cy="1938992"/>
          </a:xfrm>
          <a:prstGeom prst="rect">
            <a:avLst/>
          </a:prstGeom>
          <a:noFill/>
          <a:ln w="9525">
            <a:noFill/>
          </a:ln>
        </p:spPr>
        <p:txBody>
          <a:bodyPr wrap="square" anchor="t">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①夏初</a:t>
            </a:r>
            <a:r>
              <a:rPr lang="zh-CN" altLang="en-US" sz="2400" b="1" dirty="0">
                <a:solidFill>
                  <a:srgbClr val="FF0000"/>
                </a:solidFill>
                <a:latin typeface="微软雅黑" panose="020B0503020204020204" pitchFamily="34" charset="-122"/>
                <a:ea typeface="微软雅黑" panose="020B0503020204020204" pitchFamily="34" charset="-122"/>
              </a:rPr>
              <a:t>梅雨期过长</a:t>
            </a:r>
            <a:r>
              <a:rPr lang="zh-CN" altLang="en-US" sz="2400" b="1" dirty="0">
                <a:solidFill>
                  <a:srgbClr val="000000"/>
                </a:solidFill>
                <a:latin typeface="微软雅黑" panose="020B0503020204020204" pitchFamily="34" charset="-122"/>
                <a:ea typeface="微软雅黑" panose="020B0503020204020204" pitchFamily="34" charset="-122"/>
              </a:rPr>
              <a:t>，雨量过多，容易造成涝灾；时间过短，雨量过少，易造成旱灾</a:t>
            </a:r>
            <a:endParaRPr lang="zh-CN" altLang="en-US" sz="2400" b="1" dirty="0">
              <a:latin typeface="微软雅黑" panose="020B0503020204020204" pitchFamily="34" charset="-122"/>
              <a:ea typeface="微软雅黑" panose="020B0503020204020204" pitchFamily="34" charset="-122"/>
            </a:endParaRPr>
          </a:p>
          <a:p>
            <a:r>
              <a:rPr lang="zh-CN" altLang="en-US" sz="2400" b="1" dirty="0">
                <a:solidFill>
                  <a:srgbClr val="000000"/>
                </a:solidFill>
                <a:latin typeface="微软雅黑" panose="020B0503020204020204" pitchFamily="34" charset="-122"/>
                <a:ea typeface="微软雅黑" panose="020B0503020204020204" pitchFamily="34" charset="-122"/>
              </a:rPr>
              <a:t>②</a:t>
            </a:r>
            <a:r>
              <a:rPr lang="zh-CN" altLang="en-US" sz="2400" b="1" dirty="0">
                <a:solidFill>
                  <a:srgbClr val="FF0000"/>
                </a:solidFill>
                <a:latin typeface="微软雅黑" panose="020B0503020204020204" pitchFamily="34" charset="-122"/>
                <a:ea typeface="微软雅黑" panose="020B0503020204020204" pitchFamily="34" charset="-122"/>
              </a:rPr>
              <a:t>江淮伏旱</a:t>
            </a:r>
            <a:r>
              <a:rPr lang="zh-CN" altLang="en-US" sz="2400" b="1" dirty="0">
                <a:solidFill>
                  <a:srgbClr val="000000"/>
                </a:solidFill>
                <a:latin typeface="微软雅黑" panose="020B0503020204020204" pitchFamily="34" charset="-122"/>
                <a:ea typeface="微软雅黑" panose="020B0503020204020204" pitchFamily="34" charset="-122"/>
              </a:rPr>
              <a:t>，气温高，降水减少，蒸发旺盛，影响农业生产</a:t>
            </a:r>
            <a:r>
              <a:rPr lang="zh-CN" altLang="en-US" sz="2400" b="1" dirty="0" smtClean="0">
                <a:solidFill>
                  <a:srgbClr val="000000"/>
                </a:solidFill>
                <a:latin typeface="微软雅黑" panose="020B0503020204020204" pitchFamily="34" charset="-122"/>
                <a:ea typeface="微软雅黑" panose="020B0503020204020204" pitchFamily="34" charset="-122"/>
              </a:rPr>
              <a:t>；南部</a:t>
            </a:r>
            <a:r>
              <a:rPr lang="zh-CN" altLang="en-US" sz="2400" b="1" dirty="0">
                <a:solidFill>
                  <a:srgbClr val="000000"/>
                </a:solidFill>
                <a:latin typeface="微软雅黑" panose="020B0503020204020204" pitchFamily="34" charset="-122"/>
                <a:ea typeface="微软雅黑" panose="020B0503020204020204" pitchFamily="34" charset="-122"/>
              </a:rPr>
              <a:t>沿海</a:t>
            </a:r>
            <a:r>
              <a:rPr lang="zh-CN" altLang="en-US" sz="2400" b="1" dirty="0">
                <a:solidFill>
                  <a:srgbClr val="FF0000"/>
                </a:solidFill>
                <a:latin typeface="微软雅黑" panose="020B0503020204020204" pitchFamily="34" charset="-122"/>
                <a:ea typeface="微软雅黑" panose="020B0503020204020204" pitchFamily="34" charset="-122"/>
              </a:rPr>
              <a:t>夏秋季台风</a:t>
            </a:r>
          </a:p>
          <a:p>
            <a:r>
              <a:rPr lang="en-US" altLang="zh-CN" sz="2400" b="1" dirty="0">
                <a:latin typeface="微软雅黑" panose="020B0503020204020204" pitchFamily="34" charset="-122"/>
                <a:ea typeface="微软雅黑" panose="020B0503020204020204" pitchFamily="34" charset="-122"/>
              </a:rPr>
              <a:t>③</a:t>
            </a:r>
            <a:r>
              <a:rPr lang="zh-CN" altLang="en-US" sz="2400" b="1" dirty="0">
                <a:solidFill>
                  <a:srgbClr val="FF0000"/>
                </a:solidFill>
                <a:latin typeface="微软雅黑" panose="020B0503020204020204" pitchFamily="34" charset="-122"/>
                <a:ea typeface="微软雅黑" panose="020B0503020204020204" pitchFamily="34" charset="-122"/>
              </a:rPr>
              <a:t>四川盆地</a:t>
            </a:r>
            <a:r>
              <a:rPr lang="zh-CN" altLang="en-US" sz="2400" b="1" dirty="0">
                <a:latin typeface="微软雅黑" panose="020B0503020204020204" pitchFamily="34" charset="-122"/>
                <a:ea typeface="微软雅黑" panose="020B0503020204020204" pitchFamily="34" charset="-122"/>
              </a:rPr>
              <a:t>、云贵高原</a:t>
            </a:r>
            <a:r>
              <a:rPr lang="zh-CN" altLang="en-US" sz="2400" b="1" dirty="0">
                <a:solidFill>
                  <a:srgbClr val="FF0000"/>
                </a:solidFill>
                <a:latin typeface="微软雅黑" panose="020B0503020204020204" pitchFamily="34" charset="-122"/>
                <a:ea typeface="微软雅黑" panose="020B0503020204020204" pitchFamily="34" charset="-122"/>
              </a:rPr>
              <a:t>贵州</a:t>
            </a:r>
            <a:r>
              <a:rPr lang="zh-CN" altLang="en-US" sz="2400" b="1" dirty="0">
                <a:latin typeface="微软雅黑" panose="020B0503020204020204" pitchFamily="34" charset="-122"/>
                <a:ea typeface="微软雅黑" panose="020B0503020204020204" pitchFamily="34" charset="-122"/>
              </a:rPr>
              <a:t>部分</a:t>
            </a:r>
            <a:r>
              <a:rPr lang="zh-CN" altLang="en-US" sz="2400" b="1" dirty="0">
                <a:solidFill>
                  <a:srgbClr val="FF0000"/>
                </a:solidFill>
                <a:latin typeface="微软雅黑" panose="020B0503020204020204" pitchFamily="34" charset="-122"/>
                <a:ea typeface="微软雅黑" panose="020B0503020204020204" pitchFamily="34" charset="-122"/>
              </a:rPr>
              <a:t>光照不足</a:t>
            </a:r>
          </a:p>
        </p:txBody>
      </p:sp>
      <p:sp>
        <p:nvSpPr>
          <p:cNvPr id="8" name="文本框 1"/>
          <p:cNvSpPr txBox="1"/>
          <p:nvPr/>
        </p:nvSpPr>
        <p:spPr>
          <a:xfrm>
            <a:off x="0" y="1026710"/>
            <a:ext cx="4458272" cy="523220"/>
          </a:xfrm>
          <a:prstGeom prst="rect">
            <a:avLst/>
          </a:prstGeom>
          <a:noFill/>
          <a:ln w="9525">
            <a:noFill/>
          </a:ln>
        </p:spPr>
        <p:txBody>
          <a:bodyPr wrap="none" anchor="t">
            <a:spAutoFit/>
          </a:bodyPr>
          <a:lstStyle/>
          <a:p>
            <a:r>
              <a:rPr lang="en-US" altLang="zh-CN" sz="2800" b="1" dirty="0" smtClean="0">
                <a:solidFill>
                  <a:srgbClr val="FF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28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南方地区的农业生产条件</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9" name="矩形 9"/>
          <p:cNvSpPr/>
          <p:nvPr/>
        </p:nvSpPr>
        <p:spPr>
          <a:xfrm>
            <a:off x="124708" y="399010"/>
            <a:ext cx="2082621" cy="662554"/>
          </a:xfrm>
          <a:prstGeom prst="rect">
            <a:avLst/>
          </a:prstGeom>
          <a:noFill/>
          <a:ln w="9525">
            <a:noFill/>
          </a:ln>
        </p:spPr>
        <p:txBody>
          <a:bodyPr wrap="none" anchor="t">
            <a:spAutoFit/>
          </a:bodyPr>
          <a:lstStyle/>
          <a:p>
            <a:pPr algn="just">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（一）</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zh-CN" sz="2800" b="1" dirty="0">
                <a:solidFill>
                  <a:srgbClr val="FF0000"/>
                </a:solidFill>
                <a:latin typeface="微软雅黑" panose="020B0503020204020204" pitchFamily="34" charset="-122"/>
                <a:ea typeface="微软雅黑" panose="020B0503020204020204" pitchFamily="34" charset="-122"/>
              </a:rPr>
              <a:t>农业</a:t>
            </a:r>
          </a:p>
        </p:txBody>
      </p:sp>
      <p:sp>
        <p:nvSpPr>
          <p:cNvPr id="10" name="TextBox 9"/>
          <p:cNvSpPr txBox="1"/>
          <p:nvPr/>
        </p:nvSpPr>
        <p:spPr>
          <a:xfrm>
            <a:off x="0" y="0"/>
            <a:ext cx="4838008" cy="584775"/>
          </a:xfrm>
          <a:prstGeom prst="rect">
            <a:avLst/>
          </a:prstGeom>
          <a:noFill/>
        </p:spPr>
        <p:txBody>
          <a:bodyPr wrap="square" rtlCol="0">
            <a:spAutoFit/>
          </a:bodyPr>
          <a:lstStyle/>
          <a:p>
            <a:r>
              <a:rPr lang="zh-CN" altLang="en-US" sz="3200" b="1" dirty="0" smtClean="0"/>
              <a:t>三、人文自然地理环境</a:t>
            </a:r>
            <a:endParaRPr lang="zh-CN" altLang="en-US" sz="3200" b="1" dirty="0"/>
          </a:p>
        </p:txBody>
      </p:sp>
      <p:pic>
        <p:nvPicPr>
          <p:cNvPr id="11" name="Picture 13" descr="E:\个人资料\地理资料\七年级下册\第七章我们邻近的国家和地区\图片35.png"/>
          <p:cNvPicPr>
            <a:picLocks noChangeAspect="1"/>
          </p:cNvPicPr>
          <p:nvPr/>
        </p:nvPicPr>
        <p:blipFill>
          <a:blip r:embed="rId2" cstate="print"/>
          <a:stretch>
            <a:fillRect/>
          </a:stretch>
        </p:blipFill>
        <p:spPr>
          <a:xfrm>
            <a:off x="7115695" y="2502130"/>
            <a:ext cx="5076305" cy="4355870"/>
          </a:xfrm>
          <a:prstGeom prst="rect">
            <a:avLst/>
          </a:prstGeom>
          <a:ln/>
        </p:spPr>
      </p:pic>
    </p:spTree>
    <p:extLst>
      <p:ext uri="{BB962C8B-B14F-4D97-AF65-F5344CB8AC3E}">
        <p14:creationId xmlns:p14="http://schemas.microsoft.com/office/powerpoint/2010/main" val="10366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descr="中国干湿状况"/>
          <p:cNvPicPr>
            <a:picLocks noChangeAspect="1"/>
          </p:cNvPicPr>
          <p:nvPr/>
        </p:nvPicPr>
        <p:blipFill>
          <a:blip r:embed="rId2" cstate="print">
            <a:clrChange>
              <a:clrFrom>
                <a:srgbClr val="FFFFFF"/>
              </a:clrFrom>
              <a:clrTo>
                <a:srgbClr val="FFFFFF">
                  <a:alpha val="0"/>
                </a:srgbClr>
              </a:clrTo>
            </a:clrChange>
          </a:blip>
          <a:stretch>
            <a:fillRect/>
          </a:stretch>
        </p:blipFill>
        <p:spPr>
          <a:xfrm>
            <a:off x="7398327" y="3375025"/>
            <a:ext cx="4793673" cy="3482975"/>
          </a:xfrm>
          <a:prstGeom prst="rect">
            <a:avLst/>
          </a:prstGeom>
          <a:noFill/>
          <a:ln w="19050" cap="flat" cmpd="sng">
            <a:solidFill>
              <a:schemeClr val="tx1"/>
            </a:solidFill>
            <a:prstDash val="solid"/>
            <a:miter/>
            <a:headEnd type="none" w="med" len="med"/>
            <a:tailEnd type="none" w="med" len="med"/>
          </a:ln>
        </p:spPr>
      </p:pic>
      <p:pic>
        <p:nvPicPr>
          <p:cNvPr id="37890" name="Picture 4" descr="中国温度带1"/>
          <p:cNvPicPr>
            <a:picLocks noChangeAspect="1"/>
          </p:cNvPicPr>
          <p:nvPr/>
        </p:nvPicPr>
        <p:blipFill>
          <a:blip r:embed="rId3" cstate="print">
            <a:clrChange>
              <a:clrFrom>
                <a:srgbClr val="FFFFFF"/>
              </a:clrFrom>
              <a:clrTo>
                <a:srgbClr val="FFFFFF">
                  <a:alpha val="0"/>
                </a:srgbClr>
              </a:clrTo>
            </a:clrChange>
          </a:blip>
          <a:stretch>
            <a:fillRect/>
          </a:stretch>
        </p:blipFill>
        <p:spPr>
          <a:xfrm>
            <a:off x="7414953" y="153988"/>
            <a:ext cx="4777047" cy="3157537"/>
          </a:xfrm>
          <a:prstGeom prst="rect">
            <a:avLst/>
          </a:prstGeom>
          <a:noFill/>
          <a:ln w="19050" cap="flat" cmpd="sng">
            <a:solidFill>
              <a:srgbClr val="000000"/>
            </a:solidFill>
            <a:prstDash val="solid"/>
            <a:miter/>
            <a:headEnd type="none" w="med" len="med"/>
            <a:tailEnd type="none" w="med" len="med"/>
          </a:ln>
        </p:spPr>
      </p:pic>
      <p:sp>
        <p:nvSpPr>
          <p:cNvPr id="37891" name="矩形 9"/>
          <p:cNvSpPr/>
          <p:nvPr/>
        </p:nvSpPr>
        <p:spPr>
          <a:xfrm>
            <a:off x="0" y="1549495"/>
            <a:ext cx="7165975" cy="5373779"/>
          </a:xfrm>
          <a:prstGeom prst="rect">
            <a:avLst/>
          </a:prstGeom>
          <a:noFill/>
          <a:ln w="9525">
            <a:noFill/>
          </a:ln>
        </p:spPr>
        <p:txBody>
          <a:bodyPr anchor="t">
            <a:spAutoFit/>
          </a:bodyPr>
          <a:lstStyle/>
          <a:p>
            <a:pPr algn="just">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主要类型</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just">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zh-CN" sz="2400" b="1" dirty="0">
                <a:solidFill>
                  <a:srgbClr val="FF0000"/>
                </a:solidFill>
                <a:latin typeface="微软雅黑" panose="020B0503020204020204" pitchFamily="34" charset="-122"/>
                <a:ea typeface="微软雅黑" panose="020B0503020204020204" pitchFamily="34" charset="-122"/>
              </a:rPr>
              <a:t>耕作业</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水田</a:t>
            </a:r>
            <a:r>
              <a:rPr lang="zh-CN" altLang="zh-CN" sz="2400" b="1" dirty="0">
                <a:latin typeface="微软雅黑" panose="020B0503020204020204" pitchFamily="34" charset="-122"/>
                <a:ea typeface="微软雅黑" panose="020B0503020204020204" pitchFamily="34" charset="-122"/>
              </a:rPr>
              <a:t>农业，一年两熟到三熟</a:t>
            </a:r>
            <a:endParaRPr lang="en-US" altLang="zh-CN" sz="2400" dirty="0">
              <a:latin typeface="Arial" panose="020B0604020202020204" pitchFamily="34" charset="0"/>
              <a:ea typeface="宋体" panose="02010600030101010101" pitchFamily="2" charset="-122"/>
            </a:endParaRPr>
          </a:p>
          <a:p>
            <a:pPr eaLnBrk="0" hangingPunct="0"/>
            <a:r>
              <a:rPr lang="zh-CN" altLang="en-US" sz="2400" b="1" dirty="0">
                <a:latin typeface="Arial" panose="020B0604020202020204" pitchFamily="34" charset="0"/>
                <a:ea typeface="宋体" panose="02010600030101010101" pitchFamily="2" charset="-122"/>
              </a:rPr>
              <a:t>粮食作物：水稻（长江以北一年两熟、长江以南一年三熟）</a:t>
            </a:r>
          </a:p>
          <a:p>
            <a:pPr eaLnBrk="0" hangingPunct="0"/>
            <a:r>
              <a:rPr lang="zh-CN" altLang="en-US" sz="2400" b="1" dirty="0">
                <a:latin typeface="Arial" panose="020B0604020202020204" pitchFamily="34" charset="0"/>
                <a:ea typeface="宋体" panose="02010600030101010101" pitchFamily="2" charset="-122"/>
              </a:rPr>
              <a:t>经济作物：油菜籽、甘蔗、苎麻、棉花</a:t>
            </a:r>
          </a:p>
          <a:p>
            <a:pPr algn="just">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zh-CN" sz="2400" b="1" dirty="0">
                <a:solidFill>
                  <a:srgbClr val="FF0000"/>
                </a:solidFill>
                <a:latin typeface="微软雅黑" panose="020B0503020204020204" pitchFamily="34" charset="-122"/>
                <a:ea typeface="微软雅黑" panose="020B0503020204020204" pitchFamily="34" charset="-122"/>
              </a:rPr>
              <a:t>林果业</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亚热带、热带的经济林木和水果。</a:t>
            </a:r>
          </a:p>
          <a:p>
            <a:pPr eaLnBrk="0" hangingPunct="0">
              <a:spcAft>
                <a:spcPct val="10000"/>
              </a:spcAft>
            </a:pPr>
            <a:r>
              <a:rPr lang="zh-CN" altLang="en-US" sz="2400" b="1" dirty="0">
                <a:latin typeface="宋体" panose="02010600030101010101" pitchFamily="2" charset="-122"/>
                <a:ea typeface="宋体" panose="02010600030101010101" pitchFamily="2" charset="-122"/>
              </a:rPr>
              <a:t>用材林：杉、马尾松、竹</a:t>
            </a:r>
          </a:p>
          <a:p>
            <a:pPr eaLnBrk="0" hangingPunct="0">
              <a:spcAft>
                <a:spcPct val="10000"/>
              </a:spcAft>
            </a:pPr>
            <a:r>
              <a:rPr lang="zh-CN" altLang="en-US" sz="2400" b="1" dirty="0">
                <a:latin typeface="宋体" panose="02010600030101010101" pitchFamily="2" charset="-122"/>
                <a:ea typeface="宋体" panose="02010600030101010101" pitchFamily="2" charset="-122"/>
              </a:rPr>
              <a:t>经济林：茶树、油茶、油桐、橡胶、樟树（台湾樟脑）</a:t>
            </a:r>
          </a:p>
          <a:p>
            <a:pPr eaLnBrk="0" hangingPunct="0">
              <a:spcAft>
                <a:spcPct val="10000"/>
              </a:spcAft>
            </a:pPr>
            <a:r>
              <a:rPr lang="zh-CN" altLang="en-US" sz="2400" b="1" dirty="0">
                <a:latin typeface="宋体" panose="02010600030101010101" pitchFamily="2" charset="-122"/>
                <a:ea typeface="宋体" panose="02010600030101010101" pitchFamily="2" charset="-122"/>
              </a:rPr>
              <a:t>热带、亚热带水果：</a:t>
            </a:r>
            <a:r>
              <a:rPr lang="zh-CN" altLang="en-US" sz="2400" b="1" dirty="0">
                <a:latin typeface="Tahoma" panose="020B0604030504040204" pitchFamily="34" charset="0"/>
                <a:ea typeface="宋体" panose="02010600030101010101" pitchFamily="2" charset="-122"/>
              </a:rPr>
              <a:t>柑橘、香蕉、荔枝、龙眼、菠萝、椰子</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just">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(3</a:t>
            </a:r>
            <a:r>
              <a:rPr lang="en-US" altLang="zh-CN"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渔</a:t>
            </a:r>
            <a:r>
              <a:rPr lang="zh-CN" altLang="zh-CN" sz="2400" b="1" dirty="0" smtClean="0">
                <a:solidFill>
                  <a:srgbClr val="FF0000"/>
                </a:solidFill>
                <a:latin typeface="微软雅黑" panose="020B0503020204020204" pitchFamily="34" charset="-122"/>
                <a:ea typeface="微软雅黑" panose="020B0503020204020204" pitchFamily="34" charset="-122"/>
              </a:rPr>
              <a:t>业</a:t>
            </a:r>
            <a:r>
              <a:rPr lang="zh-CN" altLang="en-US" sz="2400" b="1" dirty="0" smtClean="0">
                <a:solidFill>
                  <a:srgbClr val="FF0000"/>
                </a:solidFill>
                <a:latin typeface="微软雅黑" panose="020B0503020204020204" pitchFamily="34" charset="-122"/>
                <a:ea typeface="微软雅黑" panose="020B0503020204020204" pitchFamily="34" charset="-122"/>
              </a:rPr>
              <a:t>和副业</a:t>
            </a:r>
            <a:r>
              <a:rPr lang="zh-CN" altLang="zh-CN" sz="2400" b="1" dirty="0" smtClean="0">
                <a:solidFill>
                  <a:srgbClr val="FF0000"/>
                </a:solidFill>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淡水</a:t>
            </a:r>
            <a:r>
              <a:rPr lang="zh-CN" altLang="zh-CN" sz="2400" b="1" dirty="0" smtClean="0">
                <a:latin typeface="微软雅黑" panose="020B0503020204020204" pitchFamily="34" charset="-122"/>
                <a:ea typeface="微软雅黑" panose="020B0503020204020204" pitchFamily="34" charset="-122"/>
              </a:rPr>
              <a:t>养殖</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沿海</a:t>
            </a:r>
            <a:r>
              <a:rPr lang="zh-CN" altLang="en-US" sz="2400" b="1" dirty="0" smtClean="0">
                <a:latin typeface="微软雅黑" panose="020B0503020204020204" pitchFamily="34" charset="-122"/>
                <a:ea typeface="微软雅黑" panose="020B0503020204020204" pitchFamily="34" charset="-122"/>
              </a:rPr>
              <a:t>渔场</a:t>
            </a:r>
            <a:r>
              <a:rPr lang="zh-CN" altLang="zh-CN" sz="2400" b="1" dirty="0" smtClean="0">
                <a:latin typeface="微软雅黑" panose="020B0503020204020204" pitchFamily="34" charset="-122"/>
                <a:ea typeface="微软雅黑" panose="020B0503020204020204" pitchFamily="34" charset="-122"/>
              </a:rPr>
              <a:t>和</a:t>
            </a:r>
            <a:r>
              <a:rPr lang="zh-CN" altLang="zh-CN" sz="2400" b="1" dirty="0">
                <a:latin typeface="微软雅黑" panose="020B0503020204020204" pitchFamily="34" charset="-122"/>
                <a:ea typeface="微软雅黑" panose="020B0503020204020204" pitchFamily="34" charset="-122"/>
              </a:rPr>
              <a:t>桑蚕养殖</a:t>
            </a:r>
            <a:r>
              <a:rPr lang="zh-CN" altLang="zh-CN" sz="2400" b="1" dirty="0" smtClean="0">
                <a:latin typeface="微软雅黑" panose="020B0503020204020204" pitchFamily="34" charset="-122"/>
                <a:ea typeface="微软雅黑" panose="020B0503020204020204" pitchFamily="34" charset="-122"/>
              </a:rPr>
              <a:t>。</a:t>
            </a:r>
            <a:endParaRPr lang="zh-CN" altLang="zh-CN" sz="2400" b="1" dirty="0">
              <a:latin typeface="微软雅黑" panose="020B0503020204020204" pitchFamily="34" charset="-122"/>
              <a:ea typeface="微软雅黑" panose="020B0503020204020204" pitchFamily="34" charset="-122"/>
            </a:endParaRPr>
          </a:p>
        </p:txBody>
      </p:sp>
      <p:sp>
        <p:nvSpPr>
          <p:cNvPr id="37892" name="矩形 9"/>
          <p:cNvSpPr/>
          <p:nvPr/>
        </p:nvSpPr>
        <p:spPr>
          <a:xfrm>
            <a:off x="0" y="731520"/>
            <a:ext cx="2332037" cy="830263"/>
          </a:xfrm>
          <a:prstGeom prst="rect">
            <a:avLst/>
          </a:prstGeom>
          <a:noFill/>
          <a:ln w="9525">
            <a:noFill/>
          </a:ln>
        </p:spPr>
        <p:txBody>
          <a:bodyPr wrap="none" anchor="t">
            <a:spAutoFit/>
          </a:bodyPr>
          <a:lstStyle/>
          <a:p>
            <a:pPr algn="just">
              <a:lnSpc>
                <a:spcPct val="150000"/>
              </a:lnSpc>
            </a:pPr>
            <a:r>
              <a:rPr lang="zh-CN" altLang="en-US" sz="3200" b="1" dirty="0">
                <a:solidFill>
                  <a:srgbClr val="FF0000"/>
                </a:solidFill>
                <a:latin typeface="微软雅黑" panose="020B0503020204020204" pitchFamily="34" charset="-122"/>
                <a:ea typeface="微软雅黑" panose="020B0503020204020204" pitchFamily="34" charset="-122"/>
              </a:rPr>
              <a:t>（一）</a:t>
            </a:r>
            <a:r>
              <a:rPr lang="en-US" altLang="zh-CN" sz="3200" b="1" dirty="0">
                <a:solidFill>
                  <a:srgbClr val="FF0000"/>
                </a:solidFill>
                <a:latin typeface="微软雅黑" panose="020B0503020204020204" pitchFamily="34" charset="-122"/>
                <a:ea typeface="微软雅黑" panose="020B0503020204020204" pitchFamily="34" charset="-122"/>
              </a:rPr>
              <a:t>.</a:t>
            </a:r>
            <a:r>
              <a:rPr lang="zh-CN" altLang="zh-CN" sz="3200" b="1" dirty="0">
                <a:solidFill>
                  <a:srgbClr val="FF0000"/>
                </a:solidFill>
                <a:latin typeface="微软雅黑" panose="020B0503020204020204" pitchFamily="34" charset="-122"/>
                <a:ea typeface="微软雅黑" panose="020B0503020204020204" pitchFamily="34" charset="-122"/>
              </a:rPr>
              <a:t>农业</a:t>
            </a:r>
          </a:p>
        </p:txBody>
      </p:sp>
      <p:sp>
        <p:nvSpPr>
          <p:cNvPr id="6" name="TextBox 5"/>
          <p:cNvSpPr txBox="1"/>
          <p:nvPr/>
        </p:nvSpPr>
        <p:spPr>
          <a:xfrm>
            <a:off x="0" y="0"/>
            <a:ext cx="4838008" cy="584775"/>
          </a:xfrm>
          <a:prstGeom prst="rect">
            <a:avLst/>
          </a:prstGeom>
          <a:noFill/>
        </p:spPr>
        <p:txBody>
          <a:bodyPr wrap="square" rtlCol="0">
            <a:spAutoFit/>
          </a:bodyPr>
          <a:lstStyle/>
          <a:p>
            <a:r>
              <a:rPr lang="zh-CN" altLang="en-US" sz="3200" b="1" dirty="0" smtClean="0"/>
              <a:t>三、人文地理环境</a:t>
            </a:r>
            <a:endParaRPr lang="zh-CN" altLang="en-US" sz="3200" b="1" dirty="0"/>
          </a:p>
        </p:txBody>
      </p:sp>
    </p:spTree>
    <p:extLst>
      <p:ext uri="{BB962C8B-B14F-4D97-AF65-F5344CB8AC3E}">
        <p14:creationId xmlns:p14="http://schemas.microsoft.com/office/powerpoint/2010/main" val="6984958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Effect transition="in" filter="blinds(horizontal)">
                                      <p:cBhvr>
                                        <p:cTn id="7" dur="500"/>
                                        <p:tgtEl>
                                          <p:spTgt spid="3789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1">
                                            <p:txEl>
                                              <p:pRg st="2" end="2"/>
                                            </p:txEl>
                                          </p:spTgt>
                                        </p:tgtEl>
                                        <p:attrNameLst>
                                          <p:attrName>style.visibility</p:attrName>
                                        </p:attrNameLst>
                                      </p:cBhvr>
                                      <p:to>
                                        <p:strVal val="visible"/>
                                      </p:to>
                                    </p:set>
                                    <p:animEffect transition="in" filter="blinds(horizontal)">
                                      <p:cBhvr>
                                        <p:cTn id="10" dur="500"/>
                                        <p:tgtEl>
                                          <p:spTgt spid="3789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animEffect transition="in" filter="blinds(horizontal)">
                                      <p:cBhvr>
                                        <p:cTn id="13" dur="500"/>
                                        <p:tgtEl>
                                          <p:spTgt spid="3789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891">
                                            <p:txEl>
                                              <p:pRg st="4" end="4"/>
                                            </p:txEl>
                                          </p:spTgt>
                                        </p:tgtEl>
                                        <p:attrNameLst>
                                          <p:attrName>style.visibility</p:attrName>
                                        </p:attrNameLst>
                                      </p:cBhvr>
                                      <p:to>
                                        <p:strVal val="visible"/>
                                      </p:to>
                                    </p:set>
                                    <p:animEffect transition="in" filter="blinds(horizontal)">
                                      <p:cBhvr>
                                        <p:cTn id="18" dur="500"/>
                                        <p:tgtEl>
                                          <p:spTgt spid="37891">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animEffect transition="in" filter="blinds(horizontal)">
                                      <p:cBhvr>
                                        <p:cTn id="21" dur="500"/>
                                        <p:tgtEl>
                                          <p:spTgt spid="37891">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7891">
                                            <p:txEl>
                                              <p:pRg st="6" end="6"/>
                                            </p:txEl>
                                          </p:spTgt>
                                        </p:tgtEl>
                                        <p:attrNameLst>
                                          <p:attrName>style.visibility</p:attrName>
                                        </p:attrNameLst>
                                      </p:cBhvr>
                                      <p:to>
                                        <p:strVal val="visible"/>
                                      </p:to>
                                    </p:set>
                                    <p:animEffect transition="in" filter="blinds(horizontal)">
                                      <p:cBhvr>
                                        <p:cTn id="24" dur="500"/>
                                        <p:tgtEl>
                                          <p:spTgt spid="37891">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7891">
                                            <p:txEl>
                                              <p:pRg st="7" end="7"/>
                                            </p:txEl>
                                          </p:spTgt>
                                        </p:tgtEl>
                                        <p:attrNameLst>
                                          <p:attrName>style.visibility</p:attrName>
                                        </p:attrNameLst>
                                      </p:cBhvr>
                                      <p:to>
                                        <p:strVal val="visible"/>
                                      </p:to>
                                    </p:set>
                                    <p:animEffect transition="in" filter="blinds(horizontal)">
                                      <p:cBhvr>
                                        <p:cTn id="27" dur="500"/>
                                        <p:tgtEl>
                                          <p:spTgt spid="3789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7891">
                                            <p:txEl>
                                              <p:pRg st="8" end="8"/>
                                            </p:txEl>
                                          </p:spTgt>
                                        </p:tgtEl>
                                        <p:attrNameLst>
                                          <p:attrName>style.visibility</p:attrName>
                                        </p:attrNameLst>
                                      </p:cBhvr>
                                      <p:to>
                                        <p:strVal val="visible"/>
                                      </p:to>
                                    </p:set>
                                    <p:animEffect transition="in" filter="blinds(horizontal)">
                                      <p:cBhvr>
                                        <p:cTn id="32" dur="500"/>
                                        <p:tgtEl>
                                          <p:spTgt spid="37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8" name="Rectangle 3"/>
          <p:cNvSpPr>
            <a:spLocks noChangeArrowheads="1"/>
          </p:cNvSpPr>
          <p:nvPr/>
        </p:nvSpPr>
        <p:spPr bwMode="auto">
          <a:xfrm>
            <a:off x="1676401" y="533400"/>
            <a:ext cx="8640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900" b="1">
                <a:latin typeface="Times New Roman" panose="02020603050405020304" pitchFamily="18" charset="0"/>
                <a:ea typeface="黑体" panose="02010609060101010101" pitchFamily="49" charset="-122"/>
              </a:rPr>
              <a:t>①</a:t>
            </a:r>
            <a:r>
              <a:rPr kumimoji="1" lang="zh-CN" altLang="en-US" sz="2900" b="1">
                <a:latin typeface="Times New Roman" panose="02020603050405020304" pitchFamily="18" charset="0"/>
                <a:ea typeface="黑体" panose="02010609060101010101" pitchFamily="49" charset="-122"/>
              </a:rPr>
              <a:t>种植业：</a:t>
            </a:r>
            <a:r>
              <a:rPr kumimoji="1" lang="zh-CN" altLang="en-US" sz="2900" b="1">
                <a:solidFill>
                  <a:srgbClr val="FF0000"/>
                </a:solidFill>
                <a:latin typeface="Times New Roman" panose="02020603050405020304" pitchFamily="18" charset="0"/>
                <a:ea typeface="黑体" panose="02010609060101010101" pitchFamily="49" charset="-122"/>
              </a:rPr>
              <a:t>水稻、小麦、油菜、棉花、甘蔗为主。</a:t>
            </a:r>
            <a:endParaRPr kumimoji="1" lang="zh-CN" altLang="en-US" sz="2900" b="1">
              <a:latin typeface="Times New Roman" panose="02020603050405020304" pitchFamily="18" charset="0"/>
              <a:ea typeface="黑体" panose="02010609060101010101" pitchFamily="49" charset="-122"/>
            </a:endParaRPr>
          </a:p>
        </p:txBody>
      </p:sp>
    </p:spTree>
    <p:controls>
      <mc:AlternateContent xmlns:mc="http://schemas.openxmlformats.org/markup-compatibility/2006">
        <mc:Choice xmlns:v="urn:schemas-microsoft-com:vml" Requires="v">
          <p:control spid="387089" name="ShockwaveFlash1" r:id="rId2" imgW="8153280" imgH="5715000"/>
        </mc:Choice>
        <mc:Fallback>
          <p:control name="ShockwaveFlash1" r:id="rId2" imgW="8153280" imgH="5715000">
            <p:pic>
              <p:nvPicPr>
                <p:cNvPr id="2" name="ShockwaveFlash1"/>
                <p:cNvPicPr preferRelativeResize="0">
                  <a:picLocks noChangeArrowheads="1" noChangeShapeType="1"/>
                </p:cNvPicPr>
                <p:nvPr/>
              </p:nvPicPr>
              <p:blipFill>
                <a:blip r:embed="rId4"/>
                <a:srcRect/>
                <a:stretch>
                  <a:fillRect/>
                </a:stretch>
              </p:blipFill>
              <p:spPr bwMode="auto">
                <a:xfrm>
                  <a:off x="1905000" y="1143000"/>
                  <a:ext cx="8153400" cy="5715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273048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3108">
                                            <p:txEl>
                                              <p:pRg st="0" end="0"/>
                                            </p:txEl>
                                          </p:spTgt>
                                        </p:tgtEl>
                                        <p:attrNameLst>
                                          <p:attrName>style.visibility</p:attrName>
                                        </p:attrNameLst>
                                      </p:cBhvr>
                                      <p:to>
                                        <p:strVal val="visible"/>
                                      </p:to>
                                    </p:set>
                                    <p:animEffect transition="in" filter="blinds(horizontal)">
                                      <p:cBhvr>
                                        <p:cTn id="7" dur="500"/>
                                        <p:tgtEl>
                                          <p:spTgt spid="303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ADMINI~1\appdata\roaming\360se6\USERDA~1\Temp\0EED89~1.PNG"/>
          <p:cNvPicPr>
            <a:picLocks noChangeAspect="1" noChangeArrowheads="1"/>
          </p:cNvPicPr>
          <p:nvPr/>
        </p:nvPicPr>
        <p:blipFill>
          <a:blip r:embed="rId4" cstate="print"/>
          <a:stretch>
            <a:fillRect/>
          </a:stretch>
        </p:blipFill>
        <p:spPr bwMode="auto">
          <a:xfrm>
            <a:off x="2794000" y="24"/>
            <a:ext cx="9169389" cy="6858000"/>
          </a:xfrm>
          <a:prstGeom prst="rect">
            <a:avLst/>
          </a:prstGeom>
          <a:noFill/>
        </p:spPr>
      </p:pic>
      <p:sp>
        <p:nvSpPr>
          <p:cNvPr id="3" name="Text Box 19"/>
          <p:cNvSpPr txBox="1">
            <a:spLocks noChangeArrowheads="1"/>
          </p:cNvSpPr>
          <p:nvPr/>
        </p:nvSpPr>
        <p:spPr bwMode="auto">
          <a:xfrm>
            <a:off x="11139805" y="71438"/>
            <a:ext cx="798195" cy="3286148"/>
          </a:xfrm>
          <a:prstGeom prst="rect">
            <a:avLst/>
          </a:prstGeom>
          <a:solidFill>
            <a:schemeClr val="accent2"/>
          </a:solidFill>
          <a:ln w="9525" algn="ctr">
            <a:noFill/>
            <a:miter lim="800000"/>
          </a:ln>
          <a:effectLst/>
        </p:spPr>
        <p:txBody>
          <a:bodyPr vert="eaVert" wrap="square">
            <a:spAutoFit/>
          </a:bodyPr>
          <a:lstStyle/>
          <a:p>
            <a:pPr>
              <a:spcBef>
                <a:spcPct val="50000"/>
              </a:spcBef>
            </a:pPr>
            <a:r>
              <a:rPr lang="zh-CN" altLang="en-US" sz="4000" smtClean="0">
                <a:solidFill>
                  <a:schemeClr val="bg1"/>
                </a:solidFill>
                <a:ea typeface="黑体" panose="02010609060101010101" pitchFamily="49" charset="-122"/>
              </a:rPr>
              <a:t>行政区的分布</a:t>
            </a:r>
          </a:p>
        </p:txBody>
      </p:sp>
      <p:sp>
        <p:nvSpPr>
          <p:cNvPr id="6" name="任意多边形 5"/>
          <p:cNvSpPr/>
          <p:nvPr/>
        </p:nvSpPr>
        <p:spPr>
          <a:xfrm>
            <a:off x="2950794" y="2138341"/>
            <a:ext cx="2803029" cy="3356338"/>
          </a:xfrm>
          <a:custGeom>
            <a:avLst/>
            <a:gdLst>
              <a:gd name="connsiteX0" fmla="*/ 34935 w 2803029"/>
              <a:gd name="connsiteY0" fmla="*/ 2123967 h 3356338"/>
              <a:gd name="connsiteX1" fmla="*/ 79180 w 2803029"/>
              <a:gd name="connsiteY1" fmla="*/ 2079722 h 3356338"/>
              <a:gd name="connsiteX2" fmla="*/ 123425 w 2803029"/>
              <a:gd name="connsiteY2" fmla="*/ 2064973 h 3356338"/>
              <a:gd name="connsiteX3" fmla="*/ 270909 w 2803029"/>
              <a:gd name="connsiteY3" fmla="*/ 2050225 h 3356338"/>
              <a:gd name="connsiteX4" fmla="*/ 388896 w 2803029"/>
              <a:gd name="connsiteY4" fmla="*/ 2109218 h 3356338"/>
              <a:gd name="connsiteX5" fmla="*/ 359400 w 2803029"/>
              <a:gd name="connsiteY5" fmla="*/ 2197709 h 3356338"/>
              <a:gd name="connsiteX6" fmla="*/ 344651 w 2803029"/>
              <a:gd name="connsiteY6" fmla="*/ 2241954 h 3356338"/>
              <a:gd name="connsiteX7" fmla="*/ 388896 w 2803029"/>
              <a:gd name="connsiteY7" fmla="*/ 2418935 h 3356338"/>
              <a:gd name="connsiteX8" fmla="*/ 433141 w 2803029"/>
              <a:gd name="connsiteY8" fmla="*/ 2433683 h 3356338"/>
              <a:gd name="connsiteX9" fmla="*/ 462638 w 2803029"/>
              <a:gd name="connsiteY9" fmla="*/ 2477928 h 3356338"/>
              <a:gd name="connsiteX10" fmla="*/ 536380 w 2803029"/>
              <a:gd name="connsiteY10" fmla="*/ 2492677 h 3356338"/>
              <a:gd name="connsiteX11" fmla="*/ 565877 w 2803029"/>
              <a:gd name="connsiteY11" fmla="*/ 2581167 h 3356338"/>
              <a:gd name="connsiteX12" fmla="*/ 521632 w 2803029"/>
              <a:gd name="connsiteY12" fmla="*/ 2669657 h 3356338"/>
              <a:gd name="connsiteX13" fmla="*/ 477387 w 2803029"/>
              <a:gd name="connsiteY13" fmla="*/ 2802393 h 3356338"/>
              <a:gd name="connsiteX14" fmla="*/ 462638 w 2803029"/>
              <a:gd name="connsiteY14" fmla="*/ 2846638 h 3356338"/>
              <a:gd name="connsiteX15" fmla="*/ 447890 w 2803029"/>
              <a:gd name="connsiteY15" fmla="*/ 2890883 h 3356338"/>
              <a:gd name="connsiteX16" fmla="*/ 654367 w 2803029"/>
              <a:gd name="connsiteY16" fmla="*/ 2935128 h 3356338"/>
              <a:gd name="connsiteX17" fmla="*/ 683864 w 2803029"/>
              <a:gd name="connsiteY17" fmla="*/ 3023618 h 3356338"/>
              <a:gd name="connsiteX18" fmla="*/ 757606 w 2803029"/>
              <a:gd name="connsiteY18" fmla="*/ 3097360 h 3356338"/>
              <a:gd name="connsiteX19" fmla="*/ 846096 w 2803029"/>
              <a:gd name="connsiteY19" fmla="*/ 3171102 h 3356338"/>
              <a:gd name="connsiteX20" fmla="*/ 890341 w 2803029"/>
              <a:gd name="connsiteY20" fmla="*/ 3141606 h 3356338"/>
              <a:gd name="connsiteX21" fmla="*/ 1037825 w 2803029"/>
              <a:gd name="connsiteY21" fmla="*/ 3082612 h 3356338"/>
              <a:gd name="connsiteX22" fmla="*/ 1082071 w 2803029"/>
              <a:gd name="connsiteY22" fmla="*/ 3171102 h 3356338"/>
              <a:gd name="connsiteX23" fmla="*/ 1111567 w 2803029"/>
              <a:gd name="connsiteY23" fmla="*/ 3215348 h 3356338"/>
              <a:gd name="connsiteX24" fmla="*/ 1126316 w 2803029"/>
              <a:gd name="connsiteY24" fmla="*/ 3259593 h 3356338"/>
              <a:gd name="connsiteX25" fmla="*/ 1214806 w 2803029"/>
              <a:gd name="connsiteY25" fmla="*/ 3289089 h 3356338"/>
              <a:gd name="connsiteX26" fmla="*/ 1288548 w 2803029"/>
              <a:gd name="connsiteY26" fmla="*/ 3274341 h 3356338"/>
              <a:gd name="connsiteX27" fmla="*/ 1273800 w 2803029"/>
              <a:gd name="connsiteY27" fmla="*/ 3067864 h 3356338"/>
              <a:gd name="connsiteX28" fmla="*/ 1259051 w 2803029"/>
              <a:gd name="connsiteY28" fmla="*/ 3023618 h 3356338"/>
              <a:gd name="connsiteX29" fmla="*/ 1244303 w 2803029"/>
              <a:gd name="connsiteY29" fmla="*/ 2949877 h 3356338"/>
              <a:gd name="connsiteX30" fmla="*/ 1259051 w 2803029"/>
              <a:gd name="connsiteY30" fmla="*/ 2890883 h 3356338"/>
              <a:gd name="connsiteX31" fmla="*/ 1391787 w 2803029"/>
              <a:gd name="connsiteY31" fmla="*/ 2905631 h 3356338"/>
              <a:gd name="connsiteX32" fmla="*/ 1436032 w 2803029"/>
              <a:gd name="connsiteY32" fmla="*/ 2890883 h 3356338"/>
              <a:gd name="connsiteX33" fmla="*/ 1495025 w 2803029"/>
              <a:gd name="connsiteY33" fmla="*/ 2802393 h 3356338"/>
              <a:gd name="connsiteX34" fmla="*/ 1524522 w 2803029"/>
              <a:gd name="connsiteY34" fmla="*/ 2758148 h 3356338"/>
              <a:gd name="connsiteX35" fmla="*/ 1568767 w 2803029"/>
              <a:gd name="connsiteY35" fmla="*/ 2772896 h 3356338"/>
              <a:gd name="connsiteX36" fmla="*/ 1657258 w 2803029"/>
              <a:gd name="connsiteY36" fmla="*/ 2831889 h 3356338"/>
              <a:gd name="connsiteX37" fmla="*/ 1745748 w 2803029"/>
              <a:gd name="connsiteY37" fmla="*/ 2876135 h 3356338"/>
              <a:gd name="connsiteX38" fmla="*/ 1789993 w 2803029"/>
              <a:gd name="connsiteY38" fmla="*/ 2861386 h 3356338"/>
              <a:gd name="connsiteX39" fmla="*/ 1819490 w 2803029"/>
              <a:gd name="connsiteY39" fmla="*/ 2772896 h 3356338"/>
              <a:gd name="connsiteX40" fmla="*/ 1863735 w 2803029"/>
              <a:gd name="connsiteY40" fmla="*/ 2802393 h 3356338"/>
              <a:gd name="connsiteX41" fmla="*/ 1907980 w 2803029"/>
              <a:gd name="connsiteY41" fmla="*/ 2846638 h 3356338"/>
              <a:gd name="connsiteX42" fmla="*/ 1937477 w 2803029"/>
              <a:gd name="connsiteY42" fmla="*/ 2802393 h 3356338"/>
              <a:gd name="connsiteX43" fmla="*/ 2011219 w 2803029"/>
              <a:gd name="connsiteY43" fmla="*/ 2817141 h 3356338"/>
              <a:gd name="connsiteX44" fmla="*/ 2099709 w 2803029"/>
              <a:gd name="connsiteY44" fmla="*/ 2876135 h 3356338"/>
              <a:gd name="connsiteX45" fmla="*/ 2143954 w 2803029"/>
              <a:gd name="connsiteY45" fmla="*/ 2846638 h 3356338"/>
              <a:gd name="connsiteX46" fmla="*/ 2202948 w 2803029"/>
              <a:gd name="connsiteY46" fmla="*/ 2758148 h 3356338"/>
              <a:gd name="connsiteX47" fmla="*/ 2247193 w 2803029"/>
              <a:gd name="connsiteY47" fmla="*/ 2772896 h 3356338"/>
              <a:gd name="connsiteX48" fmla="*/ 2291438 w 2803029"/>
              <a:gd name="connsiteY48" fmla="*/ 2802393 h 3356338"/>
              <a:gd name="connsiteX49" fmla="*/ 2335683 w 2803029"/>
              <a:gd name="connsiteY49" fmla="*/ 2772896 h 3356338"/>
              <a:gd name="connsiteX50" fmla="*/ 2365180 w 2803029"/>
              <a:gd name="connsiteY50" fmla="*/ 2684406 h 3356338"/>
              <a:gd name="connsiteX51" fmla="*/ 2379929 w 2803029"/>
              <a:gd name="connsiteY51" fmla="*/ 2640160 h 3356338"/>
              <a:gd name="connsiteX52" fmla="*/ 2527412 w 2803029"/>
              <a:gd name="connsiteY52" fmla="*/ 2654909 h 3356338"/>
              <a:gd name="connsiteX53" fmla="*/ 2571658 w 2803029"/>
              <a:gd name="connsiteY53" fmla="*/ 2669657 h 3356338"/>
              <a:gd name="connsiteX54" fmla="*/ 2660148 w 2803029"/>
              <a:gd name="connsiteY54" fmla="*/ 2654909 h 3356338"/>
              <a:gd name="connsiteX55" fmla="*/ 2630651 w 2803029"/>
              <a:gd name="connsiteY55" fmla="*/ 2581167 h 3356338"/>
              <a:gd name="connsiteX56" fmla="*/ 2719141 w 2803029"/>
              <a:gd name="connsiteY56" fmla="*/ 2551670 h 3356338"/>
              <a:gd name="connsiteX57" fmla="*/ 2733890 w 2803029"/>
              <a:gd name="connsiteY57" fmla="*/ 2492677 h 3356338"/>
              <a:gd name="connsiteX58" fmla="*/ 2778135 w 2803029"/>
              <a:gd name="connsiteY58" fmla="*/ 2477928 h 3356338"/>
              <a:gd name="connsiteX59" fmla="*/ 2792883 w 2803029"/>
              <a:gd name="connsiteY59" fmla="*/ 2433683 h 3356338"/>
              <a:gd name="connsiteX60" fmla="*/ 2778135 w 2803029"/>
              <a:gd name="connsiteY60" fmla="*/ 2286199 h 3356338"/>
              <a:gd name="connsiteX61" fmla="*/ 2630651 w 2803029"/>
              <a:gd name="connsiteY61" fmla="*/ 2241954 h 3356338"/>
              <a:gd name="connsiteX62" fmla="*/ 2601154 w 2803029"/>
              <a:gd name="connsiteY62" fmla="*/ 2286199 h 3356338"/>
              <a:gd name="connsiteX63" fmla="*/ 2512664 w 2803029"/>
              <a:gd name="connsiteY63" fmla="*/ 2256702 h 3356338"/>
              <a:gd name="connsiteX64" fmla="*/ 2483167 w 2803029"/>
              <a:gd name="connsiteY64" fmla="*/ 2197709 h 3356338"/>
              <a:gd name="connsiteX65" fmla="*/ 2394677 w 2803029"/>
              <a:gd name="connsiteY65" fmla="*/ 2153464 h 3356338"/>
              <a:gd name="connsiteX66" fmla="*/ 2291438 w 2803029"/>
              <a:gd name="connsiteY66" fmla="*/ 2079722 h 3356338"/>
              <a:gd name="connsiteX67" fmla="*/ 2320935 w 2803029"/>
              <a:gd name="connsiteY67" fmla="*/ 1902741 h 3356338"/>
              <a:gd name="connsiteX68" fmla="*/ 2350432 w 2803029"/>
              <a:gd name="connsiteY68" fmla="*/ 1858496 h 3356338"/>
              <a:gd name="connsiteX69" fmla="*/ 2335683 w 2803029"/>
              <a:gd name="connsiteY69" fmla="*/ 1814251 h 3356338"/>
              <a:gd name="connsiteX70" fmla="*/ 2261941 w 2803029"/>
              <a:gd name="connsiteY70" fmla="*/ 1725760 h 3356338"/>
              <a:gd name="connsiteX71" fmla="*/ 2217696 w 2803029"/>
              <a:gd name="connsiteY71" fmla="*/ 1637270 h 3356338"/>
              <a:gd name="connsiteX72" fmla="*/ 2232445 w 2803029"/>
              <a:gd name="connsiteY72" fmla="*/ 1578277 h 3356338"/>
              <a:gd name="connsiteX73" fmla="*/ 2276690 w 2803029"/>
              <a:gd name="connsiteY73" fmla="*/ 1563528 h 3356338"/>
              <a:gd name="connsiteX74" fmla="*/ 2306187 w 2803029"/>
              <a:gd name="connsiteY74" fmla="*/ 1519283 h 3356338"/>
              <a:gd name="connsiteX75" fmla="*/ 2320935 w 2803029"/>
              <a:gd name="connsiteY75" fmla="*/ 1475038 h 3356338"/>
              <a:gd name="connsiteX76" fmla="*/ 2129206 w 2803029"/>
              <a:gd name="connsiteY76" fmla="*/ 1209567 h 3356338"/>
              <a:gd name="connsiteX77" fmla="*/ 2114458 w 2803029"/>
              <a:gd name="connsiteY77" fmla="*/ 1165322 h 3356338"/>
              <a:gd name="connsiteX78" fmla="*/ 2158703 w 2803029"/>
              <a:gd name="connsiteY78" fmla="*/ 1135825 h 3356338"/>
              <a:gd name="connsiteX79" fmla="*/ 2084961 w 2803029"/>
              <a:gd name="connsiteY79" fmla="*/ 1076831 h 3356338"/>
              <a:gd name="connsiteX80" fmla="*/ 2099709 w 2803029"/>
              <a:gd name="connsiteY80" fmla="*/ 944096 h 3356338"/>
              <a:gd name="connsiteX81" fmla="*/ 2143954 w 2803029"/>
              <a:gd name="connsiteY81" fmla="*/ 914599 h 3356338"/>
              <a:gd name="connsiteX82" fmla="*/ 2232445 w 2803029"/>
              <a:gd name="connsiteY82" fmla="*/ 944096 h 3356338"/>
              <a:gd name="connsiteX83" fmla="*/ 2320935 w 2803029"/>
              <a:gd name="connsiteY83" fmla="*/ 914599 h 3356338"/>
              <a:gd name="connsiteX84" fmla="*/ 2409425 w 2803029"/>
              <a:gd name="connsiteY84" fmla="*/ 944096 h 3356338"/>
              <a:gd name="connsiteX85" fmla="*/ 2586406 w 2803029"/>
              <a:gd name="connsiteY85" fmla="*/ 929348 h 3356338"/>
              <a:gd name="connsiteX86" fmla="*/ 2571658 w 2803029"/>
              <a:gd name="connsiteY86" fmla="*/ 752367 h 3356338"/>
              <a:gd name="connsiteX87" fmla="*/ 2542161 w 2803029"/>
              <a:gd name="connsiteY87" fmla="*/ 663877 h 3356338"/>
              <a:gd name="connsiteX88" fmla="*/ 2424174 w 2803029"/>
              <a:gd name="connsiteY88" fmla="*/ 678625 h 3356338"/>
              <a:gd name="connsiteX89" fmla="*/ 2335683 w 2803029"/>
              <a:gd name="connsiteY89" fmla="*/ 693373 h 3356338"/>
              <a:gd name="connsiteX90" fmla="*/ 2291438 w 2803029"/>
              <a:gd name="connsiteY90" fmla="*/ 604883 h 3356338"/>
              <a:gd name="connsiteX91" fmla="*/ 2247193 w 2803029"/>
              <a:gd name="connsiteY91" fmla="*/ 590135 h 3356338"/>
              <a:gd name="connsiteX92" fmla="*/ 2261941 w 2803029"/>
              <a:gd name="connsiteY92" fmla="*/ 516393 h 3356338"/>
              <a:gd name="connsiteX93" fmla="*/ 2291438 w 2803029"/>
              <a:gd name="connsiteY93" fmla="*/ 472148 h 3356338"/>
              <a:gd name="connsiteX94" fmla="*/ 2188200 w 2803029"/>
              <a:gd name="connsiteY94" fmla="*/ 413154 h 3356338"/>
              <a:gd name="connsiteX95" fmla="*/ 2158703 w 2803029"/>
              <a:gd name="connsiteY95" fmla="*/ 457399 h 3356338"/>
              <a:gd name="connsiteX96" fmla="*/ 2143954 w 2803029"/>
              <a:gd name="connsiteY96" fmla="*/ 545889 h 3356338"/>
              <a:gd name="connsiteX97" fmla="*/ 2040716 w 2803029"/>
              <a:gd name="connsiteY97" fmla="*/ 560638 h 3356338"/>
              <a:gd name="connsiteX98" fmla="*/ 1996471 w 2803029"/>
              <a:gd name="connsiteY98" fmla="*/ 708122 h 3356338"/>
              <a:gd name="connsiteX99" fmla="*/ 1981722 w 2803029"/>
              <a:gd name="connsiteY99" fmla="*/ 752367 h 3356338"/>
              <a:gd name="connsiteX100" fmla="*/ 1893232 w 2803029"/>
              <a:gd name="connsiteY100" fmla="*/ 826109 h 3356338"/>
              <a:gd name="connsiteX101" fmla="*/ 1789993 w 2803029"/>
              <a:gd name="connsiteY101" fmla="*/ 958844 h 3356338"/>
              <a:gd name="connsiteX102" fmla="*/ 1775245 w 2803029"/>
              <a:gd name="connsiteY102" fmla="*/ 1003089 h 3356338"/>
              <a:gd name="connsiteX103" fmla="*/ 1819490 w 2803029"/>
              <a:gd name="connsiteY103" fmla="*/ 1150573 h 3356338"/>
              <a:gd name="connsiteX104" fmla="*/ 1834238 w 2803029"/>
              <a:gd name="connsiteY104" fmla="*/ 1194818 h 3356338"/>
              <a:gd name="connsiteX105" fmla="*/ 1775245 w 2803029"/>
              <a:gd name="connsiteY105" fmla="*/ 1298057 h 3356338"/>
              <a:gd name="connsiteX106" fmla="*/ 1642509 w 2803029"/>
              <a:gd name="connsiteY106" fmla="*/ 1342302 h 3356338"/>
              <a:gd name="connsiteX107" fmla="*/ 1598264 w 2803029"/>
              <a:gd name="connsiteY107" fmla="*/ 1357051 h 3356338"/>
              <a:gd name="connsiteX108" fmla="*/ 1495025 w 2803029"/>
              <a:gd name="connsiteY108" fmla="*/ 1401296 h 3356338"/>
              <a:gd name="connsiteX109" fmla="*/ 1421283 w 2803029"/>
              <a:gd name="connsiteY109" fmla="*/ 1327554 h 3356338"/>
              <a:gd name="connsiteX110" fmla="*/ 1406535 w 2803029"/>
              <a:gd name="connsiteY110" fmla="*/ 1224315 h 3356338"/>
              <a:gd name="connsiteX111" fmla="*/ 1318045 w 2803029"/>
              <a:gd name="connsiteY111" fmla="*/ 1194818 h 3356338"/>
              <a:gd name="connsiteX112" fmla="*/ 1347541 w 2803029"/>
              <a:gd name="connsiteY112" fmla="*/ 1150573 h 3356338"/>
              <a:gd name="connsiteX113" fmla="*/ 1288548 w 2803029"/>
              <a:gd name="connsiteY113" fmla="*/ 1047335 h 3356338"/>
              <a:gd name="connsiteX114" fmla="*/ 1229554 w 2803029"/>
              <a:gd name="connsiteY114" fmla="*/ 914599 h 3356338"/>
              <a:gd name="connsiteX115" fmla="*/ 1185309 w 2803029"/>
              <a:gd name="connsiteY115" fmla="*/ 722870 h 3356338"/>
              <a:gd name="connsiteX116" fmla="*/ 1170561 w 2803029"/>
              <a:gd name="connsiteY116" fmla="*/ 678625 h 3356338"/>
              <a:gd name="connsiteX117" fmla="*/ 1111567 w 2803029"/>
              <a:gd name="connsiteY117" fmla="*/ 663877 h 3356338"/>
              <a:gd name="connsiteX118" fmla="*/ 1037825 w 2803029"/>
              <a:gd name="connsiteY118" fmla="*/ 649128 h 3356338"/>
              <a:gd name="connsiteX119" fmla="*/ 1008329 w 2803029"/>
              <a:gd name="connsiteY119" fmla="*/ 604883 h 3356338"/>
              <a:gd name="connsiteX120" fmla="*/ 919838 w 2803029"/>
              <a:gd name="connsiteY120" fmla="*/ 575386 h 3356338"/>
              <a:gd name="connsiteX121" fmla="*/ 919838 w 2803029"/>
              <a:gd name="connsiteY121" fmla="*/ 354160 h 3356338"/>
              <a:gd name="connsiteX122" fmla="*/ 875593 w 2803029"/>
              <a:gd name="connsiteY122" fmla="*/ 324664 h 3356338"/>
              <a:gd name="connsiteX123" fmla="*/ 846096 w 2803029"/>
              <a:gd name="connsiteY123" fmla="*/ 280418 h 3356338"/>
              <a:gd name="connsiteX124" fmla="*/ 757606 w 2803029"/>
              <a:gd name="connsiteY124" fmla="*/ 236173 h 3356338"/>
              <a:gd name="connsiteX125" fmla="*/ 713361 w 2803029"/>
              <a:gd name="connsiteY125" fmla="*/ 324664 h 3356338"/>
              <a:gd name="connsiteX126" fmla="*/ 683864 w 2803029"/>
              <a:gd name="connsiteY126" fmla="*/ 236173 h 3356338"/>
              <a:gd name="connsiteX127" fmla="*/ 669116 w 2803029"/>
              <a:gd name="connsiteY127" fmla="*/ 14948 h 3356338"/>
              <a:gd name="connsiteX128" fmla="*/ 624871 w 2803029"/>
              <a:gd name="connsiteY128" fmla="*/ 29696 h 3356338"/>
              <a:gd name="connsiteX129" fmla="*/ 580625 w 2803029"/>
              <a:gd name="connsiteY129" fmla="*/ 177180 h 3356338"/>
              <a:gd name="connsiteX130" fmla="*/ 492135 w 2803029"/>
              <a:gd name="connsiteY130" fmla="*/ 132935 h 3356338"/>
              <a:gd name="connsiteX131" fmla="*/ 477387 w 2803029"/>
              <a:gd name="connsiteY131" fmla="*/ 177180 h 3356338"/>
              <a:gd name="connsiteX132" fmla="*/ 462638 w 2803029"/>
              <a:gd name="connsiteY132" fmla="*/ 280418 h 3356338"/>
              <a:gd name="connsiteX133" fmla="*/ 403645 w 2803029"/>
              <a:gd name="connsiteY133" fmla="*/ 368909 h 3356338"/>
              <a:gd name="connsiteX134" fmla="*/ 329903 w 2803029"/>
              <a:gd name="connsiteY134" fmla="*/ 442651 h 3356338"/>
              <a:gd name="connsiteX135" fmla="*/ 315154 w 2803029"/>
              <a:gd name="connsiteY135" fmla="*/ 486896 h 3356338"/>
              <a:gd name="connsiteX136" fmla="*/ 329903 w 2803029"/>
              <a:gd name="connsiteY136" fmla="*/ 531141 h 3356338"/>
              <a:gd name="connsiteX137" fmla="*/ 433141 w 2803029"/>
              <a:gd name="connsiteY137" fmla="*/ 619631 h 3356338"/>
              <a:gd name="connsiteX138" fmla="*/ 462638 w 2803029"/>
              <a:gd name="connsiteY138" fmla="*/ 663877 h 3356338"/>
              <a:gd name="connsiteX139" fmla="*/ 506883 w 2803029"/>
              <a:gd name="connsiteY139" fmla="*/ 693373 h 3356338"/>
              <a:gd name="connsiteX140" fmla="*/ 477387 w 2803029"/>
              <a:gd name="connsiteY140" fmla="*/ 1091580 h 3356338"/>
              <a:gd name="connsiteX141" fmla="*/ 447890 w 2803029"/>
              <a:gd name="connsiteY141" fmla="*/ 1180070 h 3356338"/>
              <a:gd name="connsiteX142" fmla="*/ 418393 w 2803029"/>
              <a:gd name="connsiteY142" fmla="*/ 1298057 h 3356338"/>
              <a:gd name="connsiteX143" fmla="*/ 433141 w 2803029"/>
              <a:gd name="connsiteY143" fmla="*/ 1357051 h 3356338"/>
              <a:gd name="connsiteX144" fmla="*/ 388896 w 2803029"/>
              <a:gd name="connsiteY144" fmla="*/ 1371799 h 3356338"/>
              <a:gd name="connsiteX145" fmla="*/ 315154 w 2803029"/>
              <a:gd name="connsiteY145" fmla="*/ 1386548 h 3356338"/>
              <a:gd name="connsiteX146" fmla="*/ 256161 w 2803029"/>
              <a:gd name="connsiteY146" fmla="*/ 1475038 h 3356338"/>
              <a:gd name="connsiteX147" fmla="*/ 138174 w 2803029"/>
              <a:gd name="connsiteY147" fmla="*/ 1578277 h 3356338"/>
              <a:gd name="connsiteX148" fmla="*/ 93929 w 2803029"/>
              <a:gd name="connsiteY148" fmla="*/ 1593025 h 3356338"/>
              <a:gd name="connsiteX149" fmla="*/ 49683 w 2803029"/>
              <a:gd name="connsiteY149" fmla="*/ 1622522 h 3356338"/>
              <a:gd name="connsiteX150" fmla="*/ 34935 w 2803029"/>
              <a:gd name="connsiteY150" fmla="*/ 1666767 h 3356338"/>
              <a:gd name="connsiteX151" fmla="*/ 5438 w 2803029"/>
              <a:gd name="connsiteY151" fmla="*/ 1961735 h 3356338"/>
              <a:gd name="connsiteX152" fmla="*/ 34935 w 2803029"/>
              <a:gd name="connsiteY152" fmla="*/ 2123967 h 335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3029" h="3356337">
                <a:moveTo>
                  <a:pt x="34935" y="2123967"/>
                </a:moveTo>
                <a:cubicBezTo>
                  <a:pt x="49683" y="2109219"/>
                  <a:pt x="61826" y="2091292"/>
                  <a:pt x="79180" y="2079722"/>
                </a:cubicBezTo>
                <a:cubicBezTo>
                  <a:pt x="92115" y="2071098"/>
                  <a:pt x="108060" y="2067337"/>
                  <a:pt x="123425" y="2064973"/>
                </a:cubicBezTo>
                <a:cubicBezTo>
                  <a:pt x="172257" y="2057460"/>
                  <a:pt x="221748" y="2055141"/>
                  <a:pt x="270909" y="2050225"/>
                </a:cubicBezTo>
                <a:cubicBezTo>
                  <a:pt x="313993" y="2056380"/>
                  <a:pt x="396940" y="2036821"/>
                  <a:pt x="388896" y="2109218"/>
                </a:cubicBezTo>
                <a:cubicBezTo>
                  <a:pt x="385463" y="2140120"/>
                  <a:pt x="369232" y="2168212"/>
                  <a:pt x="359400" y="2197709"/>
                </a:cubicBezTo>
                <a:lnTo>
                  <a:pt x="344651" y="2241954"/>
                </a:lnTo>
                <a:cubicBezTo>
                  <a:pt x="346881" y="2255332"/>
                  <a:pt x="368276" y="2412062"/>
                  <a:pt x="388896" y="2418935"/>
                </a:cubicBezTo>
                <a:lnTo>
                  <a:pt x="433141" y="2433683"/>
                </a:lnTo>
                <a:cubicBezTo>
                  <a:pt x="442973" y="2448431"/>
                  <a:pt x="447248" y="2469134"/>
                  <a:pt x="462638" y="2477928"/>
                </a:cubicBezTo>
                <a:cubicBezTo>
                  <a:pt x="484403" y="2490365"/>
                  <a:pt x="518655" y="2474952"/>
                  <a:pt x="536380" y="2492677"/>
                </a:cubicBezTo>
                <a:cubicBezTo>
                  <a:pt x="558366" y="2514663"/>
                  <a:pt x="565877" y="2581167"/>
                  <a:pt x="565877" y="2581167"/>
                </a:cubicBezTo>
                <a:cubicBezTo>
                  <a:pt x="512093" y="2742522"/>
                  <a:pt x="597870" y="2498123"/>
                  <a:pt x="521632" y="2669657"/>
                </a:cubicBezTo>
                <a:cubicBezTo>
                  <a:pt x="521627" y="2669669"/>
                  <a:pt x="484763" y="2780264"/>
                  <a:pt x="477387" y="2802393"/>
                </a:cubicBezTo>
                <a:lnTo>
                  <a:pt x="462638" y="2846638"/>
                </a:lnTo>
                <a:lnTo>
                  <a:pt x="447890" y="2890883"/>
                </a:lnTo>
                <a:cubicBezTo>
                  <a:pt x="573981" y="2932914"/>
                  <a:pt x="505528" y="2916524"/>
                  <a:pt x="654367" y="2935128"/>
                </a:cubicBezTo>
                <a:cubicBezTo>
                  <a:pt x="664199" y="2964625"/>
                  <a:pt x="666617" y="2997748"/>
                  <a:pt x="683864" y="3023618"/>
                </a:cubicBezTo>
                <a:cubicBezTo>
                  <a:pt x="737943" y="3104738"/>
                  <a:pt x="683862" y="3035907"/>
                  <a:pt x="757606" y="3097360"/>
                </a:cubicBezTo>
                <a:cubicBezTo>
                  <a:pt x="871163" y="3191991"/>
                  <a:pt x="736245" y="3097870"/>
                  <a:pt x="846096" y="3171102"/>
                </a:cubicBezTo>
                <a:cubicBezTo>
                  <a:pt x="860844" y="3161270"/>
                  <a:pt x="873145" y="3145905"/>
                  <a:pt x="890341" y="3141606"/>
                </a:cubicBezTo>
                <a:cubicBezTo>
                  <a:pt x="1046012" y="3102689"/>
                  <a:pt x="1006386" y="3176931"/>
                  <a:pt x="1037825" y="3082612"/>
                </a:cubicBezTo>
                <a:cubicBezTo>
                  <a:pt x="1122350" y="3209398"/>
                  <a:pt x="1021017" y="3048993"/>
                  <a:pt x="1082071" y="3171102"/>
                </a:cubicBezTo>
                <a:cubicBezTo>
                  <a:pt x="1089998" y="3186956"/>
                  <a:pt x="1103640" y="3199494"/>
                  <a:pt x="1111567" y="3215348"/>
                </a:cubicBezTo>
                <a:cubicBezTo>
                  <a:pt x="1118519" y="3229253"/>
                  <a:pt x="1113665" y="3250557"/>
                  <a:pt x="1126316" y="3259593"/>
                </a:cubicBezTo>
                <a:cubicBezTo>
                  <a:pt x="1151617" y="3277665"/>
                  <a:pt x="1214806" y="3289089"/>
                  <a:pt x="1214806" y="3289089"/>
                </a:cubicBezTo>
                <a:cubicBezTo>
                  <a:pt x="1239294" y="3305414"/>
                  <a:pt x="1283724" y="3356338"/>
                  <a:pt x="1288548" y="3274341"/>
                </a:cubicBezTo>
                <a:cubicBezTo>
                  <a:pt x="1292600" y="3205459"/>
                  <a:pt x="1281862" y="3136392"/>
                  <a:pt x="1273800" y="3067864"/>
                </a:cubicBezTo>
                <a:cubicBezTo>
                  <a:pt x="1271984" y="3052424"/>
                  <a:pt x="1262822" y="3038700"/>
                  <a:pt x="1259051" y="3023618"/>
                </a:cubicBezTo>
                <a:cubicBezTo>
                  <a:pt x="1252971" y="2999299"/>
                  <a:pt x="1249219" y="2974457"/>
                  <a:pt x="1244303" y="2949877"/>
                </a:cubicBezTo>
                <a:cubicBezTo>
                  <a:pt x="1249219" y="2930212"/>
                  <a:pt x="1239636" y="2896708"/>
                  <a:pt x="1259051" y="2890883"/>
                </a:cubicBezTo>
                <a:cubicBezTo>
                  <a:pt x="1301691" y="2878091"/>
                  <a:pt x="1347269" y="2905631"/>
                  <a:pt x="1391787" y="2905631"/>
                </a:cubicBezTo>
                <a:cubicBezTo>
                  <a:pt x="1407333" y="2905631"/>
                  <a:pt x="1421284" y="2895799"/>
                  <a:pt x="1436032" y="2890883"/>
                </a:cubicBezTo>
                <a:lnTo>
                  <a:pt x="1495025" y="2802393"/>
                </a:lnTo>
                <a:lnTo>
                  <a:pt x="1524522" y="2758148"/>
                </a:lnTo>
                <a:cubicBezTo>
                  <a:pt x="1539270" y="2763064"/>
                  <a:pt x="1555177" y="2765346"/>
                  <a:pt x="1568767" y="2772896"/>
                </a:cubicBezTo>
                <a:cubicBezTo>
                  <a:pt x="1599757" y="2790112"/>
                  <a:pt x="1623627" y="2820678"/>
                  <a:pt x="1657258" y="2831889"/>
                </a:cubicBezTo>
                <a:cubicBezTo>
                  <a:pt x="1718319" y="2852243"/>
                  <a:pt x="1688568" y="2838014"/>
                  <a:pt x="1745748" y="2876135"/>
                </a:cubicBezTo>
                <a:cubicBezTo>
                  <a:pt x="1760496" y="2871219"/>
                  <a:pt x="1780957" y="2874036"/>
                  <a:pt x="1789993" y="2861386"/>
                </a:cubicBezTo>
                <a:cubicBezTo>
                  <a:pt x="1808065" y="2836085"/>
                  <a:pt x="1819490" y="2772896"/>
                  <a:pt x="1819490" y="2772896"/>
                </a:cubicBezTo>
                <a:cubicBezTo>
                  <a:pt x="1834238" y="2782728"/>
                  <a:pt x="1850118" y="2791045"/>
                  <a:pt x="1863735" y="2802393"/>
                </a:cubicBezTo>
                <a:cubicBezTo>
                  <a:pt x="1879758" y="2815746"/>
                  <a:pt x="1887123" y="2846638"/>
                  <a:pt x="1907980" y="2846638"/>
                </a:cubicBezTo>
                <a:cubicBezTo>
                  <a:pt x="1925705" y="2846638"/>
                  <a:pt x="1927645" y="2817141"/>
                  <a:pt x="1937477" y="2802393"/>
                </a:cubicBezTo>
                <a:cubicBezTo>
                  <a:pt x="1962058" y="2807309"/>
                  <a:pt x="1988398" y="2806768"/>
                  <a:pt x="2011219" y="2817141"/>
                </a:cubicBezTo>
                <a:cubicBezTo>
                  <a:pt x="2043492" y="2831811"/>
                  <a:pt x="2099709" y="2876135"/>
                  <a:pt x="2099709" y="2876135"/>
                </a:cubicBezTo>
                <a:cubicBezTo>
                  <a:pt x="2114457" y="2866303"/>
                  <a:pt x="2135160" y="2862028"/>
                  <a:pt x="2143954" y="2846638"/>
                </a:cubicBezTo>
                <a:cubicBezTo>
                  <a:pt x="2202580" y="2744043"/>
                  <a:pt x="2109601" y="2789263"/>
                  <a:pt x="2202948" y="2758148"/>
                </a:cubicBezTo>
                <a:cubicBezTo>
                  <a:pt x="2217696" y="2763064"/>
                  <a:pt x="2233288" y="2765944"/>
                  <a:pt x="2247193" y="2772896"/>
                </a:cubicBezTo>
                <a:cubicBezTo>
                  <a:pt x="2263047" y="2780823"/>
                  <a:pt x="2273713" y="2802393"/>
                  <a:pt x="2291438" y="2802393"/>
                </a:cubicBezTo>
                <a:cubicBezTo>
                  <a:pt x="2309163" y="2802393"/>
                  <a:pt x="2320935" y="2782728"/>
                  <a:pt x="2335683" y="2772896"/>
                </a:cubicBezTo>
                <a:lnTo>
                  <a:pt x="2365180" y="2684406"/>
                </a:lnTo>
                <a:lnTo>
                  <a:pt x="2379929" y="2640160"/>
                </a:lnTo>
                <a:cubicBezTo>
                  <a:pt x="2429090" y="2645076"/>
                  <a:pt x="2478580" y="2647396"/>
                  <a:pt x="2527412" y="2654909"/>
                </a:cubicBezTo>
                <a:cubicBezTo>
                  <a:pt x="2542778" y="2657273"/>
                  <a:pt x="2556112" y="2669657"/>
                  <a:pt x="2571658" y="2669657"/>
                </a:cubicBezTo>
                <a:cubicBezTo>
                  <a:pt x="2601562" y="2669657"/>
                  <a:pt x="2630651" y="2659825"/>
                  <a:pt x="2660148" y="2654909"/>
                </a:cubicBezTo>
                <a:cubicBezTo>
                  <a:pt x="2641379" y="2642396"/>
                  <a:pt x="2576609" y="2619768"/>
                  <a:pt x="2630651" y="2581167"/>
                </a:cubicBezTo>
                <a:cubicBezTo>
                  <a:pt x="2655952" y="2563095"/>
                  <a:pt x="2719141" y="2551670"/>
                  <a:pt x="2719141" y="2551670"/>
                </a:cubicBezTo>
                <a:cubicBezTo>
                  <a:pt x="2724057" y="2532006"/>
                  <a:pt x="2721228" y="2508505"/>
                  <a:pt x="2733890" y="2492677"/>
                </a:cubicBezTo>
                <a:cubicBezTo>
                  <a:pt x="2743602" y="2480538"/>
                  <a:pt x="2767142" y="2488921"/>
                  <a:pt x="2778135" y="2477928"/>
                </a:cubicBezTo>
                <a:cubicBezTo>
                  <a:pt x="2789128" y="2466935"/>
                  <a:pt x="2787967" y="2448431"/>
                  <a:pt x="2792883" y="2433683"/>
                </a:cubicBezTo>
                <a:cubicBezTo>
                  <a:pt x="2787967" y="2384522"/>
                  <a:pt x="2803029" y="2328875"/>
                  <a:pt x="2778135" y="2286199"/>
                </a:cubicBezTo>
                <a:cubicBezTo>
                  <a:pt x="2772004" y="2275688"/>
                  <a:pt x="2653581" y="2247686"/>
                  <a:pt x="2630651" y="2241954"/>
                </a:cubicBezTo>
                <a:cubicBezTo>
                  <a:pt x="2620819" y="2256702"/>
                  <a:pt x="2618742" y="2284000"/>
                  <a:pt x="2601154" y="2286199"/>
                </a:cubicBezTo>
                <a:cubicBezTo>
                  <a:pt x="2570302" y="2290055"/>
                  <a:pt x="2512664" y="2256702"/>
                  <a:pt x="2512664" y="2256702"/>
                </a:cubicBezTo>
                <a:cubicBezTo>
                  <a:pt x="2502832" y="2237038"/>
                  <a:pt x="2497242" y="2214599"/>
                  <a:pt x="2483167" y="2197709"/>
                </a:cubicBezTo>
                <a:cubicBezTo>
                  <a:pt x="2456922" y="2166216"/>
                  <a:pt x="2428606" y="2168005"/>
                  <a:pt x="2394677" y="2153464"/>
                </a:cubicBezTo>
                <a:cubicBezTo>
                  <a:pt x="2326734" y="2124346"/>
                  <a:pt x="2342021" y="2130305"/>
                  <a:pt x="2291438" y="2079722"/>
                </a:cubicBezTo>
                <a:cubicBezTo>
                  <a:pt x="2296110" y="2037672"/>
                  <a:pt x="2296228" y="1952155"/>
                  <a:pt x="2320935" y="1902741"/>
                </a:cubicBezTo>
                <a:cubicBezTo>
                  <a:pt x="2328862" y="1886887"/>
                  <a:pt x="2340600" y="1873244"/>
                  <a:pt x="2350432" y="1858496"/>
                </a:cubicBezTo>
                <a:cubicBezTo>
                  <a:pt x="2345516" y="1843748"/>
                  <a:pt x="2342635" y="1828156"/>
                  <a:pt x="2335683" y="1814251"/>
                </a:cubicBezTo>
                <a:cubicBezTo>
                  <a:pt x="2308218" y="1759322"/>
                  <a:pt x="2302716" y="1774690"/>
                  <a:pt x="2261941" y="1725760"/>
                </a:cubicBezTo>
                <a:cubicBezTo>
                  <a:pt x="2230176" y="1687642"/>
                  <a:pt x="2232477" y="1681612"/>
                  <a:pt x="2217696" y="1637270"/>
                </a:cubicBezTo>
                <a:cubicBezTo>
                  <a:pt x="2222612" y="1617606"/>
                  <a:pt x="2219783" y="1594105"/>
                  <a:pt x="2232445" y="1578277"/>
                </a:cubicBezTo>
                <a:cubicBezTo>
                  <a:pt x="2242157" y="1566138"/>
                  <a:pt x="2264551" y="1573240"/>
                  <a:pt x="2276690" y="1563528"/>
                </a:cubicBezTo>
                <a:cubicBezTo>
                  <a:pt x="2290531" y="1552455"/>
                  <a:pt x="2296355" y="1534031"/>
                  <a:pt x="2306187" y="1519283"/>
                </a:cubicBezTo>
                <a:cubicBezTo>
                  <a:pt x="2311103" y="1504535"/>
                  <a:pt x="2320935" y="1490584"/>
                  <a:pt x="2320935" y="1475038"/>
                </a:cubicBezTo>
                <a:cubicBezTo>
                  <a:pt x="2320935" y="1166738"/>
                  <a:pt x="2376730" y="1230193"/>
                  <a:pt x="2129206" y="1209567"/>
                </a:cubicBezTo>
                <a:cubicBezTo>
                  <a:pt x="2124290" y="1194819"/>
                  <a:pt x="2108684" y="1179756"/>
                  <a:pt x="2114458" y="1165322"/>
                </a:cubicBezTo>
                <a:cubicBezTo>
                  <a:pt x="2121041" y="1148864"/>
                  <a:pt x="2152120" y="1152283"/>
                  <a:pt x="2158703" y="1135825"/>
                </a:cubicBezTo>
                <a:cubicBezTo>
                  <a:pt x="2179860" y="1082930"/>
                  <a:pt x="2103863" y="1081557"/>
                  <a:pt x="2084961" y="1076831"/>
                </a:cubicBezTo>
                <a:cubicBezTo>
                  <a:pt x="2089877" y="1032586"/>
                  <a:pt x="2084496" y="985933"/>
                  <a:pt x="2099709" y="944096"/>
                </a:cubicBezTo>
                <a:cubicBezTo>
                  <a:pt x="2105766" y="927438"/>
                  <a:pt x="2126229" y="914599"/>
                  <a:pt x="2143954" y="914599"/>
                </a:cubicBezTo>
                <a:cubicBezTo>
                  <a:pt x="2175047" y="914599"/>
                  <a:pt x="2232445" y="944096"/>
                  <a:pt x="2232445" y="944096"/>
                </a:cubicBezTo>
                <a:cubicBezTo>
                  <a:pt x="2261942" y="934264"/>
                  <a:pt x="2291438" y="904767"/>
                  <a:pt x="2320935" y="914599"/>
                </a:cubicBezTo>
                <a:lnTo>
                  <a:pt x="2409425" y="944096"/>
                </a:lnTo>
                <a:lnTo>
                  <a:pt x="2586406" y="929348"/>
                </a:lnTo>
                <a:cubicBezTo>
                  <a:pt x="2633073" y="907809"/>
                  <a:pt x="2572489" y="755069"/>
                  <a:pt x="2571658" y="752367"/>
                </a:cubicBezTo>
                <a:cubicBezTo>
                  <a:pt x="2562514" y="722650"/>
                  <a:pt x="2542161" y="663877"/>
                  <a:pt x="2542161" y="663877"/>
                </a:cubicBezTo>
                <a:cubicBezTo>
                  <a:pt x="2502832" y="668793"/>
                  <a:pt x="2462412" y="668196"/>
                  <a:pt x="2424174" y="678625"/>
                </a:cubicBezTo>
                <a:cubicBezTo>
                  <a:pt x="2329826" y="704356"/>
                  <a:pt x="2429344" y="724594"/>
                  <a:pt x="2335683" y="693373"/>
                </a:cubicBezTo>
                <a:cubicBezTo>
                  <a:pt x="2325967" y="664225"/>
                  <a:pt x="2317430" y="625676"/>
                  <a:pt x="2291438" y="604883"/>
                </a:cubicBezTo>
                <a:cubicBezTo>
                  <a:pt x="2279299" y="595172"/>
                  <a:pt x="2261941" y="595051"/>
                  <a:pt x="2247193" y="590135"/>
                </a:cubicBezTo>
                <a:cubicBezTo>
                  <a:pt x="2252109" y="565554"/>
                  <a:pt x="2253139" y="539864"/>
                  <a:pt x="2261941" y="516393"/>
                </a:cubicBezTo>
                <a:cubicBezTo>
                  <a:pt x="2268165" y="499796"/>
                  <a:pt x="2294352" y="489632"/>
                  <a:pt x="2291438" y="472148"/>
                </a:cubicBezTo>
                <a:cubicBezTo>
                  <a:pt x="2283797" y="426303"/>
                  <a:pt x="2217927" y="420586"/>
                  <a:pt x="2188200" y="413154"/>
                </a:cubicBezTo>
                <a:cubicBezTo>
                  <a:pt x="2178368" y="427902"/>
                  <a:pt x="2164308" y="440583"/>
                  <a:pt x="2158703" y="457399"/>
                </a:cubicBezTo>
                <a:cubicBezTo>
                  <a:pt x="2149246" y="485768"/>
                  <a:pt x="2166459" y="526197"/>
                  <a:pt x="2143954" y="545889"/>
                </a:cubicBezTo>
                <a:cubicBezTo>
                  <a:pt x="2117793" y="568780"/>
                  <a:pt x="2075129" y="555722"/>
                  <a:pt x="2040716" y="560638"/>
                </a:cubicBezTo>
                <a:cubicBezTo>
                  <a:pt x="1970611" y="770952"/>
                  <a:pt x="2041055" y="552080"/>
                  <a:pt x="1996471" y="708122"/>
                </a:cubicBezTo>
                <a:cubicBezTo>
                  <a:pt x="1992200" y="723070"/>
                  <a:pt x="1990346" y="739432"/>
                  <a:pt x="1981722" y="752367"/>
                </a:cubicBezTo>
                <a:cubicBezTo>
                  <a:pt x="1959010" y="786434"/>
                  <a:pt x="1925880" y="804344"/>
                  <a:pt x="1893232" y="826109"/>
                </a:cubicBezTo>
                <a:cubicBezTo>
                  <a:pt x="1822668" y="931953"/>
                  <a:pt x="1859305" y="889532"/>
                  <a:pt x="1789993" y="958844"/>
                </a:cubicBezTo>
                <a:cubicBezTo>
                  <a:pt x="1785077" y="973592"/>
                  <a:pt x="1775245" y="987543"/>
                  <a:pt x="1775245" y="1003089"/>
                </a:cubicBezTo>
                <a:cubicBezTo>
                  <a:pt x="1775245" y="1025382"/>
                  <a:pt x="1817772" y="1145419"/>
                  <a:pt x="1819490" y="1150573"/>
                </a:cubicBezTo>
                <a:lnTo>
                  <a:pt x="1834238" y="1194818"/>
                </a:lnTo>
                <a:cubicBezTo>
                  <a:pt x="1821777" y="1244664"/>
                  <a:pt x="1826265" y="1269713"/>
                  <a:pt x="1775245" y="1298057"/>
                </a:cubicBezTo>
                <a:cubicBezTo>
                  <a:pt x="1775239" y="1298060"/>
                  <a:pt x="1664635" y="1334927"/>
                  <a:pt x="1642509" y="1342302"/>
                </a:cubicBezTo>
                <a:cubicBezTo>
                  <a:pt x="1627761" y="1347218"/>
                  <a:pt x="1611199" y="1348427"/>
                  <a:pt x="1598264" y="1357051"/>
                </a:cubicBezTo>
                <a:cubicBezTo>
                  <a:pt x="1537154" y="1397792"/>
                  <a:pt x="1571215" y="1382249"/>
                  <a:pt x="1495025" y="1401296"/>
                </a:cubicBezTo>
                <a:cubicBezTo>
                  <a:pt x="1463071" y="1379993"/>
                  <a:pt x="1433573" y="1368521"/>
                  <a:pt x="1421283" y="1327554"/>
                </a:cubicBezTo>
                <a:cubicBezTo>
                  <a:pt x="1411294" y="1294258"/>
                  <a:pt x="1427877" y="1251755"/>
                  <a:pt x="1406535" y="1224315"/>
                </a:cubicBezTo>
                <a:cubicBezTo>
                  <a:pt x="1387446" y="1199772"/>
                  <a:pt x="1318045" y="1194818"/>
                  <a:pt x="1318045" y="1194818"/>
                </a:cubicBezTo>
                <a:cubicBezTo>
                  <a:pt x="1327877" y="1180070"/>
                  <a:pt x="1345034" y="1168120"/>
                  <a:pt x="1347541" y="1150573"/>
                </a:cubicBezTo>
                <a:cubicBezTo>
                  <a:pt x="1354969" y="1098579"/>
                  <a:pt x="1319102" y="1077889"/>
                  <a:pt x="1288548" y="1047335"/>
                </a:cubicBezTo>
                <a:cubicBezTo>
                  <a:pt x="1253446" y="942028"/>
                  <a:pt x="1276298" y="984714"/>
                  <a:pt x="1229554" y="914599"/>
                </a:cubicBezTo>
                <a:cubicBezTo>
                  <a:pt x="1171942" y="741758"/>
                  <a:pt x="1223600" y="914325"/>
                  <a:pt x="1185309" y="722870"/>
                </a:cubicBezTo>
                <a:cubicBezTo>
                  <a:pt x="1182260" y="707626"/>
                  <a:pt x="1182700" y="688336"/>
                  <a:pt x="1170561" y="678625"/>
                </a:cubicBezTo>
                <a:cubicBezTo>
                  <a:pt x="1154733" y="665963"/>
                  <a:pt x="1131354" y="668274"/>
                  <a:pt x="1111567" y="663877"/>
                </a:cubicBezTo>
                <a:cubicBezTo>
                  <a:pt x="1087096" y="658439"/>
                  <a:pt x="1062406" y="654044"/>
                  <a:pt x="1037825" y="649128"/>
                </a:cubicBezTo>
                <a:cubicBezTo>
                  <a:pt x="1027993" y="634380"/>
                  <a:pt x="1023360" y="614277"/>
                  <a:pt x="1008329" y="604883"/>
                </a:cubicBezTo>
                <a:cubicBezTo>
                  <a:pt x="981963" y="588404"/>
                  <a:pt x="919838" y="575386"/>
                  <a:pt x="919838" y="575386"/>
                </a:cubicBezTo>
                <a:cubicBezTo>
                  <a:pt x="975362" y="492101"/>
                  <a:pt x="976369" y="512446"/>
                  <a:pt x="919838" y="354160"/>
                </a:cubicBezTo>
                <a:cubicBezTo>
                  <a:pt x="913876" y="337467"/>
                  <a:pt x="890341" y="334496"/>
                  <a:pt x="875593" y="324664"/>
                </a:cubicBezTo>
                <a:cubicBezTo>
                  <a:pt x="865761" y="309915"/>
                  <a:pt x="858630" y="292952"/>
                  <a:pt x="846096" y="280418"/>
                </a:cubicBezTo>
                <a:cubicBezTo>
                  <a:pt x="817508" y="251830"/>
                  <a:pt x="793589" y="248168"/>
                  <a:pt x="757606" y="236173"/>
                </a:cubicBezTo>
                <a:cubicBezTo>
                  <a:pt x="757312" y="237054"/>
                  <a:pt x="728609" y="336100"/>
                  <a:pt x="713361" y="324664"/>
                </a:cubicBezTo>
                <a:cubicBezTo>
                  <a:pt x="688487" y="306009"/>
                  <a:pt x="683864" y="236173"/>
                  <a:pt x="683864" y="236173"/>
                </a:cubicBezTo>
                <a:cubicBezTo>
                  <a:pt x="678948" y="162431"/>
                  <a:pt x="689419" y="86010"/>
                  <a:pt x="669116" y="14948"/>
                </a:cubicBezTo>
                <a:cubicBezTo>
                  <a:pt x="664845" y="0"/>
                  <a:pt x="633907" y="17046"/>
                  <a:pt x="624871" y="29696"/>
                </a:cubicBezTo>
                <a:cubicBezTo>
                  <a:pt x="611061" y="49029"/>
                  <a:pt x="588509" y="145644"/>
                  <a:pt x="580625" y="177180"/>
                </a:cubicBezTo>
                <a:cubicBezTo>
                  <a:pt x="573173" y="172212"/>
                  <a:pt x="509581" y="124212"/>
                  <a:pt x="492135" y="132935"/>
                </a:cubicBezTo>
                <a:cubicBezTo>
                  <a:pt x="478230" y="139888"/>
                  <a:pt x="482303" y="162432"/>
                  <a:pt x="477387" y="177180"/>
                </a:cubicBezTo>
                <a:cubicBezTo>
                  <a:pt x="472471" y="211593"/>
                  <a:pt x="475117" y="247973"/>
                  <a:pt x="462638" y="280418"/>
                </a:cubicBezTo>
                <a:cubicBezTo>
                  <a:pt x="449912" y="313506"/>
                  <a:pt x="423309" y="339412"/>
                  <a:pt x="403645" y="368909"/>
                </a:cubicBezTo>
                <a:cubicBezTo>
                  <a:pt x="364317" y="427901"/>
                  <a:pt x="388895" y="403323"/>
                  <a:pt x="329903" y="442651"/>
                </a:cubicBezTo>
                <a:cubicBezTo>
                  <a:pt x="324987" y="457399"/>
                  <a:pt x="315154" y="471350"/>
                  <a:pt x="315154" y="486896"/>
                </a:cubicBezTo>
                <a:cubicBezTo>
                  <a:pt x="315154" y="502442"/>
                  <a:pt x="320867" y="518491"/>
                  <a:pt x="329903" y="531141"/>
                </a:cubicBezTo>
                <a:cubicBezTo>
                  <a:pt x="362417" y="576661"/>
                  <a:pt x="390622" y="591286"/>
                  <a:pt x="433141" y="619631"/>
                </a:cubicBezTo>
                <a:cubicBezTo>
                  <a:pt x="442973" y="634380"/>
                  <a:pt x="450104" y="651343"/>
                  <a:pt x="462638" y="663877"/>
                </a:cubicBezTo>
                <a:cubicBezTo>
                  <a:pt x="475172" y="676411"/>
                  <a:pt x="504926" y="675756"/>
                  <a:pt x="506883" y="693373"/>
                </a:cubicBezTo>
                <a:cubicBezTo>
                  <a:pt x="508110" y="704420"/>
                  <a:pt x="485930" y="1043172"/>
                  <a:pt x="477387" y="1091580"/>
                </a:cubicBezTo>
                <a:cubicBezTo>
                  <a:pt x="471984" y="1122199"/>
                  <a:pt x="455431" y="1149906"/>
                  <a:pt x="447890" y="1180070"/>
                </a:cubicBezTo>
                <a:lnTo>
                  <a:pt x="418393" y="1298057"/>
                </a:lnTo>
                <a:cubicBezTo>
                  <a:pt x="423309" y="1317722"/>
                  <a:pt x="440669" y="1338231"/>
                  <a:pt x="433141" y="1357051"/>
                </a:cubicBezTo>
                <a:cubicBezTo>
                  <a:pt x="427367" y="1371485"/>
                  <a:pt x="403978" y="1368028"/>
                  <a:pt x="388896" y="1371799"/>
                </a:cubicBezTo>
                <a:cubicBezTo>
                  <a:pt x="364577" y="1377879"/>
                  <a:pt x="339735" y="1381632"/>
                  <a:pt x="315154" y="1386548"/>
                </a:cubicBezTo>
                <a:cubicBezTo>
                  <a:pt x="279077" y="1566936"/>
                  <a:pt x="335524" y="1395675"/>
                  <a:pt x="256161" y="1475038"/>
                </a:cubicBezTo>
                <a:cubicBezTo>
                  <a:pt x="128594" y="1602605"/>
                  <a:pt x="264338" y="1542230"/>
                  <a:pt x="138174" y="1578277"/>
                </a:cubicBezTo>
                <a:cubicBezTo>
                  <a:pt x="123226" y="1582548"/>
                  <a:pt x="108677" y="1588109"/>
                  <a:pt x="93929" y="1593025"/>
                </a:cubicBezTo>
                <a:cubicBezTo>
                  <a:pt x="79180" y="1602857"/>
                  <a:pt x="60756" y="1608681"/>
                  <a:pt x="49683" y="1622522"/>
                </a:cubicBezTo>
                <a:cubicBezTo>
                  <a:pt x="39971" y="1634661"/>
                  <a:pt x="36562" y="1651306"/>
                  <a:pt x="34935" y="1666767"/>
                </a:cubicBezTo>
                <a:cubicBezTo>
                  <a:pt x="0" y="1998661"/>
                  <a:pt x="44169" y="1806816"/>
                  <a:pt x="5438" y="1961735"/>
                </a:cubicBezTo>
                <a:lnTo>
                  <a:pt x="34935" y="212396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936976" y="3786214"/>
            <a:ext cx="690880" cy="706755"/>
          </a:xfrm>
          <a:prstGeom prst="rect">
            <a:avLst/>
          </a:prstGeom>
          <a:noFill/>
        </p:spPr>
        <p:txBody>
          <a:bodyPr wrap="none" rtlCol="0">
            <a:spAutoFit/>
          </a:bodyPr>
          <a:lstStyle/>
          <a:p>
            <a:r>
              <a:rPr lang="zh-CN" altLang="en-US" sz="4000" smtClean="0">
                <a:solidFill>
                  <a:srgbClr val="FFFF00"/>
                </a:solidFill>
                <a:latin typeface="黑体" panose="02010609060101010101" pitchFamily="49" charset="-122"/>
                <a:ea typeface="黑体" panose="02010609060101010101" pitchFamily="49" charset="-122"/>
              </a:rPr>
              <a:t>滇</a:t>
            </a:r>
            <a:endParaRPr lang="zh-CN" altLang="en-US" sz="4000">
              <a:solidFill>
                <a:srgbClr val="FFFF00"/>
              </a:solidFill>
              <a:latin typeface="黑体" pitchFamily="49" charset="-122"/>
              <a:ea typeface="黑体" pitchFamily="49" charset="-122"/>
            </a:endParaRPr>
          </a:p>
        </p:txBody>
      </p:sp>
      <p:sp>
        <p:nvSpPr>
          <p:cNvPr id="10" name="任意多边形 9"/>
          <p:cNvSpPr/>
          <p:nvPr/>
        </p:nvSpPr>
        <p:spPr>
          <a:xfrm>
            <a:off x="5028794" y="2389263"/>
            <a:ext cx="1870673" cy="1834595"/>
          </a:xfrm>
          <a:custGeom>
            <a:avLst/>
            <a:gdLst>
              <a:gd name="connsiteX0" fmla="*/ 508406 w 1870673"/>
              <a:gd name="connsiteY0" fmla="*/ 471948 h 1834595"/>
              <a:gd name="connsiteX1" fmla="*/ 493658 w 1870673"/>
              <a:gd name="connsiteY1" fmla="*/ 722671 h 1834595"/>
              <a:gd name="connsiteX2" fmla="*/ 390419 w 1870673"/>
              <a:gd name="connsiteY2" fmla="*/ 693174 h 1834595"/>
              <a:gd name="connsiteX3" fmla="*/ 242935 w 1870673"/>
              <a:gd name="connsiteY3" fmla="*/ 707922 h 1834595"/>
              <a:gd name="connsiteX4" fmla="*/ 228187 w 1870673"/>
              <a:gd name="connsiteY4" fmla="*/ 663677 h 1834595"/>
              <a:gd name="connsiteX5" fmla="*/ 169193 w 1870673"/>
              <a:gd name="connsiteY5" fmla="*/ 678426 h 1834595"/>
              <a:gd name="connsiteX6" fmla="*/ 110200 w 1870673"/>
              <a:gd name="connsiteY6" fmla="*/ 678426 h 1834595"/>
              <a:gd name="connsiteX7" fmla="*/ 65954 w 1870673"/>
              <a:gd name="connsiteY7" fmla="*/ 663677 h 1834595"/>
              <a:gd name="connsiteX8" fmla="*/ 21709 w 1870673"/>
              <a:gd name="connsiteY8" fmla="*/ 693174 h 1834595"/>
              <a:gd name="connsiteX9" fmla="*/ 21709 w 1870673"/>
              <a:gd name="connsiteY9" fmla="*/ 825909 h 1834595"/>
              <a:gd name="connsiteX10" fmla="*/ 65954 w 1870673"/>
              <a:gd name="connsiteY10" fmla="*/ 855406 h 1834595"/>
              <a:gd name="connsiteX11" fmla="*/ 51206 w 1870673"/>
              <a:gd name="connsiteY11" fmla="*/ 914400 h 1834595"/>
              <a:gd name="connsiteX12" fmla="*/ 21709 w 1870673"/>
              <a:gd name="connsiteY12" fmla="*/ 958645 h 1834595"/>
              <a:gd name="connsiteX13" fmla="*/ 95451 w 1870673"/>
              <a:gd name="connsiteY13" fmla="*/ 973393 h 1834595"/>
              <a:gd name="connsiteX14" fmla="*/ 183941 w 1870673"/>
              <a:gd name="connsiteY14" fmla="*/ 1002890 h 1834595"/>
              <a:gd name="connsiteX15" fmla="*/ 228187 w 1870673"/>
              <a:gd name="connsiteY15" fmla="*/ 1032387 h 1834595"/>
              <a:gd name="connsiteX16" fmla="*/ 242935 w 1870673"/>
              <a:gd name="connsiteY16" fmla="*/ 1076632 h 1834595"/>
              <a:gd name="connsiteX17" fmla="*/ 272432 w 1870673"/>
              <a:gd name="connsiteY17" fmla="*/ 1179871 h 1834595"/>
              <a:gd name="connsiteX18" fmla="*/ 183941 w 1870673"/>
              <a:gd name="connsiteY18" fmla="*/ 1342103 h 1834595"/>
              <a:gd name="connsiteX19" fmla="*/ 154445 w 1870673"/>
              <a:gd name="connsiteY19" fmla="*/ 1386348 h 1834595"/>
              <a:gd name="connsiteX20" fmla="*/ 183941 w 1870673"/>
              <a:gd name="connsiteY20" fmla="*/ 1474838 h 1834595"/>
              <a:gd name="connsiteX21" fmla="*/ 213438 w 1870673"/>
              <a:gd name="connsiteY21" fmla="*/ 1519084 h 1834595"/>
              <a:gd name="connsiteX22" fmla="*/ 228187 w 1870673"/>
              <a:gd name="connsiteY22" fmla="*/ 1563329 h 1834595"/>
              <a:gd name="connsiteX23" fmla="*/ 272432 w 1870673"/>
              <a:gd name="connsiteY23" fmla="*/ 1607574 h 1834595"/>
              <a:gd name="connsiteX24" fmla="*/ 257683 w 1870673"/>
              <a:gd name="connsiteY24" fmla="*/ 1696064 h 1834595"/>
              <a:gd name="connsiteX25" fmla="*/ 228187 w 1870673"/>
              <a:gd name="connsiteY25" fmla="*/ 1740309 h 1834595"/>
              <a:gd name="connsiteX26" fmla="*/ 272432 w 1870673"/>
              <a:gd name="connsiteY26" fmla="*/ 1755058 h 1834595"/>
              <a:gd name="connsiteX27" fmla="*/ 316677 w 1870673"/>
              <a:gd name="connsiteY27" fmla="*/ 1755058 h 1834595"/>
              <a:gd name="connsiteX28" fmla="*/ 360922 w 1870673"/>
              <a:gd name="connsiteY28" fmla="*/ 1740309 h 1834595"/>
              <a:gd name="connsiteX29" fmla="*/ 375671 w 1870673"/>
              <a:gd name="connsiteY29" fmla="*/ 1651819 h 1834595"/>
              <a:gd name="connsiteX30" fmla="*/ 419916 w 1870673"/>
              <a:gd name="connsiteY30" fmla="*/ 1637071 h 1834595"/>
              <a:gd name="connsiteX31" fmla="*/ 523154 w 1870673"/>
              <a:gd name="connsiteY31" fmla="*/ 1666567 h 1834595"/>
              <a:gd name="connsiteX32" fmla="*/ 611645 w 1870673"/>
              <a:gd name="connsiteY32" fmla="*/ 1725561 h 1834595"/>
              <a:gd name="connsiteX33" fmla="*/ 655890 w 1870673"/>
              <a:gd name="connsiteY33" fmla="*/ 1755058 h 1834595"/>
              <a:gd name="connsiteX34" fmla="*/ 700135 w 1870673"/>
              <a:gd name="connsiteY34" fmla="*/ 1769806 h 1834595"/>
              <a:gd name="connsiteX35" fmla="*/ 759129 w 1870673"/>
              <a:gd name="connsiteY35" fmla="*/ 1696064 h 1834595"/>
              <a:gd name="connsiteX36" fmla="*/ 773877 w 1870673"/>
              <a:gd name="connsiteY36" fmla="*/ 1622322 h 1834595"/>
              <a:gd name="connsiteX37" fmla="*/ 965606 w 1870673"/>
              <a:gd name="connsiteY37" fmla="*/ 1607574 h 1834595"/>
              <a:gd name="connsiteX38" fmla="*/ 980354 w 1870673"/>
              <a:gd name="connsiteY38" fmla="*/ 1533832 h 1834595"/>
              <a:gd name="connsiteX39" fmla="*/ 1054096 w 1870673"/>
              <a:gd name="connsiteY39" fmla="*/ 1474838 h 1834595"/>
              <a:gd name="connsiteX40" fmla="*/ 1098341 w 1870673"/>
              <a:gd name="connsiteY40" fmla="*/ 1445342 h 1834595"/>
              <a:gd name="connsiteX41" fmla="*/ 1142587 w 1870673"/>
              <a:gd name="connsiteY41" fmla="*/ 1460090 h 1834595"/>
              <a:gd name="connsiteX42" fmla="*/ 1216329 w 1870673"/>
              <a:gd name="connsiteY42" fmla="*/ 1519084 h 1834595"/>
              <a:gd name="connsiteX43" fmla="*/ 1245825 w 1870673"/>
              <a:gd name="connsiteY43" fmla="*/ 1563329 h 1834595"/>
              <a:gd name="connsiteX44" fmla="*/ 1290071 w 1870673"/>
              <a:gd name="connsiteY44" fmla="*/ 1578077 h 1834595"/>
              <a:gd name="connsiteX45" fmla="*/ 1334316 w 1870673"/>
              <a:gd name="connsiteY45" fmla="*/ 1607574 h 1834595"/>
              <a:gd name="connsiteX46" fmla="*/ 1393309 w 1870673"/>
              <a:gd name="connsiteY46" fmla="*/ 1592826 h 1834595"/>
              <a:gd name="connsiteX47" fmla="*/ 1467051 w 1870673"/>
              <a:gd name="connsiteY47" fmla="*/ 1519084 h 1834595"/>
              <a:gd name="connsiteX48" fmla="*/ 1540793 w 1870673"/>
              <a:gd name="connsiteY48" fmla="*/ 1504335 h 1834595"/>
              <a:gd name="connsiteX49" fmla="*/ 1555541 w 1870673"/>
              <a:gd name="connsiteY49" fmla="*/ 1430593 h 1834595"/>
              <a:gd name="connsiteX50" fmla="*/ 1644032 w 1870673"/>
              <a:gd name="connsiteY50" fmla="*/ 1460090 h 1834595"/>
              <a:gd name="connsiteX51" fmla="*/ 1717774 w 1870673"/>
              <a:gd name="connsiteY51" fmla="*/ 1356851 h 1834595"/>
              <a:gd name="connsiteX52" fmla="*/ 1806264 w 1870673"/>
              <a:gd name="connsiteY52" fmla="*/ 1342103 h 1834595"/>
              <a:gd name="connsiteX53" fmla="*/ 1835761 w 1870673"/>
              <a:gd name="connsiteY53" fmla="*/ 1297858 h 1834595"/>
              <a:gd name="connsiteX54" fmla="*/ 1806264 w 1870673"/>
              <a:gd name="connsiteY54" fmla="*/ 1135626 h 1834595"/>
              <a:gd name="connsiteX55" fmla="*/ 1806264 w 1870673"/>
              <a:gd name="connsiteY55" fmla="*/ 1047135 h 1834595"/>
              <a:gd name="connsiteX56" fmla="*/ 1850509 w 1870673"/>
              <a:gd name="connsiteY56" fmla="*/ 958645 h 1834595"/>
              <a:gd name="connsiteX57" fmla="*/ 1835761 w 1870673"/>
              <a:gd name="connsiteY57" fmla="*/ 855406 h 1834595"/>
              <a:gd name="connsiteX58" fmla="*/ 1776767 w 1870673"/>
              <a:gd name="connsiteY58" fmla="*/ 840658 h 1834595"/>
              <a:gd name="connsiteX59" fmla="*/ 1599787 w 1870673"/>
              <a:gd name="connsiteY59" fmla="*/ 811161 h 1834595"/>
              <a:gd name="connsiteX60" fmla="*/ 1644032 w 1870673"/>
              <a:gd name="connsiteY60" fmla="*/ 796413 h 1834595"/>
              <a:gd name="connsiteX61" fmla="*/ 1703025 w 1870673"/>
              <a:gd name="connsiteY61" fmla="*/ 707922 h 1834595"/>
              <a:gd name="connsiteX62" fmla="*/ 1747271 w 1870673"/>
              <a:gd name="connsiteY62" fmla="*/ 693174 h 1834595"/>
              <a:gd name="connsiteX63" fmla="*/ 1821012 w 1870673"/>
              <a:gd name="connsiteY63" fmla="*/ 589935 h 1834595"/>
              <a:gd name="connsiteX64" fmla="*/ 1776767 w 1870673"/>
              <a:gd name="connsiteY64" fmla="*/ 560438 h 1834595"/>
              <a:gd name="connsiteX65" fmla="*/ 1791516 w 1870673"/>
              <a:gd name="connsiteY65" fmla="*/ 412955 h 1834595"/>
              <a:gd name="connsiteX66" fmla="*/ 1806264 w 1870673"/>
              <a:gd name="connsiteY66" fmla="*/ 368709 h 1834595"/>
              <a:gd name="connsiteX67" fmla="*/ 1776767 w 1870673"/>
              <a:gd name="connsiteY67" fmla="*/ 309716 h 1834595"/>
              <a:gd name="connsiteX68" fmla="*/ 1732522 w 1870673"/>
              <a:gd name="connsiteY68" fmla="*/ 339213 h 1834595"/>
              <a:gd name="connsiteX69" fmla="*/ 1673529 w 1870673"/>
              <a:gd name="connsiteY69" fmla="*/ 398206 h 1834595"/>
              <a:gd name="connsiteX70" fmla="*/ 1629283 w 1870673"/>
              <a:gd name="connsiteY70" fmla="*/ 383458 h 1834595"/>
              <a:gd name="connsiteX71" fmla="*/ 1555541 w 1870673"/>
              <a:gd name="connsiteY71" fmla="*/ 324464 h 1834595"/>
              <a:gd name="connsiteX72" fmla="*/ 1540793 w 1870673"/>
              <a:gd name="connsiteY72" fmla="*/ 280219 h 1834595"/>
              <a:gd name="connsiteX73" fmla="*/ 1555541 w 1870673"/>
              <a:gd name="connsiteY73" fmla="*/ 235974 h 1834595"/>
              <a:gd name="connsiteX74" fmla="*/ 1511296 w 1870673"/>
              <a:gd name="connsiteY74" fmla="*/ 206477 h 1834595"/>
              <a:gd name="connsiteX75" fmla="*/ 1452303 w 1870673"/>
              <a:gd name="connsiteY75" fmla="*/ 103238 h 1834595"/>
              <a:gd name="connsiteX76" fmla="*/ 1349064 w 1870673"/>
              <a:gd name="connsiteY76" fmla="*/ 44245 h 1834595"/>
              <a:gd name="connsiteX77" fmla="*/ 1290071 w 1870673"/>
              <a:gd name="connsiteY77" fmla="*/ 29496 h 1834595"/>
              <a:gd name="connsiteX78" fmla="*/ 1201580 w 1870673"/>
              <a:gd name="connsiteY78" fmla="*/ 0 h 1834595"/>
              <a:gd name="connsiteX79" fmla="*/ 1172083 w 1870673"/>
              <a:gd name="connsiteY79" fmla="*/ 44245 h 1834595"/>
              <a:gd name="connsiteX80" fmla="*/ 1157335 w 1870673"/>
              <a:gd name="connsiteY80" fmla="*/ 88490 h 1834595"/>
              <a:gd name="connsiteX81" fmla="*/ 1039348 w 1870673"/>
              <a:gd name="connsiteY81" fmla="*/ 58993 h 1834595"/>
              <a:gd name="connsiteX82" fmla="*/ 1009851 w 1870673"/>
              <a:gd name="connsiteY82" fmla="*/ 103238 h 1834595"/>
              <a:gd name="connsiteX83" fmla="*/ 995103 w 1870673"/>
              <a:gd name="connsiteY83" fmla="*/ 176980 h 1834595"/>
              <a:gd name="connsiteX84" fmla="*/ 936109 w 1870673"/>
              <a:gd name="connsiteY84" fmla="*/ 206477 h 1834595"/>
              <a:gd name="connsiteX85" fmla="*/ 818122 w 1870673"/>
              <a:gd name="connsiteY85" fmla="*/ 191729 h 1834595"/>
              <a:gd name="connsiteX86" fmla="*/ 641141 w 1870673"/>
              <a:gd name="connsiteY86" fmla="*/ 221226 h 1834595"/>
              <a:gd name="connsiteX87" fmla="*/ 714883 w 1870673"/>
              <a:gd name="connsiteY87" fmla="*/ 324464 h 1834595"/>
              <a:gd name="connsiteX88" fmla="*/ 788625 w 1870673"/>
              <a:gd name="connsiteY88" fmla="*/ 398206 h 1834595"/>
              <a:gd name="connsiteX89" fmla="*/ 832871 w 1870673"/>
              <a:gd name="connsiteY89" fmla="*/ 486696 h 1834595"/>
              <a:gd name="connsiteX90" fmla="*/ 641141 w 1870673"/>
              <a:gd name="connsiteY90" fmla="*/ 516193 h 1834595"/>
              <a:gd name="connsiteX91" fmla="*/ 508406 w 1870673"/>
              <a:gd name="connsiteY91" fmla="*/ 471948 h 183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870673" h="1834595">
                <a:moveTo>
                  <a:pt x="508406" y="471948"/>
                </a:moveTo>
                <a:cubicBezTo>
                  <a:pt x="483826" y="506361"/>
                  <a:pt x="555003" y="589757"/>
                  <a:pt x="493658" y="722671"/>
                </a:cubicBezTo>
                <a:cubicBezTo>
                  <a:pt x="491189" y="728020"/>
                  <a:pt x="398974" y="696026"/>
                  <a:pt x="390419" y="693174"/>
                </a:cubicBezTo>
                <a:cubicBezTo>
                  <a:pt x="341258" y="698090"/>
                  <a:pt x="291545" y="716760"/>
                  <a:pt x="242935" y="707922"/>
                </a:cubicBezTo>
                <a:cubicBezTo>
                  <a:pt x="227640" y="705141"/>
                  <a:pt x="242621" y="669451"/>
                  <a:pt x="228187" y="663677"/>
                </a:cubicBezTo>
                <a:cubicBezTo>
                  <a:pt x="209367" y="656149"/>
                  <a:pt x="188858" y="673510"/>
                  <a:pt x="169193" y="678426"/>
                </a:cubicBezTo>
                <a:cubicBezTo>
                  <a:pt x="117894" y="755374"/>
                  <a:pt x="161498" y="719465"/>
                  <a:pt x="110200" y="678426"/>
                </a:cubicBezTo>
                <a:cubicBezTo>
                  <a:pt x="98060" y="668714"/>
                  <a:pt x="80703" y="668593"/>
                  <a:pt x="65954" y="663677"/>
                </a:cubicBezTo>
                <a:cubicBezTo>
                  <a:pt x="51206" y="673509"/>
                  <a:pt x="31541" y="678426"/>
                  <a:pt x="21709" y="693174"/>
                </a:cubicBezTo>
                <a:cubicBezTo>
                  <a:pt x="0" y="725738"/>
                  <a:pt x="4076" y="795051"/>
                  <a:pt x="21709" y="825909"/>
                </a:cubicBezTo>
                <a:cubicBezTo>
                  <a:pt x="30503" y="841299"/>
                  <a:pt x="51206" y="845574"/>
                  <a:pt x="65954" y="855406"/>
                </a:cubicBezTo>
                <a:cubicBezTo>
                  <a:pt x="61038" y="875071"/>
                  <a:pt x="59191" y="895769"/>
                  <a:pt x="51206" y="914400"/>
                </a:cubicBezTo>
                <a:cubicBezTo>
                  <a:pt x="44224" y="930692"/>
                  <a:pt x="11074" y="944465"/>
                  <a:pt x="21709" y="958645"/>
                </a:cubicBezTo>
                <a:cubicBezTo>
                  <a:pt x="36750" y="978699"/>
                  <a:pt x="71267" y="966797"/>
                  <a:pt x="95451" y="973393"/>
                </a:cubicBezTo>
                <a:cubicBezTo>
                  <a:pt x="125448" y="981574"/>
                  <a:pt x="183941" y="1002890"/>
                  <a:pt x="183941" y="1002890"/>
                </a:cubicBezTo>
                <a:cubicBezTo>
                  <a:pt x="198690" y="1012722"/>
                  <a:pt x="217114" y="1018546"/>
                  <a:pt x="228187" y="1032387"/>
                </a:cubicBezTo>
                <a:cubicBezTo>
                  <a:pt x="237899" y="1044526"/>
                  <a:pt x="238664" y="1061684"/>
                  <a:pt x="242935" y="1076632"/>
                </a:cubicBezTo>
                <a:cubicBezTo>
                  <a:pt x="279964" y="1206238"/>
                  <a:pt x="237076" y="1073807"/>
                  <a:pt x="272432" y="1179871"/>
                </a:cubicBezTo>
                <a:cubicBezTo>
                  <a:pt x="229768" y="1286530"/>
                  <a:pt x="257622" y="1231582"/>
                  <a:pt x="183941" y="1342103"/>
                </a:cubicBezTo>
                <a:lnTo>
                  <a:pt x="154445" y="1386348"/>
                </a:lnTo>
                <a:cubicBezTo>
                  <a:pt x="164277" y="1415845"/>
                  <a:pt x="166694" y="1448968"/>
                  <a:pt x="183941" y="1474838"/>
                </a:cubicBezTo>
                <a:cubicBezTo>
                  <a:pt x="193773" y="1489587"/>
                  <a:pt x="205511" y="1503230"/>
                  <a:pt x="213438" y="1519084"/>
                </a:cubicBezTo>
                <a:cubicBezTo>
                  <a:pt x="220391" y="1532989"/>
                  <a:pt x="219563" y="1550394"/>
                  <a:pt x="228187" y="1563329"/>
                </a:cubicBezTo>
                <a:cubicBezTo>
                  <a:pt x="239757" y="1580683"/>
                  <a:pt x="257684" y="1592826"/>
                  <a:pt x="272432" y="1607574"/>
                </a:cubicBezTo>
                <a:cubicBezTo>
                  <a:pt x="267516" y="1637071"/>
                  <a:pt x="267139" y="1667695"/>
                  <a:pt x="257683" y="1696064"/>
                </a:cubicBezTo>
                <a:cubicBezTo>
                  <a:pt x="252078" y="1712880"/>
                  <a:pt x="223888" y="1723113"/>
                  <a:pt x="228187" y="1740309"/>
                </a:cubicBezTo>
                <a:cubicBezTo>
                  <a:pt x="231958" y="1755391"/>
                  <a:pt x="257684" y="1750142"/>
                  <a:pt x="272432" y="1755058"/>
                </a:cubicBezTo>
                <a:cubicBezTo>
                  <a:pt x="298944" y="1834595"/>
                  <a:pt x="271535" y="1791172"/>
                  <a:pt x="316677" y="1755058"/>
                </a:cubicBezTo>
                <a:cubicBezTo>
                  <a:pt x="328816" y="1745346"/>
                  <a:pt x="346174" y="1745225"/>
                  <a:pt x="360922" y="1740309"/>
                </a:cubicBezTo>
                <a:cubicBezTo>
                  <a:pt x="365838" y="1710812"/>
                  <a:pt x="360835" y="1677782"/>
                  <a:pt x="375671" y="1651819"/>
                </a:cubicBezTo>
                <a:cubicBezTo>
                  <a:pt x="383384" y="1638321"/>
                  <a:pt x="404370" y="1637071"/>
                  <a:pt x="419916" y="1637071"/>
                </a:cubicBezTo>
                <a:cubicBezTo>
                  <a:pt x="438434" y="1637071"/>
                  <a:pt x="502290" y="1659612"/>
                  <a:pt x="523154" y="1666567"/>
                </a:cubicBezTo>
                <a:lnTo>
                  <a:pt x="611645" y="1725561"/>
                </a:lnTo>
                <a:cubicBezTo>
                  <a:pt x="626393" y="1735393"/>
                  <a:pt x="639074" y="1749453"/>
                  <a:pt x="655890" y="1755058"/>
                </a:cubicBezTo>
                <a:lnTo>
                  <a:pt x="700135" y="1769806"/>
                </a:lnTo>
                <a:cubicBezTo>
                  <a:pt x="750352" y="1736328"/>
                  <a:pt x="744882" y="1753053"/>
                  <a:pt x="759129" y="1696064"/>
                </a:cubicBezTo>
                <a:cubicBezTo>
                  <a:pt x="765209" y="1671745"/>
                  <a:pt x="750836" y="1632197"/>
                  <a:pt x="773877" y="1622322"/>
                </a:cubicBezTo>
                <a:cubicBezTo>
                  <a:pt x="832793" y="1597072"/>
                  <a:pt x="901696" y="1612490"/>
                  <a:pt x="965606" y="1607574"/>
                </a:cubicBezTo>
                <a:cubicBezTo>
                  <a:pt x="970522" y="1582993"/>
                  <a:pt x="971552" y="1557303"/>
                  <a:pt x="980354" y="1533832"/>
                </a:cubicBezTo>
                <a:cubicBezTo>
                  <a:pt x="1003303" y="1472636"/>
                  <a:pt x="1006342" y="1498715"/>
                  <a:pt x="1054096" y="1474838"/>
                </a:cubicBezTo>
                <a:cubicBezTo>
                  <a:pt x="1069950" y="1466911"/>
                  <a:pt x="1083593" y="1455174"/>
                  <a:pt x="1098341" y="1445342"/>
                </a:cubicBezTo>
                <a:cubicBezTo>
                  <a:pt x="1113090" y="1450258"/>
                  <a:pt x="1130447" y="1450378"/>
                  <a:pt x="1142587" y="1460090"/>
                </a:cubicBezTo>
                <a:cubicBezTo>
                  <a:pt x="1237891" y="1536333"/>
                  <a:pt x="1105112" y="1482011"/>
                  <a:pt x="1216329" y="1519084"/>
                </a:cubicBezTo>
                <a:cubicBezTo>
                  <a:pt x="1226161" y="1533832"/>
                  <a:pt x="1231984" y="1552256"/>
                  <a:pt x="1245825" y="1563329"/>
                </a:cubicBezTo>
                <a:cubicBezTo>
                  <a:pt x="1257965" y="1573041"/>
                  <a:pt x="1276166" y="1571125"/>
                  <a:pt x="1290071" y="1578077"/>
                </a:cubicBezTo>
                <a:cubicBezTo>
                  <a:pt x="1305925" y="1586004"/>
                  <a:pt x="1319568" y="1597742"/>
                  <a:pt x="1334316" y="1607574"/>
                </a:cubicBezTo>
                <a:cubicBezTo>
                  <a:pt x="1353980" y="1602658"/>
                  <a:pt x="1376444" y="1604070"/>
                  <a:pt x="1393309" y="1592826"/>
                </a:cubicBezTo>
                <a:cubicBezTo>
                  <a:pt x="1486014" y="1531022"/>
                  <a:pt x="1354683" y="1561222"/>
                  <a:pt x="1467051" y="1519084"/>
                </a:cubicBezTo>
                <a:cubicBezTo>
                  <a:pt x="1490522" y="1510282"/>
                  <a:pt x="1516212" y="1509251"/>
                  <a:pt x="1540793" y="1504335"/>
                </a:cubicBezTo>
                <a:cubicBezTo>
                  <a:pt x="1545709" y="1479754"/>
                  <a:pt x="1532500" y="1440467"/>
                  <a:pt x="1555541" y="1430593"/>
                </a:cubicBezTo>
                <a:cubicBezTo>
                  <a:pt x="1584120" y="1418345"/>
                  <a:pt x="1644032" y="1460090"/>
                  <a:pt x="1644032" y="1460090"/>
                </a:cubicBezTo>
                <a:cubicBezTo>
                  <a:pt x="1813739" y="1417664"/>
                  <a:pt x="1579156" y="1495469"/>
                  <a:pt x="1717774" y="1356851"/>
                </a:cubicBezTo>
                <a:cubicBezTo>
                  <a:pt x="1738919" y="1335706"/>
                  <a:pt x="1776767" y="1347019"/>
                  <a:pt x="1806264" y="1342103"/>
                </a:cubicBezTo>
                <a:cubicBezTo>
                  <a:pt x="1816096" y="1327355"/>
                  <a:pt x="1834156" y="1315511"/>
                  <a:pt x="1835761" y="1297858"/>
                </a:cubicBezTo>
                <a:cubicBezTo>
                  <a:pt x="1841717" y="1232345"/>
                  <a:pt x="1824668" y="1190840"/>
                  <a:pt x="1806264" y="1135626"/>
                </a:cubicBezTo>
                <a:cubicBezTo>
                  <a:pt x="1845592" y="1017635"/>
                  <a:pt x="1806264" y="1165124"/>
                  <a:pt x="1806264" y="1047135"/>
                </a:cubicBezTo>
                <a:cubicBezTo>
                  <a:pt x="1806264" y="1016604"/>
                  <a:pt x="1835595" y="981016"/>
                  <a:pt x="1850509" y="958645"/>
                </a:cubicBezTo>
                <a:cubicBezTo>
                  <a:pt x="1845593" y="924232"/>
                  <a:pt x="1854185" y="884884"/>
                  <a:pt x="1835761" y="855406"/>
                </a:cubicBezTo>
                <a:cubicBezTo>
                  <a:pt x="1825018" y="838217"/>
                  <a:pt x="1796257" y="846227"/>
                  <a:pt x="1776767" y="840658"/>
                </a:cubicBezTo>
                <a:cubicBezTo>
                  <a:pt x="1666698" y="809210"/>
                  <a:pt x="1815527" y="835132"/>
                  <a:pt x="1599787" y="811161"/>
                </a:cubicBezTo>
                <a:cubicBezTo>
                  <a:pt x="1614535" y="806245"/>
                  <a:pt x="1633039" y="807406"/>
                  <a:pt x="1644032" y="796413"/>
                </a:cubicBezTo>
                <a:cubicBezTo>
                  <a:pt x="1669099" y="771345"/>
                  <a:pt x="1669393" y="719132"/>
                  <a:pt x="1703025" y="707922"/>
                </a:cubicBezTo>
                <a:lnTo>
                  <a:pt x="1747271" y="693174"/>
                </a:lnTo>
                <a:cubicBezTo>
                  <a:pt x="1794650" y="661588"/>
                  <a:pt x="1870673" y="652011"/>
                  <a:pt x="1821012" y="589935"/>
                </a:cubicBezTo>
                <a:cubicBezTo>
                  <a:pt x="1809939" y="576094"/>
                  <a:pt x="1791515" y="570270"/>
                  <a:pt x="1776767" y="560438"/>
                </a:cubicBezTo>
                <a:cubicBezTo>
                  <a:pt x="1781683" y="511277"/>
                  <a:pt x="1784003" y="461787"/>
                  <a:pt x="1791516" y="412955"/>
                </a:cubicBezTo>
                <a:cubicBezTo>
                  <a:pt x="1793880" y="397589"/>
                  <a:pt x="1808463" y="384099"/>
                  <a:pt x="1806264" y="368709"/>
                </a:cubicBezTo>
                <a:cubicBezTo>
                  <a:pt x="1803155" y="346945"/>
                  <a:pt x="1786599" y="329380"/>
                  <a:pt x="1776767" y="309716"/>
                </a:cubicBezTo>
                <a:cubicBezTo>
                  <a:pt x="1762019" y="319548"/>
                  <a:pt x="1743595" y="325372"/>
                  <a:pt x="1732522" y="339213"/>
                </a:cubicBezTo>
                <a:cubicBezTo>
                  <a:pt x="1675317" y="410720"/>
                  <a:pt x="1770063" y="366029"/>
                  <a:pt x="1673529" y="398206"/>
                </a:cubicBezTo>
                <a:cubicBezTo>
                  <a:pt x="1658780" y="393290"/>
                  <a:pt x="1641423" y="393170"/>
                  <a:pt x="1629283" y="383458"/>
                </a:cubicBezTo>
                <a:cubicBezTo>
                  <a:pt x="1533979" y="307215"/>
                  <a:pt x="1666758" y="361537"/>
                  <a:pt x="1555541" y="324464"/>
                </a:cubicBezTo>
                <a:cubicBezTo>
                  <a:pt x="1550625" y="309716"/>
                  <a:pt x="1540793" y="295765"/>
                  <a:pt x="1540793" y="280219"/>
                </a:cubicBezTo>
                <a:cubicBezTo>
                  <a:pt x="1540793" y="264673"/>
                  <a:pt x="1561315" y="250408"/>
                  <a:pt x="1555541" y="235974"/>
                </a:cubicBezTo>
                <a:cubicBezTo>
                  <a:pt x="1548958" y="219516"/>
                  <a:pt x="1526044" y="216309"/>
                  <a:pt x="1511296" y="206477"/>
                </a:cubicBezTo>
                <a:cubicBezTo>
                  <a:pt x="1499729" y="183342"/>
                  <a:pt x="1473149" y="124084"/>
                  <a:pt x="1452303" y="103238"/>
                </a:cubicBezTo>
                <a:cubicBezTo>
                  <a:pt x="1435188" y="86123"/>
                  <a:pt x="1367570" y="51185"/>
                  <a:pt x="1349064" y="44245"/>
                </a:cubicBezTo>
                <a:cubicBezTo>
                  <a:pt x="1330085" y="37128"/>
                  <a:pt x="1309486" y="35320"/>
                  <a:pt x="1290071" y="29496"/>
                </a:cubicBezTo>
                <a:cubicBezTo>
                  <a:pt x="1260290" y="20562"/>
                  <a:pt x="1201580" y="0"/>
                  <a:pt x="1201580" y="0"/>
                </a:cubicBezTo>
                <a:cubicBezTo>
                  <a:pt x="1191748" y="14748"/>
                  <a:pt x="1180010" y="28391"/>
                  <a:pt x="1172083" y="44245"/>
                </a:cubicBezTo>
                <a:cubicBezTo>
                  <a:pt x="1165131" y="58150"/>
                  <a:pt x="1172083" y="83574"/>
                  <a:pt x="1157335" y="88490"/>
                </a:cubicBezTo>
                <a:cubicBezTo>
                  <a:pt x="1139536" y="94423"/>
                  <a:pt x="1063226" y="66953"/>
                  <a:pt x="1039348" y="58993"/>
                </a:cubicBezTo>
                <a:cubicBezTo>
                  <a:pt x="1029516" y="73741"/>
                  <a:pt x="1016075" y="86641"/>
                  <a:pt x="1009851" y="103238"/>
                </a:cubicBezTo>
                <a:cubicBezTo>
                  <a:pt x="1001049" y="126709"/>
                  <a:pt x="1009673" y="156582"/>
                  <a:pt x="995103" y="176980"/>
                </a:cubicBezTo>
                <a:cubicBezTo>
                  <a:pt x="982324" y="194871"/>
                  <a:pt x="955774" y="196645"/>
                  <a:pt x="936109" y="206477"/>
                </a:cubicBezTo>
                <a:cubicBezTo>
                  <a:pt x="896780" y="201561"/>
                  <a:pt x="857757" y="191729"/>
                  <a:pt x="818122" y="191729"/>
                </a:cubicBezTo>
                <a:cubicBezTo>
                  <a:pt x="719329" y="191729"/>
                  <a:pt x="710370" y="198149"/>
                  <a:pt x="641141" y="221226"/>
                </a:cubicBezTo>
                <a:cubicBezTo>
                  <a:pt x="675554" y="324464"/>
                  <a:pt x="641141" y="299884"/>
                  <a:pt x="714883" y="324464"/>
                </a:cubicBezTo>
                <a:cubicBezTo>
                  <a:pt x="793542" y="442451"/>
                  <a:pt x="690302" y="299883"/>
                  <a:pt x="788625" y="398206"/>
                </a:cubicBezTo>
                <a:cubicBezTo>
                  <a:pt x="817215" y="426796"/>
                  <a:pt x="820875" y="450711"/>
                  <a:pt x="832871" y="486696"/>
                </a:cubicBezTo>
                <a:cubicBezTo>
                  <a:pt x="798849" y="588760"/>
                  <a:pt x="835718" y="525922"/>
                  <a:pt x="641141" y="516193"/>
                </a:cubicBezTo>
                <a:cubicBezTo>
                  <a:pt x="601861" y="514229"/>
                  <a:pt x="532987" y="437535"/>
                  <a:pt x="508406" y="471948"/>
                </a:cubicBez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5722926" y="2928958"/>
            <a:ext cx="690880" cy="706755"/>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黔</a:t>
            </a:r>
            <a:endParaRPr lang="zh-CN" altLang="en-US" sz="4000">
              <a:latin typeface="黑体" pitchFamily="49" charset="-122"/>
              <a:ea typeface="黑体" pitchFamily="49" charset="-122"/>
            </a:endParaRPr>
          </a:p>
        </p:txBody>
      </p:sp>
      <p:sp>
        <p:nvSpPr>
          <p:cNvPr id="12" name="任意多边形 11"/>
          <p:cNvSpPr/>
          <p:nvPr/>
        </p:nvSpPr>
        <p:spPr>
          <a:xfrm>
            <a:off x="5252065" y="3480093"/>
            <a:ext cx="2472813" cy="1983237"/>
          </a:xfrm>
          <a:custGeom>
            <a:avLst/>
            <a:gdLst>
              <a:gd name="connsiteX0" fmla="*/ 167148 w 2472813"/>
              <a:gd name="connsiteY0" fmla="*/ 575737 h 1983237"/>
              <a:gd name="connsiteX1" fmla="*/ 137651 w 2472813"/>
              <a:gd name="connsiteY1" fmla="*/ 619983 h 1983237"/>
              <a:gd name="connsiteX2" fmla="*/ 122903 w 2472813"/>
              <a:gd name="connsiteY2" fmla="*/ 664228 h 1983237"/>
              <a:gd name="connsiteX3" fmla="*/ 63909 w 2472813"/>
              <a:gd name="connsiteY3" fmla="*/ 678976 h 1983237"/>
              <a:gd name="connsiteX4" fmla="*/ 19664 w 2472813"/>
              <a:gd name="connsiteY4" fmla="*/ 649479 h 1983237"/>
              <a:gd name="connsiteX5" fmla="*/ 4916 w 2472813"/>
              <a:gd name="connsiteY5" fmla="*/ 693725 h 1983237"/>
              <a:gd name="connsiteX6" fmla="*/ 108154 w 2472813"/>
              <a:gd name="connsiteY6" fmla="*/ 811712 h 1983237"/>
              <a:gd name="connsiteX7" fmla="*/ 152400 w 2472813"/>
              <a:gd name="connsiteY7" fmla="*/ 900202 h 1983237"/>
              <a:gd name="connsiteX8" fmla="*/ 196645 w 2472813"/>
              <a:gd name="connsiteY8" fmla="*/ 929699 h 1983237"/>
              <a:gd name="connsiteX9" fmla="*/ 240890 w 2472813"/>
              <a:gd name="connsiteY9" fmla="*/ 944447 h 1983237"/>
              <a:gd name="connsiteX10" fmla="*/ 299883 w 2472813"/>
              <a:gd name="connsiteY10" fmla="*/ 929699 h 1983237"/>
              <a:gd name="connsiteX11" fmla="*/ 432619 w 2472813"/>
              <a:gd name="connsiteY11" fmla="*/ 959196 h 1983237"/>
              <a:gd name="connsiteX12" fmla="*/ 476864 w 2472813"/>
              <a:gd name="connsiteY12" fmla="*/ 988692 h 1983237"/>
              <a:gd name="connsiteX13" fmla="*/ 491612 w 2472813"/>
              <a:gd name="connsiteY13" fmla="*/ 1136176 h 1983237"/>
              <a:gd name="connsiteX14" fmla="*/ 447367 w 2472813"/>
              <a:gd name="connsiteY14" fmla="*/ 1150925 h 1983237"/>
              <a:gd name="connsiteX15" fmla="*/ 388374 w 2472813"/>
              <a:gd name="connsiteY15" fmla="*/ 1224666 h 1983237"/>
              <a:gd name="connsiteX16" fmla="*/ 299883 w 2472813"/>
              <a:gd name="connsiteY16" fmla="*/ 1254163 h 1983237"/>
              <a:gd name="connsiteX17" fmla="*/ 344129 w 2472813"/>
              <a:gd name="connsiteY17" fmla="*/ 1283660 h 1983237"/>
              <a:gd name="connsiteX18" fmla="*/ 432619 w 2472813"/>
              <a:gd name="connsiteY18" fmla="*/ 1313157 h 1983237"/>
              <a:gd name="connsiteX19" fmla="*/ 373625 w 2472813"/>
              <a:gd name="connsiteY19" fmla="*/ 1327905 h 1983237"/>
              <a:gd name="connsiteX20" fmla="*/ 358877 w 2472813"/>
              <a:gd name="connsiteY20" fmla="*/ 1372150 h 1983237"/>
              <a:gd name="connsiteX21" fmla="*/ 403122 w 2472813"/>
              <a:gd name="connsiteY21" fmla="*/ 1386899 h 1983237"/>
              <a:gd name="connsiteX22" fmla="*/ 506361 w 2472813"/>
              <a:gd name="connsiteY22" fmla="*/ 1401647 h 1983237"/>
              <a:gd name="connsiteX23" fmla="*/ 580103 w 2472813"/>
              <a:gd name="connsiteY23" fmla="*/ 1386899 h 1983237"/>
              <a:gd name="connsiteX24" fmla="*/ 624348 w 2472813"/>
              <a:gd name="connsiteY24" fmla="*/ 1416396 h 1983237"/>
              <a:gd name="connsiteX25" fmla="*/ 668593 w 2472813"/>
              <a:gd name="connsiteY25" fmla="*/ 1431144 h 1983237"/>
              <a:gd name="connsiteX26" fmla="*/ 683341 w 2472813"/>
              <a:gd name="connsiteY26" fmla="*/ 1475389 h 1983237"/>
              <a:gd name="connsiteX27" fmla="*/ 653845 w 2472813"/>
              <a:gd name="connsiteY27" fmla="*/ 1593376 h 1983237"/>
              <a:gd name="connsiteX28" fmla="*/ 698090 w 2472813"/>
              <a:gd name="connsiteY28" fmla="*/ 1622873 h 1983237"/>
              <a:gd name="connsiteX29" fmla="*/ 727587 w 2472813"/>
              <a:gd name="connsiteY29" fmla="*/ 1711363 h 1983237"/>
              <a:gd name="connsiteX30" fmla="*/ 742335 w 2472813"/>
              <a:gd name="connsiteY30" fmla="*/ 1814602 h 1983237"/>
              <a:gd name="connsiteX31" fmla="*/ 786580 w 2472813"/>
              <a:gd name="connsiteY31" fmla="*/ 1844099 h 1983237"/>
              <a:gd name="connsiteX32" fmla="*/ 875070 w 2472813"/>
              <a:gd name="connsiteY32" fmla="*/ 1873596 h 1983237"/>
              <a:gd name="connsiteX33" fmla="*/ 993058 w 2472813"/>
              <a:gd name="connsiteY33" fmla="*/ 1932589 h 1983237"/>
              <a:gd name="connsiteX34" fmla="*/ 1081548 w 2472813"/>
              <a:gd name="connsiteY34" fmla="*/ 1962086 h 1983237"/>
              <a:gd name="connsiteX35" fmla="*/ 1125793 w 2472813"/>
              <a:gd name="connsiteY35" fmla="*/ 1976834 h 1983237"/>
              <a:gd name="connsiteX36" fmla="*/ 1170038 w 2472813"/>
              <a:gd name="connsiteY36" fmla="*/ 1962086 h 1983237"/>
              <a:gd name="connsiteX37" fmla="*/ 1214283 w 2472813"/>
              <a:gd name="connsiteY37" fmla="*/ 1932589 h 1983237"/>
              <a:gd name="connsiteX38" fmla="*/ 1258529 w 2472813"/>
              <a:gd name="connsiteY38" fmla="*/ 1947337 h 1983237"/>
              <a:gd name="connsiteX39" fmla="*/ 1332270 w 2472813"/>
              <a:gd name="connsiteY39" fmla="*/ 1932589 h 1983237"/>
              <a:gd name="connsiteX40" fmla="*/ 1361767 w 2472813"/>
              <a:gd name="connsiteY40" fmla="*/ 1888344 h 1983237"/>
              <a:gd name="connsiteX41" fmla="*/ 1406012 w 2472813"/>
              <a:gd name="connsiteY41" fmla="*/ 1873596 h 1983237"/>
              <a:gd name="connsiteX42" fmla="*/ 1494503 w 2472813"/>
              <a:gd name="connsiteY42" fmla="*/ 1903092 h 1983237"/>
              <a:gd name="connsiteX43" fmla="*/ 1538748 w 2472813"/>
              <a:gd name="connsiteY43" fmla="*/ 1917841 h 1983237"/>
              <a:gd name="connsiteX44" fmla="*/ 1568245 w 2472813"/>
              <a:gd name="connsiteY44" fmla="*/ 1962086 h 1983237"/>
              <a:gd name="connsiteX45" fmla="*/ 1700980 w 2472813"/>
              <a:gd name="connsiteY45" fmla="*/ 1903092 h 1983237"/>
              <a:gd name="connsiteX46" fmla="*/ 1715729 w 2472813"/>
              <a:gd name="connsiteY46" fmla="*/ 1799854 h 1983237"/>
              <a:gd name="connsiteX47" fmla="*/ 1759974 w 2472813"/>
              <a:gd name="connsiteY47" fmla="*/ 1829350 h 1983237"/>
              <a:gd name="connsiteX48" fmla="*/ 1922206 w 2472813"/>
              <a:gd name="connsiteY48" fmla="*/ 1814602 h 1983237"/>
              <a:gd name="connsiteX49" fmla="*/ 1966451 w 2472813"/>
              <a:gd name="connsiteY49" fmla="*/ 1799854 h 1983237"/>
              <a:gd name="connsiteX50" fmla="*/ 1936954 w 2472813"/>
              <a:gd name="connsiteY50" fmla="*/ 1711363 h 1983237"/>
              <a:gd name="connsiteX51" fmla="*/ 2025445 w 2472813"/>
              <a:gd name="connsiteY51" fmla="*/ 1667118 h 1983237"/>
              <a:gd name="connsiteX52" fmla="*/ 2040193 w 2472813"/>
              <a:gd name="connsiteY52" fmla="*/ 1622873 h 1983237"/>
              <a:gd name="connsiteX53" fmla="*/ 2084438 w 2472813"/>
              <a:gd name="connsiteY53" fmla="*/ 1593376 h 1983237"/>
              <a:gd name="connsiteX54" fmla="*/ 2172929 w 2472813"/>
              <a:gd name="connsiteY54" fmla="*/ 1519634 h 1983237"/>
              <a:gd name="connsiteX55" fmla="*/ 2217174 w 2472813"/>
              <a:gd name="connsiteY55" fmla="*/ 1386899 h 1983237"/>
              <a:gd name="connsiteX56" fmla="*/ 2261419 w 2472813"/>
              <a:gd name="connsiteY56" fmla="*/ 1372150 h 1983237"/>
              <a:gd name="connsiteX57" fmla="*/ 2246670 w 2472813"/>
              <a:gd name="connsiteY57" fmla="*/ 1298408 h 1983237"/>
              <a:gd name="connsiteX58" fmla="*/ 2290916 w 2472813"/>
              <a:gd name="connsiteY58" fmla="*/ 1106679 h 1983237"/>
              <a:gd name="connsiteX59" fmla="*/ 2379406 w 2472813"/>
              <a:gd name="connsiteY59" fmla="*/ 1062434 h 1983237"/>
              <a:gd name="connsiteX60" fmla="*/ 2394154 w 2472813"/>
              <a:gd name="connsiteY60" fmla="*/ 959196 h 1983237"/>
              <a:gd name="connsiteX61" fmla="*/ 2453148 w 2472813"/>
              <a:gd name="connsiteY61" fmla="*/ 870705 h 1983237"/>
              <a:gd name="connsiteX62" fmla="*/ 2394154 w 2472813"/>
              <a:gd name="connsiteY62" fmla="*/ 811712 h 1983237"/>
              <a:gd name="connsiteX63" fmla="*/ 2379406 w 2472813"/>
              <a:gd name="connsiteY63" fmla="*/ 767466 h 1983237"/>
              <a:gd name="connsiteX64" fmla="*/ 2423651 w 2472813"/>
              <a:gd name="connsiteY64" fmla="*/ 737970 h 1983237"/>
              <a:gd name="connsiteX65" fmla="*/ 2349909 w 2472813"/>
              <a:gd name="connsiteY65" fmla="*/ 664228 h 1983237"/>
              <a:gd name="connsiteX66" fmla="*/ 2261419 w 2472813"/>
              <a:gd name="connsiteY66" fmla="*/ 678976 h 1983237"/>
              <a:gd name="connsiteX67" fmla="*/ 2231922 w 2472813"/>
              <a:gd name="connsiteY67" fmla="*/ 590486 h 1983237"/>
              <a:gd name="connsiteX68" fmla="*/ 2143432 w 2472813"/>
              <a:gd name="connsiteY68" fmla="*/ 546241 h 1983237"/>
              <a:gd name="connsiteX69" fmla="*/ 2128683 w 2472813"/>
              <a:gd name="connsiteY69" fmla="*/ 590486 h 1983237"/>
              <a:gd name="connsiteX70" fmla="*/ 2069690 w 2472813"/>
              <a:gd name="connsiteY70" fmla="*/ 575737 h 1983237"/>
              <a:gd name="connsiteX71" fmla="*/ 2113935 w 2472813"/>
              <a:gd name="connsiteY71" fmla="*/ 546241 h 1983237"/>
              <a:gd name="connsiteX72" fmla="*/ 2158180 w 2472813"/>
              <a:gd name="connsiteY72" fmla="*/ 457750 h 1983237"/>
              <a:gd name="connsiteX73" fmla="*/ 2202425 w 2472813"/>
              <a:gd name="connsiteY73" fmla="*/ 428254 h 1983237"/>
              <a:gd name="connsiteX74" fmla="*/ 2231922 w 2472813"/>
              <a:gd name="connsiteY74" fmla="*/ 384008 h 1983237"/>
              <a:gd name="connsiteX75" fmla="*/ 2187677 w 2472813"/>
              <a:gd name="connsiteY75" fmla="*/ 369260 h 1983237"/>
              <a:gd name="connsiteX76" fmla="*/ 2246670 w 2472813"/>
              <a:gd name="connsiteY76" fmla="*/ 310266 h 1983237"/>
              <a:gd name="connsiteX77" fmla="*/ 2276167 w 2472813"/>
              <a:gd name="connsiteY77" fmla="*/ 266021 h 1983237"/>
              <a:gd name="connsiteX78" fmla="*/ 2202425 w 2472813"/>
              <a:gd name="connsiteY78" fmla="*/ 207028 h 1983237"/>
              <a:gd name="connsiteX79" fmla="*/ 2187677 w 2472813"/>
              <a:gd name="connsiteY79" fmla="*/ 74292 h 1983237"/>
              <a:gd name="connsiteX80" fmla="*/ 2158180 w 2472813"/>
              <a:gd name="connsiteY80" fmla="*/ 30047 h 1983237"/>
              <a:gd name="connsiteX81" fmla="*/ 2025445 w 2472813"/>
              <a:gd name="connsiteY81" fmla="*/ 30047 h 1983237"/>
              <a:gd name="connsiteX82" fmla="*/ 1907458 w 2472813"/>
              <a:gd name="connsiteY82" fmla="*/ 148034 h 1983237"/>
              <a:gd name="connsiteX83" fmla="*/ 1892709 w 2472813"/>
              <a:gd name="connsiteY83" fmla="*/ 192279 h 1983237"/>
              <a:gd name="connsiteX84" fmla="*/ 1877961 w 2472813"/>
              <a:gd name="connsiteY84" fmla="*/ 236525 h 1983237"/>
              <a:gd name="connsiteX85" fmla="*/ 1833716 w 2472813"/>
              <a:gd name="connsiteY85" fmla="*/ 221776 h 1983237"/>
              <a:gd name="connsiteX86" fmla="*/ 1774722 w 2472813"/>
              <a:gd name="connsiteY86" fmla="*/ 133286 h 1983237"/>
              <a:gd name="connsiteX87" fmla="*/ 1730477 w 2472813"/>
              <a:gd name="connsiteY87" fmla="*/ 118537 h 1983237"/>
              <a:gd name="connsiteX88" fmla="*/ 1656735 w 2472813"/>
              <a:gd name="connsiteY88" fmla="*/ 133286 h 1983237"/>
              <a:gd name="connsiteX89" fmla="*/ 1641987 w 2472813"/>
              <a:gd name="connsiteY89" fmla="*/ 177531 h 1983237"/>
              <a:gd name="connsiteX90" fmla="*/ 1509251 w 2472813"/>
              <a:gd name="connsiteY90" fmla="*/ 251273 h 1983237"/>
              <a:gd name="connsiteX91" fmla="*/ 1406012 w 2472813"/>
              <a:gd name="connsiteY91" fmla="*/ 354512 h 1983237"/>
              <a:gd name="connsiteX92" fmla="*/ 1332270 w 2472813"/>
              <a:gd name="connsiteY92" fmla="*/ 369260 h 1983237"/>
              <a:gd name="connsiteX93" fmla="*/ 1214283 w 2472813"/>
              <a:gd name="connsiteY93" fmla="*/ 443002 h 1983237"/>
              <a:gd name="connsiteX94" fmla="*/ 1081548 w 2472813"/>
              <a:gd name="connsiteY94" fmla="*/ 516744 h 1983237"/>
              <a:gd name="connsiteX95" fmla="*/ 978309 w 2472813"/>
              <a:gd name="connsiteY95" fmla="*/ 413505 h 1983237"/>
              <a:gd name="connsiteX96" fmla="*/ 978309 w 2472813"/>
              <a:gd name="connsiteY96" fmla="*/ 413505 h 1983237"/>
              <a:gd name="connsiteX97" fmla="*/ 919316 w 2472813"/>
              <a:gd name="connsiteY97" fmla="*/ 384008 h 1983237"/>
              <a:gd name="connsiteX98" fmla="*/ 830825 w 2472813"/>
              <a:gd name="connsiteY98" fmla="*/ 354512 h 1983237"/>
              <a:gd name="connsiteX99" fmla="*/ 757083 w 2472813"/>
              <a:gd name="connsiteY99" fmla="*/ 413505 h 1983237"/>
              <a:gd name="connsiteX100" fmla="*/ 727587 w 2472813"/>
              <a:gd name="connsiteY100" fmla="*/ 501996 h 1983237"/>
              <a:gd name="connsiteX101" fmla="*/ 580103 w 2472813"/>
              <a:gd name="connsiteY101" fmla="*/ 516744 h 1983237"/>
              <a:gd name="connsiteX102" fmla="*/ 521109 w 2472813"/>
              <a:gd name="connsiteY102" fmla="*/ 531492 h 1983237"/>
              <a:gd name="connsiteX103" fmla="*/ 506361 w 2472813"/>
              <a:gd name="connsiteY103" fmla="*/ 575737 h 1983237"/>
              <a:gd name="connsiteX104" fmla="*/ 491612 w 2472813"/>
              <a:gd name="connsiteY104" fmla="*/ 664228 h 1983237"/>
              <a:gd name="connsiteX105" fmla="*/ 329380 w 2472813"/>
              <a:gd name="connsiteY105" fmla="*/ 619983 h 1983237"/>
              <a:gd name="connsiteX106" fmla="*/ 285135 w 2472813"/>
              <a:gd name="connsiteY106" fmla="*/ 605234 h 1983237"/>
              <a:gd name="connsiteX107" fmla="*/ 240890 w 2472813"/>
              <a:gd name="connsiteY107" fmla="*/ 590486 h 1983237"/>
              <a:gd name="connsiteX108" fmla="*/ 196645 w 2472813"/>
              <a:gd name="connsiteY108" fmla="*/ 560989 h 1983237"/>
              <a:gd name="connsiteX109" fmla="*/ 152400 w 2472813"/>
              <a:gd name="connsiteY109" fmla="*/ 605234 h 1983237"/>
              <a:gd name="connsiteX110" fmla="*/ 108154 w 2472813"/>
              <a:gd name="connsiteY110" fmla="*/ 664228 h 19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472813" h="1983237">
                <a:moveTo>
                  <a:pt x="167148" y="575737"/>
                </a:moveTo>
                <a:cubicBezTo>
                  <a:pt x="157316" y="590486"/>
                  <a:pt x="145578" y="604129"/>
                  <a:pt x="137651" y="619983"/>
                </a:cubicBezTo>
                <a:cubicBezTo>
                  <a:pt x="130699" y="633888"/>
                  <a:pt x="135042" y="654517"/>
                  <a:pt x="122903" y="664228"/>
                </a:cubicBezTo>
                <a:cubicBezTo>
                  <a:pt x="107075" y="676890"/>
                  <a:pt x="83574" y="674060"/>
                  <a:pt x="63909" y="678976"/>
                </a:cubicBezTo>
                <a:cubicBezTo>
                  <a:pt x="49161" y="669144"/>
                  <a:pt x="36860" y="645180"/>
                  <a:pt x="19664" y="649479"/>
                </a:cubicBezTo>
                <a:cubicBezTo>
                  <a:pt x="4582" y="653250"/>
                  <a:pt x="0" y="678976"/>
                  <a:pt x="4916" y="693725"/>
                </a:cubicBezTo>
                <a:cubicBezTo>
                  <a:pt x="29496" y="767466"/>
                  <a:pt x="56535" y="777299"/>
                  <a:pt x="108154" y="811712"/>
                </a:cubicBezTo>
                <a:cubicBezTo>
                  <a:pt x="120150" y="847697"/>
                  <a:pt x="123810" y="871612"/>
                  <a:pt x="152400" y="900202"/>
                </a:cubicBezTo>
                <a:cubicBezTo>
                  <a:pt x="164934" y="912736"/>
                  <a:pt x="180791" y="921772"/>
                  <a:pt x="196645" y="929699"/>
                </a:cubicBezTo>
                <a:cubicBezTo>
                  <a:pt x="210550" y="936651"/>
                  <a:pt x="226142" y="939531"/>
                  <a:pt x="240890" y="944447"/>
                </a:cubicBezTo>
                <a:cubicBezTo>
                  <a:pt x="260554" y="939531"/>
                  <a:pt x="279613" y="929699"/>
                  <a:pt x="299883" y="929699"/>
                </a:cubicBezTo>
                <a:cubicBezTo>
                  <a:pt x="322547" y="929699"/>
                  <a:pt x="402199" y="943986"/>
                  <a:pt x="432619" y="959196"/>
                </a:cubicBezTo>
                <a:cubicBezTo>
                  <a:pt x="448473" y="967123"/>
                  <a:pt x="462116" y="978860"/>
                  <a:pt x="476864" y="988692"/>
                </a:cubicBezTo>
                <a:cubicBezTo>
                  <a:pt x="490648" y="1030043"/>
                  <a:pt x="528325" y="1090286"/>
                  <a:pt x="491612" y="1136176"/>
                </a:cubicBezTo>
                <a:cubicBezTo>
                  <a:pt x="481900" y="1148315"/>
                  <a:pt x="462115" y="1146009"/>
                  <a:pt x="447367" y="1150925"/>
                </a:cubicBezTo>
                <a:cubicBezTo>
                  <a:pt x="431375" y="1198903"/>
                  <a:pt x="440582" y="1201463"/>
                  <a:pt x="388374" y="1224666"/>
                </a:cubicBezTo>
                <a:cubicBezTo>
                  <a:pt x="359961" y="1237294"/>
                  <a:pt x="299883" y="1254163"/>
                  <a:pt x="299883" y="1254163"/>
                </a:cubicBezTo>
                <a:cubicBezTo>
                  <a:pt x="314632" y="1263995"/>
                  <a:pt x="327931" y="1276461"/>
                  <a:pt x="344129" y="1283660"/>
                </a:cubicBezTo>
                <a:cubicBezTo>
                  <a:pt x="372541" y="1296288"/>
                  <a:pt x="432619" y="1313157"/>
                  <a:pt x="432619" y="1313157"/>
                </a:cubicBezTo>
                <a:cubicBezTo>
                  <a:pt x="412954" y="1318073"/>
                  <a:pt x="389453" y="1315243"/>
                  <a:pt x="373625" y="1327905"/>
                </a:cubicBezTo>
                <a:cubicBezTo>
                  <a:pt x="361486" y="1337616"/>
                  <a:pt x="351925" y="1358245"/>
                  <a:pt x="358877" y="1372150"/>
                </a:cubicBezTo>
                <a:cubicBezTo>
                  <a:pt x="365829" y="1386055"/>
                  <a:pt x="387878" y="1383850"/>
                  <a:pt x="403122" y="1386899"/>
                </a:cubicBezTo>
                <a:cubicBezTo>
                  <a:pt x="437209" y="1393717"/>
                  <a:pt x="471948" y="1396731"/>
                  <a:pt x="506361" y="1401647"/>
                </a:cubicBezTo>
                <a:cubicBezTo>
                  <a:pt x="624348" y="1480306"/>
                  <a:pt x="481780" y="1406563"/>
                  <a:pt x="580103" y="1386899"/>
                </a:cubicBezTo>
                <a:cubicBezTo>
                  <a:pt x="597484" y="1383423"/>
                  <a:pt x="608494" y="1408469"/>
                  <a:pt x="624348" y="1416396"/>
                </a:cubicBezTo>
                <a:cubicBezTo>
                  <a:pt x="638253" y="1423348"/>
                  <a:pt x="653845" y="1426228"/>
                  <a:pt x="668593" y="1431144"/>
                </a:cubicBezTo>
                <a:cubicBezTo>
                  <a:pt x="673509" y="1445892"/>
                  <a:pt x="683341" y="1459843"/>
                  <a:pt x="683341" y="1475389"/>
                </a:cubicBezTo>
                <a:cubicBezTo>
                  <a:pt x="683341" y="1510984"/>
                  <a:pt x="665483" y="1558462"/>
                  <a:pt x="653845" y="1593376"/>
                </a:cubicBezTo>
                <a:cubicBezTo>
                  <a:pt x="668593" y="1603208"/>
                  <a:pt x="688696" y="1607842"/>
                  <a:pt x="698090" y="1622873"/>
                </a:cubicBezTo>
                <a:cubicBezTo>
                  <a:pt x="714569" y="1649239"/>
                  <a:pt x="727587" y="1711363"/>
                  <a:pt x="727587" y="1711363"/>
                </a:cubicBezTo>
                <a:cubicBezTo>
                  <a:pt x="732503" y="1745776"/>
                  <a:pt x="728217" y="1782836"/>
                  <a:pt x="742335" y="1814602"/>
                </a:cubicBezTo>
                <a:cubicBezTo>
                  <a:pt x="749534" y="1830800"/>
                  <a:pt x="770382" y="1836900"/>
                  <a:pt x="786580" y="1844099"/>
                </a:cubicBezTo>
                <a:cubicBezTo>
                  <a:pt x="814992" y="1856727"/>
                  <a:pt x="875070" y="1873596"/>
                  <a:pt x="875070" y="1873596"/>
                </a:cubicBezTo>
                <a:cubicBezTo>
                  <a:pt x="902497" y="1955872"/>
                  <a:pt x="870663" y="1904344"/>
                  <a:pt x="993058" y="1932589"/>
                </a:cubicBezTo>
                <a:cubicBezTo>
                  <a:pt x="1023354" y="1939580"/>
                  <a:pt x="1052051" y="1952254"/>
                  <a:pt x="1081548" y="1962086"/>
                </a:cubicBezTo>
                <a:lnTo>
                  <a:pt x="1125793" y="1976834"/>
                </a:lnTo>
                <a:cubicBezTo>
                  <a:pt x="1140541" y="1971918"/>
                  <a:pt x="1156133" y="1969038"/>
                  <a:pt x="1170038" y="1962086"/>
                </a:cubicBezTo>
                <a:cubicBezTo>
                  <a:pt x="1185892" y="1954159"/>
                  <a:pt x="1196799" y="1935503"/>
                  <a:pt x="1214283" y="1932589"/>
                </a:cubicBezTo>
                <a:cubicBezTo>
                  <a:pt x="1229618" y="1930033"/>
                  <a:pt x="1243780" y="1942421"/>
                  <a:pt x="1258529" y="1947337"/>
                </a:cubicBezTo>
                <a:cubicBezTo>
                  <a:pt x="1283109" y="1942421"/>
                  <a:pt x="1310506" y="1945026"/>
                  <a:pt x="1332270" y="1932589"/>
                </a:cubicBezTo>
                <a:cubicBezTo>
                  <a:pt x="1347660" y="1923795"/>
                  <a:pt x="1347926" y="1899417"/>
                  <a:pt x="1361767" y="1888344"/>
                </a:cubicBezTo>
                <a:cubicBezTo>
                  <a:pt x="1373906" y="1878633"/>
                  <a:pt x="1391264" y="1878512"/>
                  <a:pt x="1406012" y="1873596"/>
                </a:cubicBezTo>
                <a:lnTo>
                  <a:pt x="1494503" y="1903092"/>
                </a:lnTo>
                <a:lnTo>
                  <a:pt x="1538748" y="1917841"/>
                </a:lnTo>
                <a:cubicBezTo>
                  <a:pt x="1548580" y="1932589"/>
                  <a:pt x="1550942" y="1958241"/>
                  <a:pt x="1568245" y="1962086"/>
                </a:cubicBezTo>
                <a:cubicBezTo>
                  <a:pt x="1663425" y="1983237"/>
                  <a:pt x="1665256" y="1956677"/>
                  <a:pt x="1700980" y="1903092"/>
                </a:cubicBezTo>
                <a:cubicBezTo>
                  <a:pt x="1705896" y="1868679"/>
                  <a:pt x="1694013" y="1826999"/>
                  <a:pt x="1715729" y="1799854"/>
                </a:cubicBezTo>
                <a:cubicBezTo>
                  <a:pt x="1726802" y="1786013"/>
                  <a:pt x="1742294" y="1828087"/>
                  <a:pt x="1759974" y="1829350"/>
                </a:cubicBezTo>
                <a:cubicBezTo>
                  <a:pt x="1814136" y="1833219"/>
                  <a:pt x="1868129" y="1819518"/>
                  <a:pt x="1922206" y="1814602"/>
                </a:cubicBezTo>
                <a:cubicBezTo>
                  <a:pt x="1936954" y="1809686"/>
                  <a:pt x="1964253" y="1815244"/>
                  <a:pt x="1966451" y="1799854"/>
                </a:cubicBezTo>
                <a:cubicBezTo>
                  <a:pt x="1970848" y="1769074"/>
                  <a:pt x="1936954" y="1711363"/>
                  <a:pt x="1936954" y="1711363"/>
                </a:cubicBezTo>
                <a:cubicBezTo>
                  <a:pt x="1966102" y="1701647"/>
                  <a:pt x="2004651" y="1693110"/>
                  <a:pt x="2025445" y="1667118"/>
                </a:cubicBezTo>
                <a:cubicBezTo>
                  <a:pt x="2035156" y="1654979"/>
                  <a:pt x="2030482" y="1635012"/>
                  <a:pt x="2040193" y="1622873"/>
                </a:cubicBezTo>
                <a:cubicBezTo>
                  <a:pt x="2051266" y="1609032"/>
                  <a:pt x="2070821" y="1604724"/>
                  <a:pt x="2084438" y="1593376"/>
                </a:cubicBezTo>
                <a:cubicBezTo>
                  <a:pt x="2197991" y="1498748"/>
                  <a:pt x="2063079" y="1592866"/>
                  <a:pt x="2172929" y="1519634"/>
                </a:cubicBezTo>
                <a:cubicBezTo>
                  <a:pt x="2180126" y="1476453"/>
                  <a:pt x="2177293" y="1418804"/>
                  <a:pt x="2217174" y="1386899"/>
                </a:cubicBezTo>
                <a:cubicBezTo>
                  <a:pt x="2229313" y="1377187"/>
                  <a:pt x="2246671" y="1377066"/>
                  <a:pt x="2261419" y="1372150"/>
                </a:cubicBezTo>
                <a:cubicBezTo>
                  <a:pt x="2256503" y="1347569"/>
                  <a:pt x="2246670" y="1323475"/>
                  <a:pt x="2246670" y="1298408"/>
                </a:cubicBezTo>
                <a:cubicBezTo>
                  <a:pt x="2246670" y="1229104"/>
                  <a:pt x="2239938" y="1157657"/>
                  <a:pt x="2290916" y="1106679"/>
                </a:cubicBezTo>
                <a:cubicBezTo>
                  <a:pt x="2319504" y="1078091"/>
                  <a:pt x="2343423" y="1074429"/>
                  <a:pt x="2379406" y="1062434"/>
                </a:cubicBezTo>
                <a:cubicBezTo>
                  <a:pt x="2436804" y="976338"/>
                  <a:pt x="2394154" y="1063957"/>
                  <a:pt x="2394154" y="959196"/>
                </a:cubicBezTo>
                <a:cubicBezTo>
                  <a:pt x="2394154" y="916508"/>
                  <a:pt x="2426546" y="897307"/>
                  <a:pt x="2453148" y="870705"/>
                </a:cubicBezTo>
                <a:cubicBezTo>
                  <a:pt x="2413820" y="752718"/>
                  <a:pt x="2472813" y="890371"/>
                  <a:pt x="2394154" y="811712"/>
                </a:cubicBezTo>
                <a:cubicBezTo>
                  <a:pt x="2383161" y="800719"/>
                  <a:pt x="2384322" y="782215"/>
                  <a:pt x="2379406" y="767466"/>
                </a:cubicBezTo>
                <a:cubicBezTo>
                  <a:pt x="2394154" y="757634"/>
                  <a:pt x="2420175" y="755351"/>
                  <a:pt x="2423651" y="737970"/>
                </a:cubicBezTo>
                <a:cubicBezTo>
                  <a:pt x="2429434" y="709052"/>
                  <a:pt x="2363790" y="673482"/>
                  <a:pt x="2349909" y="664228"/>
                </a:cubicBezTo>
                <a:cubicBezTo>
                  <a:pt x="2320412" y="669144"/>
                  <a:pt x="2286777" y="694825"/>
                  <a:pt x="2261419" y="678976"/>
                </a:cubicBezTo>
                <a:cubicBezTo>
                  <a:pt x="2235053" y="662497"/>
                  <a:pt x="2261419" y="600319"/>
                  <a:pt x="2231922" y="590486"/>
                </a:cubicBezTo>
                <a:cubicBezTo>
                  <a:pt x="2170862" y="570132"/>
                  <a:pt x="2200612" y="584360"/>
                  <a:pt x="2143432" y="546241"/>
                </a:cubicBezTo>
                <a:cubicBezTo>
                  <a:pt x="2138516" y="560989"/>
                  <a:pt x="2143117" y="584712"/>
                  <a:pt x="2128683" y="590486"/>
                </a:cubicBezTo>
                <a:cubicBezTo>
                  <a:pt x="2109863" y="598014"/>
                  <a:pt x="2076100" y="594966"/>
                  <a:pt x="2069690" y="575737"/>
                </a:cubicBezTo>
                <a:cubicBezTo>
                  <a:pt x="2064085" y="558921"/>
                  <a:pt x="2099187" y="556073"/>
                  <a:pt x="2113935" y="546241"/>
                </a:cubicBezTo>
                <a:cubicBezTo>
                  <a:pt x="2125930" y="510255"/>
                  <a:pt x="2129590" y="486340"/>
                  <a:pt x="2158180" y="457750"/>
                </a:cubicBezTo>
                <a:cubicBezTo>
                  <a:pt x="2170714" y="445216"/>
                  <a:pt x="2187677" y="438086"/>
                  <a:pt x="2202425" y="428254"/>
                </a:cubicBezTo>
                <a:cubicBezTo>
                  <a:pt x="2212257" y="413505"/>
                  <a:pt x="2236221" y="401204"/>
                  <a:pt x="2231922" y="384008"/>
                </a:cubicBezTo>
                <a:cubicBezTo>
                  <a:pt x="2228152" y="368926"/>
                  <a:pt x="2194630" y="383165"/>
                  <a:pt x="2187677" y="369260"/>
                </a:cubicBezTo>
                <a:cubicBezTo>
                  <a:pt x="2165203" y="324313"/>
                  <a:pt x="2229815" y="315885"/>
                  <a:pt x="2246670" y="310266"/>
                </a:cubicBezTo>
                <a:cubicBezTo>
                  <a:pt x="2256502" y="295518"/>
                  <a:pt x="2276167" y="283746"/>
                  <a:pt x="2276167" y="266021"/>
                </a:cubicBezTo>
                <a:cubicBezTo>
                  <a:pt x="2276167" y="221547"/>
                  <a:pt x="2230052" y="216237"/>
                  <a:pt x="2202425" y="207028"/>
                </a:cubicBezTo>
                <a:cubicBezTo>
                  <a:pt x="2168013" y="103789"/>
                  <a:pt x="2163097" y="148034"/>
                  <a:pt x="2187677" y="74292"/>
                </a:cubicBezTo>
                <a:cubicBezTo>
                  <a:pt x="2177845" y="59544"/>
                  <a:pt x="2172021" y="41120"/>
                  <a:pt x="2158180" y="30047"/>
                </a:cubicBezTo>
                <a:cubicBezTo>
                  <a:pt x="2120621" y="0"/>
                  <a:pt x="2061839" y="23981"/>
                  <a:pt x="2025445" y="30047"/>
                </a:cubicBezTo>
                <a:cubicBezTo>
                  <a:pt x="1907456" y="69377"/>
                  <a:pt x="1946787" y="30047"/>
                  <a:pt x="1907458" y="148034"/>
                </a:cubicBezTo>
                <a:lnTo>
                  <a:pt x="1892709" y="192279"/>
                </a:lnTo>
                <a:lnTo>
                  <a:pt x="1877961" y="236525"/>
                </a:lnTo>
                <a:cubicBezTo>
                  <a:pt x="1863213" y="231609"/>
                  <a:pt x="1844709" y="232769"/>
                  <a:pt x="1833716" y="221776"/>
                </a:cubicBezTo>
                <a:cubicBezTo>
                  <a:pt x="1808649" y="196709"/>
                  <a:pt x="1808353" y="144497"/>
                  <a:pt x="1774722" y="133286"/>
                </a:cubicBezTo>
                <a:lnTo>
                  <a:pt x="1730477" y="118537"/>
                </a:lnTo>
                <a:cubicBezTo>
                  <a:pt x="1705896" y="123453"/>
                  <a:pt x="1677592" y="119381"/>
                  <a:pt x="1656735" y="133286"/>
                </a:cubicBezTo>
                <a:cubicBezTo>
                  <a:pt x="1643800" y="141909"/>
                  <a:pt x="1652980" y="166538"/>
                  <a:pt x="1641987" y="177531"/>
                </a:cubicBezTo>
                <a:cubicBezTo>
                  <a:pt x="1591273" y="228245"/>
                  <a:pt x="1564889" y="232727"/>
                  <a:pt x="1509251" y="251273"/>
                </a:cubicBezTo>
                <a:cubicBezTo>
                  <a:pt x="1453474" y="334939"/>
                  <a:pt x="1478697" y="336341"/>
                  <a:pt x="1406012" y="354512"/>
                </a:cubicBezTo>
                <a:cubicBezTo>
                  <a:pt x="1381693" y="360592"/>
                  <a:pt x="1356851" y="364344"/>
                  <a:pt x="1332270" y="369260"/>
                </a:cubicBezTo>
                <a:cubicBezTo>
                  <a:pt x="1262033" y="474616"/>
                  <a:pt x="1307669" y="466348"/>
                  <a:pt x="1214283" y="443002"/>
                </a:cubicBezTo>
                <a:cubicBezTo>
                  <a:pt x="1112858" y="510619"/>
                  <a:pt x="1159425" y="490786"/>
                  <a:pt x="1081548" y="516744"/>
                </a:cubicBezTo>
                <a:cubicBezTo>
                  <a:pt x="1003671" y="490786"/>
                  <a:pt x="1045926" y="514931"/>
                  <a:pt x="978309" y="413505"/>
                </a:cubicBezTo>
                <a:lnTo>
                  <a:pt x="978309" y="413505"/>
                </a:lnTo>
                <a:cubicBezTo>
                  <a:pt x="958645" y="403673"/>
                  <a:pt x="939729" y="392173"/>
                  <a:pt x="919316" y="384008"/>
                </a:cubicBezTo>
                <a:cubicBezTo>
                  <a:pt x="890447" y="372461"/>
                  <a:pt x="830825" y="354512"/>
                  <a:pt x="830825" y="354512"/>
                </a:cubicBezTo>
                <a:cubicBezTo>
                  <a:pt x="782848" y="370504"/>
                  <a:pt x="780286" y="361297"/>
                  <a:pt x="757083" y="413505"/>
                </a:cubicBezTo>
                <a:cubicBezTo>
                  <a:pt x="744455" y="441918"/>
                  <a:pt x="758525" y="498902"/>
                  <a:pt x="727587" y="501996"/>
                </a:cubicBezTo>
                <a:lnTo>
                  <a:pt x="580103" y="516744"/>
                </a:lnTo>
                <a:cubicBezTo>
                  <a:pt x="560438" y="521660"/>
                  <a:pt x="536937" y="518830"/>
                  <a:pt x="521109" y="531492"/>
                </a:cubicBezTo>
                <a:cubicBezTo>
                  <a:pt x="508970" y="541203"/>
                  <a:pt x="509733" y="560561"/>
                  <a:pt x="506361" y="575737"/>
                </a:cubicBezTo>
                <a:cubicBezTo>
                  <a:pt x="499874" y="604929"/>
                  <a:pt x="496528" y="634731"/>
                  <a:pt x="491612" y="664228"/>
                </a:cubicBezTo>
                <a:cubicBezTo>
                  <a:pt x="387387" y="643382"/>
                  <a:pt x="441645" y="657405"/>
                  <a:pt x="329380" y="619983"/>
                </a:cubicBezTo>
                <a:lnTo>
                  <a:pt x="285135" y="605234"/>
                </a:lnTo>
                <a:lnTo>
                  <a:pt x="240890" y="590486"/>
                </a:lnTo>
                <a:cubicBezTo>
                  <a:pt x="226142" y="580654"/>
                  <a:pt x="214129" y="558075"/>
                  <a:pt x="196645" y="560989"/>
                </a:cubicBezTo>
                <a:cubicBezTo>
                  <a:pt x="176071" y="564418"/>
                  <a:pt x="165753" y="589211"/>
                  <a:pt x="152400" y="605234"/>
                </a:cubicBezTo>
                <a:cubicBezTo>
                  <a:pt x="69016" y="705294"/>
                  <a:pt x="155061" y="617321"/>
                  <a:pt x="108154" y="664228"/>
                </a:cubicBezTo>
              </a:path>
            </a:pathLst>
          </a:custGeom>
          <a:solidFill>
            <a:srgbClr val="00206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TextBox 12"/>
          <p:cNvSpPr txBox="1"/>
          <p:nvPr/>
        </p:nvSpPr>
        <p:spPr>
          <a:xfrm>
            <a:off x="6294430" y="4143404"/>
            <a:ext cx="690880" cy="706755"/>
          </a:xfrm>
          <a:prstGeom prst="rect">
            <a:avLst/>
          </a:prstGeom>
          <a:noFill/>
        </p:spPr>
        <p:txBody>
          <a:bodyPr wrap="none" rtlCol="0">
            <a:spAutoFit/>
          </a:bodyPr>
          <a:lstStyle/>
          <a:p>
            <a:r>
              <a:rPr lang="zh-CN" altLang="en-US" sz="4000" smtClean="0">
                <a:solidFill>
                  <a:srgbClr val="FFFF00"/>
                </a:solidFill>
                <a:latin typeface="黑体" panose="02010609060101010101" pitchFamily="49" charset="-122"/>
                <a:ea typeface="黑体" panose="02010609060101010101" pitchFamily="49" charset="-122"/>
              </a:rPr>
              <a:t>桂</a:t>
            </a:r>
            <a:endParaRPr lang="zh-CN" altLang="en-US" sz="4000">
              <a:solidFill>
                <a:srgbClr val="FFFF00"/>
              </a:solidFill>
              <a:latin typeface="黑体" panose="02010609060101010101" pitchFamily="49" charset="-122"/>
              <a:ea typeface="黑体" panose="02010609060101010101" pitchFamily="49" charset="-122"/>
            </a:endParaRPr>
          </a:p>
        </p:txBody>
      </p:sp>
      <p:sp>
        <p:nvSpPr>
          <p:cNvPr id="14" name="任意多边形 13"/>
          <p:cNvSpPr/>
          <p:nvPr/>
        </p:nvSpPr>
        <p:spPr>
          <a:xfrm>
            <a:off x="6495845" y="667465"/>
            <a:ext cx="2462981" cy="1775875"/>
          </a:xfrm>
          <a:custGeom>
            <a:avLst/>
            <a:gdLst>
              <a:gd name="connsiteX0" fmla="*/ 383458 w 2462981"/>
              <a:gd name="connsiteY0" fmla="*/ 659914 h 1775875"/>
              <a:gd name="connsiteX1" fmla="*/ 427703 w 2462981"/>
              <a:gd name="connsiteY1" fmla="*/ 674662 h 1775875"/>
              <a:gd name="connsiteX2" fmla="*/ 368710 w 2462981"/>
              <a:gd name="connsiteY2" fmla="*/ 586172 h 1775875"/>
              <a:gd name="connsiteX3" fmla="*/ 353961 w 2462981"/>
              <a:gd name="connsiteY3" fmla="*/ 541927 h 1775875"/>
              <a:gd name="connsiteX4" fmla="*/ 353961 w 2462981"/>
              <a:gd name="connsiteY4" fmla="*/ 409191 h 1775875"/>
              <a:gd name="connsiteX5" fmla="*/ 309716 w 2462981"/>
              <a:gd name="connsiteY5" fmla="*/ 364946 h 1775875"/>
              <a:gd name="connsiteX6" fmla="*/ 294968 w 2462981"/>
              <a:gd name="connsiteY6" fmla="*/ 320701 h 1775875"/>
              <a:gd name="connsiteX7" fmla="*/ 339213 w 2462981"/>
              <a:gd name="connsiteY7" fmla="*/ 305953 h 1775875"/>
              <a:gd name="connsiteX8" fmla="*/ 457200 w 2462981"/>
              <a:gd name="connsiteY8" fmla="*/ 291204 h 1775875"/>
              <a:gd name="connsiteX9" fmla="*/ 501445 w 2462981"/>
              <a:gd name="connsiteY9" fmla="*/ 276456 h 1775875"/>
              <a:gd name="connsiteX10" fmla="*/ 471949 w 2462981"/>
              <a:gd name="connsiteY10" fmla="*/ 143720 h 1775875"/>
              <a:gd name="connsiteX11" fmla="*/ 427703 w 2462981"/>
              <a:gd name="connsiteY11" fmla="*/ 128972 h 1775875"/>
              <a:gd name="connsiteX12" fmla="*/ 383458 w 2462981"/>
              <a:gd name="connsiteY12" fmla="*/ 40482 h 1775875"/>
              <a:gd name="connsiteX13" fmla="*/ 457200 w 2462981"/>
              <a:gd name="connsiteY13" fmla="*/ 25733 h 1775875"/>
              <a:gd name="connsiteX14" fmla="*/ 678426 w 2462981"/>
              <a:gd name="connsiteY14" fmla="*/ 69978 h 1775875"/>
              <a:gd name="connsiteX15" fmla="*/ 781665 w 2462981"/>
              <a:gd name="connsiteY15" fmla="*/ 40482 h 1775875"/>
              <a:gd name="connsiteX16" fmla="*/ 825910 w 2462981"/>
              <a:gd name="connsiteY16" fmla="*/ 25733 h 1775875"/>
              <a:gd name="connsiteX17" fmla="*/ 914400 w 2462981"/>
              <a:gd name="connsiteY17" fmla="*/ 202714 h 1775875"/>
              <a:gd name="connsiteX18" fmla="*/ 1047136 w 2462981"/>
              <a:gd name="connsiteY18" fmla="*/ 291204 h 1775875"/>
              <a:gd name="connsiteX19" fmla="*/ 1091381 w 2462981"/>
              <a:gd name="connsiteY19" fmla="*/ 320701 h 1775875"/>
              <a:gd name="connsiteX20" fmla="*/ 1120878 w 2462981"/>
              <a:gd name="connsiteY20" fmla="*/ 364946 h 1775875"/>
              <a:gd name="connsiteX21" fmla="*/ 1253613 w 2462981"/>
              <a:gd name="connsiteY21" fmla="*/ 409191 h 1775875"/>
              <a:gd name="connsiteX22" fmla="*/ 1297858 w 2462981"/>
              <a:gd name="connsiteY22" fmla="*/ 423940 h 1775875"/>
              <a:gd name="connsiteX23" fmla="*/ 1342103 w 2462981"/>
              <a:gd name="connsiteY23" fmla="*/ 438688 h 1775875"/>
              <a:gd name="connsiteX24" fmla="*/ 1474839 w 2462981"/>
              <a:gd name="connsiteY24" fmla="*/ 394443 h 1775875"/>
              <a:gd name="connsiteX25" fmla="*/ 1519084 w 2462981"/>
              <a:gd name="connsiteY25" fmla="*/ 379694 h 1775875"/>
              <a:gd name="connsiteX26" fmla="*/ 1607574 w 2462981"/>
              <a:gd name="connsiteY26" fmla="*/ 409191 h 1775875"/>
              <a:gd name="connsiteX27" fmla="*/ 1666568 w 2462981"/>
              <a:gd name="connsiteY27" fmla="*/ 497682 h 1775875"/>
              <a:gd name="connsiteX28" fmla="*/ 1681316 w 2462981"/>
              <a:gd name="connsiteY28" fmla="*/ 541927 h 1775875"/>
              <a:gd name="connsiteX29" fmla="*/ 1740310 w 2462981"/>
              <a:gd name="connsiteY29" fmla="*/ 615669 h 1775875"/>
              <a:gd name="connsiteX30" fmla="*/ 1784555 w 2462981"/>
              <a:gd name="connsiteY30" fmla="*/ 586172 h 1775875"/>
              <a:gd name="connsiteX31" fmla="*/ 1887794 w 2462981"/>
              <a:gd name="connsiteY31" fmla="*/ 615669 h 1775875"/>
              <a:gd name="connsiteX32" fmla="*/ 1976284 w 2462981"/>
              <a:gd name="connsiteY32" fmla="*/ 718907 h 1775875"/>
              <a:gd name="connsiteX33" fmla="*/ 2079523 w 2462981"/>
              <a:gd name="connsiteY33" fmla="*/ 704159 h 1775875"/>
              <a:gd name="connsiteX34" fmla="*/ 2094271 w 2462981"/>
              <a:gd name="connsiteY34" fmla="*/ 748404 h 1775875"/>
              <a:gd name="connsiteX35" fmla="*/ 2182761 w 2462981"/>
              <a:gd name="connsiteY35" fmla="*/ 807398 h 1775875"/>
              <a:gd name="connsiteX36" fmla="*/ 2315497 w 2462981"/>
              <a:gd name="connsiteY36" fmla="*/ 836894 h 1775875"/>
              <a:gd name="connsiteX37" fmla="*/ 2344994 w 2462981"/>
              <a:gd name="connsiteY37" fmla="*/ 881140 h 1775875"/>
              <a:gd name="connsiteX38" fmla="*/ 2315497 w 2462981"/>
              <a:gd name="connsiteY38" fmla="*/ 999127 h 1775875"/>
              <a:gd name="connsiteX39" fmla="*/ 2330245 w 2462981"/>
              <a:gd name="connsiteY39" fmla="*/ 1176107 h 1775875"/>
              <a:gd name="connsiteX40" fmla="*/ 2374490 w 2462981"/>
              <a:gd name="connsiteY40" fmla="*/ 1220353 h 1775875"/>
              <a:gd name="connsiteX41" fmla="*/ 2448232 w 2462981"/>
              <a:gd name="connsiteY41" fmla="*/ 1294094 h 1775875"/>
              <a:gd name="connsiteX42" fmla="*/ 2462981 w 2462981"/>
              <a:gd name="connsiteY42" fmla="*/ 1338340 h 1775875"/>
              <a:gd name="connsiteX43" fmla="*/ 2448232 w 2462981"/>
              <a:gd name="connsiteY43" fmla="*/ 1397333 h 1775875"/>
              <a:gd name="connsiteX44" fmla="*/ 2403987 w 2462981"/>
              <a:gd name="connsiteY44" fmla="*/ 1412082 h 1775875"/>
              <a:gd name="connsiteX45" fmla="*/ 2197510 w 2462981"/>
              <a:gd name="connsiteY45" fmla="*/ 1426830 h 1775875"/>
              <a:gd name="connsiteX46" fmla="*/ 2153265 w 2462981"/>
              <a:gd name="connsiteY46" fmla="*/ 1456327 h 1775875"/>
              <a:gd name="connsiteX47" fmla="*/ 2109020 w 2462981"/>
              <a:gd name="connsiteY47" fmla="*/ 1471075 h 1775875"/>
              <a:gd name="connsiteX48" fmla="*/ 2094271 w 2462981"/>
              <a:gd name="connsiteY48" fmla="*/ 1515320 h 1775875"/>
              <a:gd name="connsiteX49" fmla="*/ 1976284 w 2462981"/>
              <a:gd name="connsiteY49" fmla="*/ 1589062 h 1775875"/>
              <a:gd name="connsiteX50" fmla="*/ 1828800 w 2462981"/>
              <a:gd name="connsiteY50" fmla="*/ 1618559 h 1775875"/>
              <a:gd name="connsiteX51" fmla="*/ 1769807 w 2462981"/>
              <a:gd name="connsiteY51" fmla="*/ 1648056 h 1775875"/>
              <a:gd name="connsiteX52" fmla="*/ 1710813 w 2462981"/>
              <a:gd name="connsiteY52" fmla="*/ 1707049 h 1775875"/>
              <a:gd name="connsiteX53" fmla="*/ 1622323 w 2462981"/>
              <a:gd name="connsiteY53" fmla="*/ 1677553 h 1775875"/>
              <a:gd name="connsiteX54" fmla="*/ 1681316 w 2462981"/>
              <a:gd name="connsiteY54" fmla="*/ 1515320 h 1775875"/>
              <a:gd name="connsiteX55" fmla="*/ 1666568 w 2462981"/>
              <a:gd name="connsiteY55" fmla="*/ 1471075 h 1775875"/>
              <a:gd name="connsiteX56" fmla="*/ 1578078 w 2462981"/>
              <a:gd name="connsiteY56" fmla="*/ 1441578 h 1775875"/>
              <a:gd name="connsiteX57" fmla="*/ 1563329 w 2462981"/>
              <a:gd name="connsiteY57" fmla="*/ 1485824 h 1775875"/>
              <a:gd name="connsiteX58" fmla="*/ 1504336 w 2462981"/>
              <a:gd name="connsiteY58" fmla="*/ 1559565 h 1775875"/>
              <a:gd name="connsiteX59" fmla="*/ 1415845 w 2462981"/>
              <a:gd name="connsiteY59" fmla="*/ 1456327 h 1775875"/>
              <a:gd name="connsiteX60" fmla="*/ 1401097 w 2462981"/>
              <a:gd name="connsiteY60" fmla="*/ 1412082 h 1775875"/>
              <a:gd name="connsiteX61" fmla="*/ 1371600 w 2462981"/>
              <a:gd name="connsiteY61" fmla="*/ 1456327 h 1775875"/>
              <a:gd name="connsiteX62" fmla="*/ 1356852 w 2462981"/>
              <a:gd name="connsiteY62" fmla="*/ 1500572 h 1775875"/>
              <a:gd name="connsiteX63" fmla="*/ 1312607 w 2462981"/>
              <a:gd name="connsiteY63" fmla="*/ 1530069 h 1775875"/>
              <a:gd name="connsiteX64" fmla="*/ 1224116 w 2462981"/>
              <a:gd name="connsiteY64" fmla="*/ 1515320 h 1775875"/>
              <a:gd name="connsiteX65" fmla="*/ 1194620 w 2462981"/>
              <a:gd name="connsiteY65" fmla="*/ 1471075 h 1775875"/>
              <a:gd name="connsiteX66" fmla="*/ 1091381 w 2462981"/>
              <a:gd name="connsiteY66" fmla="*/ 1412082 h 1775875"/>
              <a:gd name="connsiteX67" fmla="*/ 1032387 w 2462981"/>
              <a:gd name="connsiteY67" fmla="*/ 1397333 h 1775875"/>
              <a:gd name="connsiteX68" fmla="*/ 884903 w 2462981"/>
              <a:gd name="connsiteY68" fmla="*/ 1338340 h 1775875"/>
              <a:gd name="connsiteX69" fmla="*/ 796413 w 2462981"/>
              <a:gd name="connsiteY69" fmla="*/ 1308843 h 1775875"/>
              <a:gd name="connsiteX70" fmla="*/ 693174 w 2462981"/>
              <a:gd name="connsiteY70" fmla="*/ 1382585 h 1775875"/>
              <a:gd name="connsiteX71" fmla="*/ 707923 w 2462981"/>
              <a:gd name="connsiteY71" fmla="*/ 1426830 h 1775875"/>
              <a:gd name="connsiteX72" fmla="*/ 648929 w 2462981"/>
              <a:gd name="connsiteY72" fmla="*/ 1485824 h 1775875"/>
              <a:gd name="connsiteX73" fmla="*/ 560439 w 2462981"/>
              <a:gd name="connsiteY73" fmla="*/ 1456327 h 1775875"/>
              <a:gd name="connsiteX74" fmla="*/ 427703 w 2462981"/>
              <a:gd name="connsiteY74" fmla="*/ 1471075 h 1775875"/>
              <a:gd name="connsiteX75" fmla="*/ 339213 w 2462981"/>
              <a:gd name="connsiteY75" fmla="*/ 1530069 h 1775875"/>
              <a:gd name="connsiteX76" fmla="*/ 309716 w 2462981"/>
              <a:gd name="connsiteY76" fmla="*/ 1648056 h 1775875"/>
              <a:gd name="connsiteX77" fmla="*/ 294968 w 2462981"/>
              <a:gd name="connsiteY77" fmla="*/ 1692301 h 1775875"/>
              <a:gd name="connsiteX78" fmla="*/ 250723 w 2462981"/>
              <a:gd name="connsiteY78" fmla="*/ 1721798 h 1775875"/>
              <a:gd name="connsiteX79" fmla="*/ 221226 w 2462981"/>
              <a:gd name="connsiteY79" fmla="*/ 1766043 h 1775875"/>
              <a:gd name="connsiteX80" fmla="*/ 206478 w 2462981"/>
              <a:gd name="connsiteY80" fmla="*/ 1692301 h 1775875"/>
              <a:gd name="connsiteX81" fmla="*/ 176981 w 2462981"/>
              <a:gd name="connsiteY81" fmla="*/ 1589062 h 1775875"/>
              <a:gd name="connsiteX82" fmla="*/ 117987 w 2462981"/>
              <a:gd name="connsiteY82" fmla="*/ 1500572 h 1775875"/>
              <a:gd name="connsiteX83" fmla="*/ 88490 w 2462981"/>
              <a:gd name="connsiteY83" fmla="*/ 1456327 h 1775875"/>
              <a:gd name="connsiteX84" fmla="*/ 73742 w 2462981"/>
              <a:gd name="connsiteY84" fmla="*/ 1367836 h 1775875"/>
              <a:gd name="connsiteX85" fmla="*/ 44245 w 2462981"/>
              <a:gd name="connsiteY85" fmla="*/ 1279346 h 1775875"/>
              <a:gd name="connsiteX86" fmla="*/ 29497 w 2462981"/>
              <a:gd name="connsiteY86" fmla="*/ 1235101 h 1775875"/>
              <a:gd name="connsiteX87" fmla="*/ 14749 w 2462981"/>
              <a:gd name="connsiteY87" fmla="*/ 1190856 h 1775875"/>
              <a:gd name="connsiteX88" fmla="*/ 0 w 2462981"/>
              <a:gd name="connsiteY88" fmla="*/ 1146611 h 1775875"/>
              <a:gd name="connsiteX89" fmla="*/ 191729 w 2462981"/>
              <a:gd name="connsiteY89" fmla="*/ 1131862 h 1775875"/>
              <a:gd name="connsiteX90" fmla="*/ 206478 w 2462981"/>
              <a:gd name="connsiteY90" fmla="*/ 1087617 h 1775875"/>
              <a:gd name="connsiteX91" fmla="*/ 250723 w 2462981"/>
              <a:gd name="connsiteY91" fmla="*/ 1058120 h 1775875"/>
              <a:gd name="connsiteX92" fmla="*/ 457200 w 2462981"/>
              <a:gd name="connsiteY92" fmla="*/ 1072869 h 1775875"/>
              <a:gd name="connsiteX93" fmla="*/ 471949 w 2462981"/>
              <a:gd name="connsiteY93" fmla="*/ 1028624 h 1775875"/>
              <a:gd name="connsiteX94" fmla="*/ 545690 w 2462981"/>
              <a:gd name="connsiteY94" fmla="*/ 969630 h 1775875"/>
              <a:gd name="connsiteX95" fmla="*/ 575187 w 2462981"/>
              <a:gd name="connsiteY95" fmla="*/ 925385 h 1775875"/>
              <a:gd name="connsiteX96" fmla="*/ 530942 w 2462981"/>
              <a:gd name="connsiteY96" fmla="*/ 792649 h 1775875"/>
              <a:gd name="connsiteX97" fmla="*/ 471949 w 2462981"/>
              <a:gd name="connsiteY97" fmla="*/ 763153 h 1775875"/>
              <a:gd name="connsiteX98" fmla="*/ 442452 w 2462981"/>
              <a:gd name="connsiteY98" fmla="*/ 718907 h 1775875"/>
              <a:gd name="connsiteX99" fmla="*/ 398207 w 2462981"/>
              <a:gd name="connsiteY99" fmla="*/ 704159 h 1775875"/>
              <a:gd name="connsiteX100" fmla="*/ 383458 w 2462981"/>
              <a:gd name="connsiteY100" fmla="*/ 659914 h 177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462981" h="1775875">
                <a:moveTo>
                  <a:pt x="383458" y="659914"/>
                </a:moveTo>
                <a:cubicBezTo>
                  <a:pt x="388374" y="654998"/>
                  <a:pt x="430752" y="689906"/>
                  <a:pt x="427703" y="674662"/>
                </a:cubicBezTo>
                <a:cubicBezTo>
                  <a:pt x="420751" y="639900"/>
                  <a:pt x="379921" y="619803"/>
                  <a:pt x="368710" y="586172"/>
                </a:cubicBezTo>
                <a:lnTo>
                  <a:pt x="353961" y="541927"/>
                </a:lnTo>
                <a:cubicBezTo>
                  <a:pt x="383207" y="454190"/>
                  <a:pt x="404044" y="469290"/>
                  <a:pt x="353961" y="409191"/>
                </a:cubicBezTo>
                <a:cubicBezTo>
                  <a:pt x="340608" y="393168"/>
                  <a:pt x="324464" y="379694"/>
                  <a:pt x="309716" y="364946"/>
                </a:cubicBezTo>
                <a:cubicBezTo>
                  <a:pt x="304800" y="350198"/>
                  <a:pt x="288015" y="334606"/>
                  <a:pt x="294968" y="320701"/>
                </a:cubicBezTo>
                <a:cubicBezTo>
                  <a:pt x="301921" y="306796"/>
                  <a:pt x="323918" y="308734"/>
                  <a:pt x="339213" y="305953"/>
                </a:cubicBezTo>
                <a:cubicBezTo>
                  <a:pt x="378209" y="298863"/>
                  <a:pt x="417871" y="296120"/>
                  <a:pt x="457200" y="291204"/>
                </a:cubicBezTo>
                <a:cubicBezTo>
                  <a:pt x="471948" y="286288"/>
                  <a:pt x="489306" y="286167"/>
                  <a:pt x="501445" y="276456"/>
                </a:cubicBezTo>
                <a:cubicBezTo>
                  <a:pt x="545545" y="241176"/>
                  <a:pt x="550898" y="170035"/>
                  <a:pt x="471949" y="143720"/>
                </a:cubicBezTo>
                <a:lnTo>
                  <a:pt x="427703" y="128972"/>
                </a:lnTo>
                <a:cubicBezTo>
                  <a:pt x="426714" y="127488"/>
                  <a:pt x="371247" y="52693"/>
                  <a:pt x="383458" y="40482"/>
                </a:cubicBezTo>
                <a:cubicBezTo>
                  <a:pt x="401183" y="22756"/>
                  <a:pt x="432619" y="30649"/>
                  <a:pt x="457200" y="25733"/>
                </a:cubicBezTo>
                <a:cubicBezTo>
                  <a:pt x="608911" y="63661"/>
                  <a:pt x="535055" y="49497"/>
                  <a:pt x="678426" y="69978"/>
                </a:cubicBezTo>
                <a:cubicBezTo>
                  <a:pt x="845527" y="125679"/>
                  <a:pt x="720662" y="116735"/>
                  <a:pt x="781665" y="40482"/>
                </a:cubicBezTo>
                <a:cubicBezTo>
                  <a:pt x="791377" y="28343"/>
                  <a:pt x="811162" y="30649"/>
                  <a:pt x="825910" y="25733"/>
                </a:cubicBezTo>
                <a:cubicBezTo>
                  <a:pt x="988713" y="58295"/>
                  <a:pt x="819801" y="0"/>
                  <a:pt x="914400" y="202714"/>
                </a:cubicBezTo>
                <a:cubicBezTo>
                  <a:pt x="914400" y="202715"/>
                  <a:pt x="1025013" y="276456"/>
                  <a:pt x="1047136" y="291204"/>
                </a:cubicBezTo>
                <a:lnTo>
                  <a:pt x="1091381" y="320701"/>
                </a:lnTo>
                <a:cubicBezTo>
                  <a:pt x="1101213" y="335449"/>
                  <a:pt x="1105847" y="355552"/>
                  <a:pt x="1120878" y="364946"/>
                </a:cubicBezTo>
                <a:cubicBezTo>
                  <a:pt x="1120884" y="364950"/>
                  <a:pt x="1231487" y="401816"/>
                  <a:pt x="1253613" y="409191"/>
                </a:cubicBezTo>
                <a:lnTo>
                  <a:pt x="1297858" y="423940"/>
                </a:lnTo>
                <a:lnTo>
                  <a:pt x="1342103" y="438688"/>
                </a:lnTo>
                <a:lnTo>
                  <a:pt x="1474839" y="394443"/>
                </a:lnTo>
                <a:lnTo>
                  <a:pt x="1519084" y="379694"/>
                </a:lnTo>
                <a:cubicBezTo>
                  <a:pt x="1548581" y="389526"/>
                  <a:pt x="1590327" y="383321"/>
                  <a:pt x="1607574" y="409191"/>
                </a:cubicBezTo>
                <a:lnTo>
                  <a:pt x="1666568" y="497682"/>
                </a:lnTo>
                <a:cubicBezTo>
                  <a:pt x="1671484" y="512430"/>
                  <a:pt x="1671605" y="529788"/>
                  <a:pt x="1681316" y="541927"/>
                </a:cubicBezTo>
                <a:cubicBezTo>
                  <a:pt x="1757558" y="637230"/>
                  <a:pt x="1703237" y="504456"/>
                  <a:pt x="1740310" y="615669"/>
                </a:cubicBezTo>
                <a:cubicBezTo>
                  <a:pt x="1755058" y="605837"/>
                  <a:pt x="1767008" y="588679"/>
                  <a:pt x="1784555" y="586172"/>
                </a:cubicBezTo>
                <a:cubicBezTo>
                  <a:pt x="1797521" y="584320"/>
                  <a:pt x="1871188" y="610133"/>
                  <a:pt x="1887794" y="615669"/>
                </a:cubicBezTo>
                <a:cubicBezTo>
                  <a:pt x="1923700" y="723389"/>
                  <a:pt x="1887126" y="696618"/>
                  <a:pt x="1976284" y="718907"/>
                </a:cubicBezTo>
                <a:cubicBezTo>
                  <a:pt x="2010697" y="713991"/>
                  <a:pt x="2045799" y="695728"/>
                  <a:pt x="2079523" y="704159"/>
                </a:cubicBezTo>
                <a:cubicBezTo>
                  <a:pt x="2094605" y="707930"/>
                  <a:pt x="2083278" y="737411"/>
                  <a:pt x="2094271" y="748404"/>
                </a:cubicBezTo>
                <a:cubicBezTo>
                  <a:pt x="2119338" y="773472"/>
                  <a:pt x="2147999" y="800446"/>
                  <a:pt x="2182761" y="807398"/>
                </a:cubicBezTo>
                <a:cubicBezTo>
                  <a:pt x="2276379" y="826121"/>
                  <a:pt x="2232184" y="816066"/>
                  <a:pt x="2315497" y="836894"/>
                </a:cubicBezTo>
                <a:cubicBezTo>
                  <a:pt x="2325329" y="851643"/>
                  <a:pt x="2342795" y="863551"/>
                  <a:pt x="2344994" y="881140"/>
                </a:cubicBezTo>
                <a:cubicBezTo>
                  <a:pt x="2348229" y="907025"/>
                  <a:pt x="2325128" y="970234"/>
                  <a:pt x="2315497" y="999127"/>
                </a:cubicBezTo>
                <a:cubicBezTo>
                  <a:pt x="2320413" y="1058120"/>
                  <a:pt x="2314992" y="1118908"/>
                  <a:pt x="2330245" y="1176107"/>
                </a:cubicBezTo>
                <a:cubicBezTo>
                  <a:pt x="2335619" y="1196260"/>
                  <a:pt x="2361137" y="1204330"/>
                  <a:pt x="2374490" y="1220353"/>
                </a:cubicBezTo>
                <a:cubicBezTo>
                  <a:pt x="2435939" y="1294092"/>
                  <a:pt x="2367119" y="1240020"/>
                  <a:pt x="2448232" y="1294094"/>
                </a:cubicBezTo>
                <a:cubicBezTo>
                  <a:pt x="2453148" y="1308843"/>
                  <a:pt x="2462981" y="1322794"/>
                  <a:pt x="2462981" y="1338340"/>
                </a:cubicBezTo>
                <a:cubicBezTo>
                  <a:pt x="2462981" y="1358610"/>
                  <a:pt x="2460894" y="1381505"/>
                  <a:pt x="2448232" y="1397333"/>
                </a:cubicBezTo>
                <a:cubicBezTo>
                  <a:pt x="2438520" y="1409472"/>
                  <a:pt x="2419427" y="1410266"/>
                  <a:pt x="2403987" y="1412082"/>
                </a:cubicBezTo>
                <a:cubicBezTo>
                  <a:pt x="2335459" y="1420144"/>
                  <a:pt x="2266336" y="1421914"/>
                  <a:pt x="2197510" y="1426830"/>
                </a:cubicBezTo>
                <a:cubicBezTo>
                  <a:pt x="2182762" y="1436662"/>
                  <a:pt x="2169119" y="1448400"/>
                  <a:pt x="2153265" y="1456327"/>
                </a:cubicBezTo>
                <a:cubicBezTo>
                  <a:pt x="2139360" y="1463279"/>
                  <a:pt x="2120013" y="1460082"/>
                  <a:pt x="2109020" y="1471075"/>
                </a:cubicBezTo>
                <a:cubicBezTo>
                  <a:pt x="2098027" y="1482068"/>
                  <a:pt x="2101224" y="1501415"/>
                  <a:pt x="2094271" y="1515320"/>
                </a:cubicBezTo>
                <a:cubicBezTo>
                  <a:pt x="2064958" y="1573944"/>
                  <a:pt x="2051013" y="1574116"/>
                  <a:pt x="1976284" y="1589062"/>
                </a:cubicBezTo>
                <a:lnTo>
                  <a:pt x="1828800" y="1618559"/>
                </a:lnTo>
                <a:cubicBezTo>
                  <a:pt x="1809136" y="1628391"/>
                  <a:pt x="1785353" y="1632510"/>
                  <a:pt x="1769807" y="1648056"/>
                </a:cubicBezTo>
                <a:cubicBezTo>
                  <a:pt x="1691150" y="1726713"/>
                  <a:pt x="1828797" y="1667722"/>
                  <a:pt x="1710813" y="1707049"/>
                </a:cubicBezTo>
                <a:cubicBezTo>
                  <a:pt x="1681316" y="1697217"/>
                  <a:pt x="1619229" y="1708491"/>
                  <a:pt x="1622323" y="1677553"/>
                </a:cubicBezTo>
                <a:cubicBezTo>
                  <a:pt x="1638618" y="1514600"/>
                  <a:pt x="1590200" y="1545693"/>
                  <a:pt x="1681316" y="1515320"/>
                </a:cubicBezTo>
                <a:cubicBezTo>
                  <a:pt x="1676400" y="1500572"/>
                  <a:pt x="1679218" y="1480111"/>
                  <a:pt x="1666568" y="1471075"/>
                </a:cubicBezTo>
                <a:cubicBezTo>
                  <a:pt x="1641267" y="1453003"/>
                  <a:pt x="1578078" y="1441578"/>
                  <a:pt x="1578078" y="1441578"/>
                </a:cubicBezTo>
                <a:cubicBezTo>
                  <a:pt x="1573162" y="1456327"/>
                  <a:pt x="1573041" y="1473684"/>
                  <a:pt x="1563329" y="1485824"/>
                </a:cubicBezTo>
                <a:cubicBezTo>
                  <a:pt x="1487089" y="1581123"/>
                  <a:pt x="1541405" y="1448354"/>
                  <a:pt x="1504336" y="1559565"/>
                </a:cubicBezTo>
                <a:cubicBezTo>
                  <a:pt x="1415178" y="1537276"/>
                  <a:pt x="1451752" y="1564047"/>
                  <a:pt x="1415845" y="1456327"/>
                </a:cubicBezTo>
                <a:lnTo>
                  <a:pt x="1401097" y="1412082"/>
                </a:lnTo>
                <a:cubicBezTo>
                  <a:pt x="1391265" y="1426830"/>
                  <a:pt x="1379527" y="1440473"/>
                  <a:pt x="1371600" y="1456327"/>
                </a:cubicBezTo>
                <a:cubicBezTo>
                  <a:pt x="1364648" y="1470232"/>
                  <a:pt x="1366563" y="1488433"/>
                  <a:pt x="1356852" y="1500572"/>
                </a:cubicBezTo>
                <a:cubicBezTo>
                  <a:pt x="1345779" y="1514413"/>
                  <a:pt x="1327355" y="1520237"/>
                  <a:pt x="1312607" y="1530069"/>
                </a:cubicBezTo>
                <a:cubicBezTo>
                  <a:pt x="1283110" y="1525153"/>
                  <a:pt x="1250863" y="1528694"/>
                  <a:pt x="1224116" y="1515320"/>
                </a:cubicBezTo>
                <a:cubicBezTo>
                  <a:pt x="1208262" y="1507393"/>
                  <a:pt x="1207154" y="1483609"/>
                  <a:pt x="1194620" y="1471075"/>
                </a:cubicBezTo>
                <a:cubicBezTo>
                  <a:pt x="1177504" y="1453959"/>
                  <a:pt x="1109889" y="1419023"/>
                  <a:pt x="1091381" y="1412082"/>
                </a:cubicBezTo>
                <a:cubicBezTo>
                  <a:pt x="1072402" y="1404965"/>
                  <a:pt x="1051802" y="1403158"/>
                  <a:pt x="1032387" y="1397333"/>
                </a:cubicBezTo>
                <a:cubicBezTo>
                  <a:pt x="836736" y="1338637"/>
                  <a:pt x="1032733" y="1397472"/>
                  <a:pt x="884903" y="1338340"/>
                </a:cubicBezTo>
                <a:cubicBezTo>
                  <a:pt x="856035" y="1326793"/>
                  <a:pt x="796413" y="1308843"/>
                  <a:pt x="796413" y="1308843"/>
                </a:cubicBezTo>
                <a:cubicBezTo>
                  <a:pt x="664885" y="1325284"/>
                  <a:pt x="665452" y="1285559"/>
                  <a:pt x="693174" y="1382585"/>
                </a:cubicBezTo>
                <a:cubicBezTo>
                  <a:pt x="697445" y="1397533"/>
                  <a:pt x="703007" y="1412082"/>
                  <a:pt x="707923" y="1426830"/>
                </a:cubicBezTo>
                <a:cubicBezTo>
                  <a:pt x="696686" y="1460540"/>
                  <a:pt x="699494" y="1491442"/>
                  <a:pt x="648929" y="1485824"/>
                </a:cubicBezTo>
                <a:cubicBezTo>
                  <a:pt x="618027" y="1482391"/>
                  <a:pt x="560439" y="1456327"/>
                  <a:pt x="560439" y="1456327"/>
                </a:cubicBezTo>
                <a:cubicBezTo>
                  <a:pt x="516194" y="1461243"/>
                  <a:pt x="469936" y="1456997"/>
                  <a:pt x="427703" y="1471075"/>
                </a:cubicBezTo>
                <a:cubicBezTo>
                  <a:pt x="394072" y="1482285"/>
                  <a:pt x="339213" y="1530069"/>
                  <a:pt x="339213" y="1530069"/>
                </a:cubicBezTo>
                <a:cubicBezTo>
                  <a:pt x="305501" y="1631207"/>
                  <a:pt x="345311" y="1505678"/>
                  <a:pt x="309716" y="1648056"/>
                </a:cubicBezTo>
                <a:cubicBezTo>
                  <a:pt x="305945" y="1663138"/>
                  <a:pt x="304679" y="1680162"/>
                  <a:pt x="294968" y="1692301"/>
                </a:cubicBezTo>
                <a:cubicBezTo>
                  <a:pt x="283895" y="1706142"/>
                  <a:pt x="265471" y="1711966"/>
                  <a:pt x="250723" y="1721798"/>
                </a:cubicBezTo>
                <a:cubicBezTo>
                  <a:pt x="240891" y="1736546"/>
                  <a:pt x="235974" y="1775875"/>
                  <a:pt x="221226" y="1766043"/>
                </a:cubicBezTo>
                <a:cubicBezTo>
                  <a:pt x="200369" y="1752138"/>
                  <a:pt x="211916" y="1716772"/>
                  <a:pt x="206478" y="1692301"/>
                </a:cubicBezTo>
                <a:cubicBezTo>
                  <a:pt x="203650" y="1679577"/>
                  <a:pt x="186104" y="1605483"/>
                  <a:pt x="176981" y="1589062"/>
                </a:cubicBezTo>
                <a:cubicBezTo>
                  <a:pt x="159765" y="1558073"/>
                  <a:pt x="137652" y="1530069"/>
                  <a:pt x="117987" y="1500572"/>
                </a:cubicBezTo>
                <a:lnTo>
                  <a:pt x="88490" y="1456327"/>
                </a:lnTo>
                <a:cubicBezTo>
                  <a:pt x="83574" y="1426830"/>
                  <a:pt x="80995" y="1396847"/>
                  <a:pt x="73742" y="1367836"/>
                </a:cubicBezTo>
                <a:cubicBezTo>
                  <a:pt x="66201" y="1337672"/>
                  <a:pt x="54077" y="1308843"/>
                  <a:pt x="44245" y="1279346"/>
                </a:cubicBezTo>
                <a:lnTo>
                  <a:pt x="29497" y="1235101"/>
                </a:lnTo>
                <a:lnTo>
                  <a:pt x="14749" y="1190856"/>
                </a:lnTo>
                <a:lnTo>
                  <a:pt x="0" y="1146611"/>
                </a:lnTo>
                <a:cubicBezTo>
                  <a:pt x="63910" y="1141695"/>
                  <a:pt x="130097" y="1149471"/>
                  <a:pt x="191729" y="1131862"/>
                </a:cubicBezTo>
                <a:cubicBezTo>
                  <a:pt x="206677" y="1127591"/>
                  <a:pt x="196766" y="1099756"/>
                  <a:pt x="206478" y="1087617"/>
                </a:cubicBezTo>
                <a:cubicBezTo>
                  <a:pt x="217551" y="1073776"/>
                  <a:pt x="235975" y="1067952"/>
                  <a:pt x="250723" y="1058120"/>
                </a:cubicBezTo>
                <a:cubicBezTo>
                  <a:pt x="325913" y="1108248"/>
                  <a:pt x="320923" y="1118294"/>
                  <a:pt x="457200" y="1072869"/>
                </a:cubicBezTo>
                <a:cubicBezTo>
                  <a:pt x="471948" y="1067953"/>
                  <a:pt x="464997" y="1042529"/>
                  <a:pt x="471949" y="1028624"/>
                </a:cubicBezTo>
                <a:cubicBezTo>
                  <a:pt x="498634" y="975254"/>
                  <a:pt x="494658" y="986640"/>
                  <a:pt x="545690" y="969630"/>
                </a:cubicBezTo>
                <a:cubicBezTo>
                  <a:pt x="555522" y="954882"/>
                  <a:pt x="573229" y="943002"/>
                  <a:pt x="575187" y="925385"/>
                </a:cubicBezTo>
                <a:cubicBezTo>
                  <a:pt x="579197" y="889301"/>
                  <a:pt x="564181" y="820348"/>
                  <a:pt x="530942" y="792649"/>
                </a:cubicBezTo>
                <a:cubicBezTo>
                  <a:pt x="514052" y="778574"/>
                  <a:pt x="491613" y="772985"/>
                  <a:pt x="471949" y="763153"/>
                </a:cubicBezTo>
                <a:cubicBezTo>
                  <a:pt x="462117" y="748404"/>
                  <a:pt x="456293" y="729980"/>
                  <a:pt x="442452" y="718907"/>
                </a:cubicBezTo>
                <a:cubicBezTo>
                  <a:pt x="430313" y="709195"/>
                  <a:pt x="412112" y="711111"/>
                  <a:pt x="398207" y="704159"/>
                </a:cubicBezTo>
                <a:cubicBezTo>
                  <a:pt x="391988" y="701050"/>
                  <a:pt x="378542" y="664830"/>
                  <a:pt x="383458" y="659914"/>
                </a:cubicBez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7294562" y="1214446"/>
            <a:ext cx="690880" cy="706755"/>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鄂</a:t>
            </a:r>
            <a:endParaRPr lang="zh-CN" altLang="en-US" sz="4000">
              <a:latin typeface="黑体" panose="02010609060101010101" pitchFamily="49" charset="-122"/>
              <a:ea typeface="黑体" panose="02010609060101010101" pitchFamily="49" charset="-122"/>
            </a:endParaRPr>
          </a:p>
        </p:txBody>
      </p:sp>
      <p:sp>
        <p:nvSpPr>
          <p:cNvPr id="16" name="任意多边形 15"/>
          <p:cNvSpPr/>
          <p:nvPr/>
        </p:nvSpPr>
        <p:spPr>
          <a:xfrm>
            <a:off x="6643329" y="1987675"/>
            <a:ext cx="1757614" cy="2215639"/>
          </a:xfrm>
          <a:custGeom>
            <a:avLst/>
            <a:gdLst>
              <a:gd name="connsiteX0" fmla="*/ 162232 w 1757614"/>
              <a:gd name="connsiteY0" fmla="*/ 726052 h 2215639"/>
              <a:gd name="connsiteX1" fmla="*/ 147484 w 1757614"/>
              <a:gd name="connsiteY1" fmla="*/ 858788 h 2215639"/>
              <a:gd name="connsiteX2" fmla="*/ 147484 w 1757614"/>
              <a:gd name="connsiteY2" fmla="*/ 947278 h 2215639"/>
              <a:gd name="connsiteX3" fmla="*/ 191729 w 1757614"/>
              <a:gd name="connsiteY3" fmla="*/ 976775 h 2215639"/>
              <a:gd name="connsiteX4" fmla="*/ 191729 w 1757614"/>
              <a:gd name="connsiteY4" fmla="*/ 1065265 h 2215639"/>
              <a:gd name="connsiteX5" fmla="*/ 132736 w 1757614"/>
              <a:gd name="connsiteY5" fmla="*/ 1080014 h 2215639"/>
              <a:gd name="connsiteX6" fmla="*/ 44245 w 1757614"/>
              <a:gd name="connsiteY6" fmla="*/ 1139007 h 2215639"/>
              <a:gd name="connsiteX7" fmla="*/ 0 w 1757614"/>
              <a:gd name="connsiteY7" fmla="*/ 1227497 h 2215639"/>
              <a:gd name="connsiteX8" fmla="*/ 191729 w 1757614"/>
              <a:gd name="connsiteY8" fmla="*/ 1271743 h 2215639"/>
              <a:gd name="connsiteX9" fmla="*/ 206477 w 1757614"/>
              <a:gd name="connsiteY9" fmla="*/ 1315988 h 2215639"/>
              <a:gd name="connsiteX10" fmla="*/ 176981 w 1757614"/>
              <a:gd name="connsiteY10" fmla="*/ 1433975 h 2215639"/>
              <a:gd name="connsiteX11" fmla="*/ 191729 w 1757614"/>
              <a:gd name="connsiteY11" fmla="*/ 1581459 h 2215639"/>
              <a:gd name="connsiteX12" fmla="*/ 221226 w 1757614"/>
              <a:gd name="connsiteY12" fmla="*/ 1669949 h 2215639"/>
              <a:gd name="connsiteX13" fmla="*/ 265471 w 1757614"/>
              <a:gd name="connsiteY13" fmla="*/ 1684697 h 2215639"/>
              <a:gd name="connsiteX14" fmla="*/ 339213 w 1757614"/>
              <a:gd name="connsiteY14" fmla="*/ 1610955 h 2215639"/>
              <a:gd name="connsiteX15" fmla="*/ 383458 w 1757614"/>
              <a:gd name="connsiteY15" fmla="*/ 1625704 h 2215639"/>
              <a:gd name="connsiteX16" fmla="*/ 412955 w 1757614"/>
              <a:gd name="connsiteY16" fmla="*/ 1669949 h 2215639"/>
              <a:gd name="connsiteX17" fmla="*/ 457200 w 1757614"/>
              <a:gd name="connsiteY17" fmla="*/ 1758439 h 2215639"/>
              <a:gd name="connsiteX18" fmla="*/ 486697 w 1757614"/>
              <a:gd name="connsiteY18" fmla="*/ 1714194 h 2215639"/>
              <a:gd name="connsiteX19" fmla="*/ 516194 w 1757614"/>
              <a:gd name="connsiteY19" fmla="*/ 1625704 h 2215639"/>
              <a:gd name="connsiteX20" fmla="*/ 604684 w 1757614"/>
              <a:gd name="connsiteY20" fmla="*/ 1581459 h 2215639"/>
              <a:gd name="connsiteX21" fmla="*/ 648929 w 1757614"/>
              <a:gd name="connsiteY21" fmla="*/ 1551962 h 2215639"/>
              <a:gd name="connsiteX22" fmla="*/ 737419 w 1757614"/>
              <a:gd name="connsiteY22" fmla="*/ 1522465 h 2215639"/>
              <a:gd name="connsiteX23" fmla="*/ 781665 w 1757614"/>
              <a:gd name="connsiteY23" fmla="*/ 1610955 h 2215639"/>
              <a:gd name="connsiteX24" fmla="*/ 766916 w 1757614"/>
              <a:gd name="connsiteY24" fmla="*/ 1669949 h 2215639"/>
              <a:gd name="connsiteX25" fmla="*/ 781665 w 1757614"/>
              <a:gd name="connsiteY25" fmla="*/ 1728943 h 2215639"/>
              <a:gd name="connsiteX26" fmla="*/ 870155 w 1757614"/>
              <a:gd name="connsiteY26" fmla="*/ 1787936 h 2215639"/>
              <a:gd name="connsiteX27" fmla="*/ 840658 w 1757614"/>
              <a:gd name="connsiteY27" fmla="*/ 1832181 h 2215639"/>
              <a:gd name="connsiteX28" fmla="*/ 796413 w 1757614"/>
              <a:gd name="connsiteY28" fmla="*/ 1846930 h 2215639"/>
              <a:gd name="connsiteX29" fmla="*/ 781665 w 1757614"/>
              <a:gd name="connsiteY29" fmla="*/ 1950168 h 2215639"/>
              <a:gd name="connsiteX30" fmla="*/ 693174 w 1757614"/>
              <a:gd name="connsiteY30" fmla="*/ 2023910 h 2215639"/>
              <a:gd name="connsiteX31" fmla="*/ 678426 w 1757614"/>
              <a:gd name="connsiteY31" fmla="*/ 2068155 h 2215639"/>
              <a:gd name="connsiteX32" fmla="*/ 811161 w 1757614"/>
              <a:gd name="connsiteY32" fmla="*/ 2112401 h 2215639"/>
              <a:gd name="connsiteX33" fmla="*/ 840658 w 1757614"/>
              <a:gd name="connsiteY33" fmla="*/ 2156646 h 2215639"/>
              <a:gd name="connsiteX34" fmla="*/ 855406 w 1757614"/>
              <a:gd name="connsiteY34" fmla="*/ 2200891 h 2215639"/>
              <a:gd name="connsiteX35" fmla="*/ 899652 w 1757614"/>
              <a:gd name="connsiteY35" fmla="*/ 2215639 h 2215639"/>
              <a:gd name="connsiteX36" fmla="*/ 988142 w 1757614"/>
              <a:gd name="connsiteY36" fmla="*/ 2215639 h 2215639"/>
              <a:gd name="connsiteX37" fmla="*/ 1047136 w 1757614"/>
              <a:gd name="connsiteY37" fmla="*/ 2200891 h 2215639"/>
              <a:gd name="connsiteX38" fmla="*/ 1076632 w 1757614"/>
              <a:gd name="connsiteY38" fmla="*/ 2127149 h 2215639"/>
              <a:gd name="connsiteX39" fmla="*/ 1150374 w 1757614"/>
              <a:gd name="connsiteY39" fmla="*/ 2009162 h 2215639"/>
              <a:gd name="connsiteX40" fmla="*/ 1224116 w 1757614"/>
              <a:gd name="connsiteY40" fmla="*/ 2023910 h 2215639"/>
              <a:gd name="connsiteX41" fmla="*/ 1312606 w 1757614"/>
              <a:gd name="connsiteY41" fmla="*/ 2097652 h 2215639"/>
              <a:gd name="connsiteX42" fmla="*/ 1401097 w 1757614"/>
              <a:gd name="connsiteY42" fmla="*/ 2127149 h 2215639"/>
              <a:gd name="connsiteX43" fmla="*/ 1386348 w 1757614"/>
              <a:gd name="connsiteY43" fmla="*/ 2068155 h 2215639"/>
              <a:gd name="connsiteX44" fmla="*/ 1356852 w 1757614"/>
              <a:gd name="connsiteY44" fmla="*/ 2023910 h 2215639"/>
              <a:gd name="connsiteX45" fmla="*/ 1371600 w 1757614"/>
              <a:gd name="connsiteY45" fmla="*/ 1964917 h 2215639"/>
              <a:gd name="connsiteX46" fmla="*/ 1474839 w 1757614"/>
              <a:gd name="connsiteY46" fmla="*/ 1861678 h 2215639"/>
              <a:gd name="connsiteX47" fmla="*/ 1563329 w 1757614"/>
              <a:gd name="connsiteY47" fmla="*/ 1920672 h 2215639"/>
              <a:gd name="connsiteX48" fmla="*/ 1651819 w 1757614"/>
              <a:gd name="connsiteY48" fmla="*/ 1950168 h 2215639"/>
              <a:gd name="connsiteX49" fmla="*/ 1696065 w 1757614"/>
              <a:gd name="connsiteY49" fmla="*/ 1935420 h 2215639"/>
              <a:gd name="connsiteX50" fmla="*/ 1666568 w 1757614"/>
              <a:gd name="connsiteY50" fmla="*/ 1846930 h 2215639"/>
              <a:gd name="connsiteX51" fmla="*/ 1681316 w 1757614"/>
              <a:gd name="connsiteY51" fmla="*/ 1714194 h 2215639"/>
              <a:gd name="connsiteX52" fmla="*/ 1696065 w 1757614"/>
              <a:gd name="connsiteY52" fmla="*/ 1669949 h 2215639"/>
              <a:gd name="connsiteX53" fmla="*/ 1740310 w 1757614"/>
              <a:gd name="connsiteY53" fmla="*/ 1655201 h 2215639"/>
              <a:gd name="connsiteX54" fmla="*/ 1755058 w 1757614"/>
              <a:gd name="connsiteY54" fmla="*/ 1610955 h 2215639"/>
              <a:gd name="connsiteX55" fmla="*/ 1681316 w 1757614"/>
              <a:gd name="connsiteY55" fmla="*/ 1551962 h 2215639"/>
              <a:gd name="connsiteX56" fmla="*/ 1681316 w 1757614"/>
              <a:gd name="connsiteY56" fmla="*/ 1419226 h 2215639"/>
              <a:gd name="connsiteX57" fmla="*/ 1637071 w 1757614"/>
              <a:gd name="connsiteY57" fmla="*/ 1404478 h 2215639"/>
              <a:gd name="connsiteX58" fmla="*/ 1622323 w 1757614"/>
              <a:gd name="connsiteY58" fmla="*/ 1360233 h 2215639"/>
              <a:gd name="connsiteX59" fmla="*/ 1607574 w 1757614"/>
              <a:gd name="connsiteY59" fmla="*/ 1271743 h 2215639"/>
              <a:gd name="connsiteX60" fmla="*/ 1578077 w 1757614"/>
              <a:gd name="connsiteY60" fmla="*/ 1227497 h 2215639"/>
              <a:gd name="connsiteX61" fmla="*/ 1563329 w 1757614"/>
              <a:gd name="connsiteY61" fmla="*/ 1109510 h 2215639"/>
              <a:gd name="connsiteX62" fmla="*/ 1533832 w 1757614"/>
              <a:gd name="connsiteY62" fmla="*/ 1065265 h 2215639"/>
              <a:gd name="connsiteX63" fmla="*/ 1578077 w 1757614"/>
              <a:gd name="connsiteY63" fmla="*/ 873536 h 2215639"/>
              <a:gd name="connsiteX64" fmla="*/ 1607574 w 1757614"/>
              <a:gd name="connsiteY64" fmla="*/ 829291 h 2215639"/>
              <a:gd name="connsiteX65" fmla="*/ 1622323 w 1757614"/>
              <a:gd name="connsiteY65" fmla="*/ 785046 h 2215639"/>
              <a:gd name="connsiteX66" fmla="*/ 1651819 w 1757614"/>
              <a:gd name="connsiteY66" fmla="*/ 740801 h 2215639"/>
              <a:gd name="connsiteX67" fmla="*/ 1696065 w 1757614"/>
              <a:gd name="connsiteY67" fmla="*/ 652310 h 2215639"/>
              <a:gd name="connsiteX68" fmla="*/ 1681316 w 1757614"/>
              <a:gd name="connsiteY68" fmla="*/ 608065 h 2215639"/>
              <a:gd name="connsiteX69" fmla="*/ 1666568 w 1757614"/>
              <a:gd name="connsiteY69" fmla="*/ 549072 h 2215639"/>
              <a:gd name="connsiteX70" fmla="*/ 1622323 w 1757614"/>
              <a:gd name="connsiteY70" fmla="*/ 519575 h 2215639"/>
              <a:gd name="connsiteX71" fmla="*/ 1578077 w 1757614"/>
              <a:gd name="connsiteY71" fmla="*/ 416336 h 2215639"/>
              <a:gd name="connsiteX72" fmla="*/ 1474839 w 1757614"/>
              <a:gd name="connsiteY72" fmla="*/ 386839 h 2215639"/>
              <a:gd name="connsiteX73" fmla="*/ 1460090 w 1757614"/>
              <a:gd name="connsiteY73" fmla="*/ 342594 h 2215639"/>
              <a:gd name="connsiteX74" fmla="*/ 1504336 w 1757614"/>
              <a:gd name="connsiteY74" fmla="*/ 224607 h 2215639"/>
              <a:gd name="connsiteX75" fmla="*/ 1489587 w 1757614"/>
              <a:gd name="connsiteY75" fmla="*/ 180362 h 2215639"/>
              <a:gd name="connsiteX76" fmla="*/ 1386348 w 1757614"/>
              <a:gd name="connsiteY76" fmla="*/ 180362 h 2215639"/>
              <a:gd name="connsiteX77" fmla="*/ 1327355 w 1757614"/>
              <a:gd name="connsiteY77" fmla="*/ 283601 h 2215639"/>
              <a:gd name="connsiteX78" fmla="*/ 1283110 w 1757614"/>
              <a:gd name="connsiteY78" fmla="*/ 254104 h 2215639"/>
              <a:gd name="connsiteX79" fmla="*/ 1238865 w 1757614"/>
              <a:gd name="connsiteY79" fmla="*/ 150865 h 2215639"/>
              <a:gd name="connsiteX80" fmla="*/ 1179871 w 1757614"/>
              <a:gd name="connsiteY80" fmla="*/ 165614 h 2215639"/>
              <a:gd name="connsiteX81" fmla="*/ 1194619 w 1757614"/>
              <a:gd name="connsiteY81" fmla="*/ 209859 h 2215639"/>
              <a:gd name="connsiteX82" fmla="*/ 1091381 w 1757614"/>
              <a:gd name="connsiteY82" fmla="*/ 209859 h 2215639"/>
              <a:gd name="connsiteX83" fmla="*/ 1047136 w 1757614"/>
              <a:gd name="connsiteY83" fmla="*/ 180362 h 2215639"/>
              <a:gd name="connsiteX84" fmla="*/ 958645 w 1757614"/>
              <a:gd name="connsiteY84" fmla="*/ 150865 h 2215639"/>
              <a:gd name="connsiteX85" fmla="*/ 855406 w 1757614"/>
              <a:gd name="connsiteY85" fmla="*/ 106620 h 2215639"/>
              <a:gd name="connsiteX86" fmla="*/ 766916 w 1757614"/>
              <a:gd name="connsiteY86" fmla="*/ 77123 h 2215639"/>
              <a:gd name="connsiteX87" fmla="*/ 722671 w 1757614"/>
              <a:gd name="connsiteY87" fmla="*/ 62375 h 2215639"/>
              <a:gd name="connsiteX88" fmla="*/ 678426 w 1757614"/>
              <a:gd name="connsiteY88" fmla="*/ 32878 h 2215639"/>
              <a:gd name="connsiteX89" fmla="*/ 589936 w 1757614"/>
              <a:gd name="connsiteY89" fmla="*/ 3381 h 2215639"/>
              <a:gd name="connsiteX90" fmla="*/ 530942 w 1757614"/>
              <a:gd name="connsiteY90" fmla="*/ 18130 h 2215639"/>
              <a:gd name="connsiteX91" fmla="*/ 560439 w 1757614"/>
              <a:gd name="connsiteY91" fmla="*/ 136117 h 2215639"/>
              <a:gd name="connsiteX92" fmla="*/ 545690 w 1757614"/>
              <a:gd name="connsiteY92" fmla="*/ 180362 h 2215639"/>
              <a:gd name="connsiteX93" fmla="*/ 501445 w 1757614"/>
              <a:gd name="connsiteY93" fmla="*/ 195110 h 2215639"/>
              <a:gd name="connsiteX94" fmla="*/ 368710 w 1757614"/>
              <a:gd name="connsiteY94" fmla="*/ 180362 h 2215639"/>
              <a:gd name="connsiteX95" fmla="*/ 265471 w 1757614"/>
              <a:gd name="connsiteY95" fmla="*/ 180362 h 2215639"/>
              <a:gd name="connsiteX96" fmla="*/ 206477 w 1757614"/>
              <a:gd name="connsiteY96" fmla="*/ 268852 h 2215639"/>
              <a:gd name="connsiteX97" fmla="*/ 176981 w 1757614"/>
              <a:gd name="connsiteY97" fmla="*/ 357343 h 2215639"/>
              <a:gd name="connsiteX98" fmla="*/ 103239 w 1757614"/>
              <a:gd name="connsiteY98" fmla="*/ 445833 h 2215639"/>
              <a:gd name="connsiteX99" fmla="*/ 132736 w 1757614"/>
              <a:gd name="connsiteY99" fmla="*/ 903033 h 221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757614" h="2215639">
                <a:moveTo>
                  <a:pt x="162232" y="726052"/>
                </a:moveTo>
                <a:cubicBezTo>
                  <a:pt x="157316" y="770297"/>
                  <a:pt x="154802" y="814876"/>
                  <a:pt x="147484" y="858788"/>
                </a:cubicBezTo>
                <a:cubicBezTo>
                  <a:pt x="140703" y="899473"/>
                  <a:pt x="114937" y="906593"/>
                  <a:pt x="147484" y="947278"/>
                </a:cubicBezTo>
                <a:cubicBezTo>
                  <a:pt x="158557" y="961119"/>
                  <a:pt x="176981" y="966943"/>
                  <a:pt x="191729" y="976775"/>
                </a:cubicBezTo>
                <a:cubicBezTo>
                  <a:pt x="200009" y="1001614"/>
                  <a:pt x="222777" y="1040426"/>
                  <a:pt x="191729" y="1065265"/>
                </a:cubicBezTo>
                <a:cubicBezTo>
                  <a:pt x="175901" y="1077927"/>
                  <a:pt x="152400" y="1075098"/>
                  <a:pt x="132736" y="1080014"/>
                </a:cubicBezTo>
                <a:cubicBezTo>
                  <a:pt x="103239" y="1099678"/>
                  <a:pt x="55455" y="1105375"/>
                  <a:pt x="44245" y="1139007"/>
                </a:cubicBezTo>
                <a:cubicBezTo>
                  <a:pt x="23892" y="1200068"/>
                  <a:pt x="38120" y="1170317"/>
                  <a:pt x="0" y="1227497"/>
                </a:cubicBezTo>
                <a:cubicBezTo>
                  <a:pt x="121468" y="1267987"/>
                  <a:pt x="57710" y="1252597"/>
                  <a:pt x="191729" y="1271743"/>
                </a:cubicBezTo>
                <a:cubicBezTo>
                  <a:pt x="196645" y="1286491"/>
                  <a:pt x="206477" y="1300442"/>
                  <a:pt x="206477" y="1315988"/>
                </a:cubicBezTo>
                <a:cubicBezTo>
                  <a:pt x="206477" y="1351583"/>
                  <a:pt x="188619" y="1399061"/>
                  <a:pt x="176981" y="1433975"/>
                </a:cubicBezTo>
                <a:cubicBezTo>
                  <a:pt x="181897" y="1483136"/>
                  <a:pt x="182624" y="1532899"/>
                  <a:pt x="191729" y="1581459"/>
                </a:cubicBezTo>
                <a:cubicBezTo>
                  <a:pt x="197459" y="1612019"/>
                  <a:pt x="191729" y="1660117"/>
                  <a:pt x="221226" y="1669949"/>
                </a:cubicBezTo>
                <a:lnTo>
                  <a:pt x="265471" y="1684697"/>
                </a:lnTo>
                <a:cubicBezTo>
                  <a:pt x="282677" y="1658888"/>
                  <a:pt x="302343" y="1617100"/>
                  <a:pt x="339213" y="1610955"/>
                </a:cubicBezTo>
                <a:cubicBezTo>
                  <a:pt x="354548" y="1608399"/>
                  <a:pt x="368710" y="1620788"/>
                  <a:pt x="383458" y="1625704"/>
                </a:cubicBezTo>
                <a:cubicBezTo>
                  <a:pt x="393290" y="1640452"/>
                  <a:pt x="405028" y="1654095"/>
                  <a:pt x="412955" y="1669949"/>
                </a:cubicBezTo>
                <a:cubicBezTo>
                  <a:pt x="474016" y="1792071"/>
                  <a:pt x="372665" y="1631639"/>
                  <a:pt x="457200" y="1758439"/>
                </a:cubicBezTo>
                <a:cubicBezTo>
                  <a:pt x="467032" y="1743691"/>
                  <a:pt x="479498" y="1730392"/>
                  <a:pt x="486697" y="1714194"/>
                </a:cubicBezTo>
                <a:cubicBezTo>
                  <a:pt x="499325" y="1685782"/>
                  <a:pt x="490324" y="1642951"/>
                  <a:pt x="516194" y="1625704"/>
                </a:cubicBezTo>
                <a:cubicBezTo>
                  <a:pt x="573374" y="1587584"/>
                  <a:pt x="543623" y="1601812"/>
                  <a:pt x="604684" y="1581459"/>
                </a:cubicBezTo>
                <a:cubicBezTo>
                  <a:pt x="619432" y="1571627"/>
                  <a:pt x="632731" y="1559161"/>
                  <a:pt x="648929" y="1551962"/>
                </a:cubicBezTo>
                <a:cubicBezTo>
                  <a:pt x="677341" y="1539334"/>
                  <a:pt x="737419" y="1522465"/>
                  <a:pt x="737419" y="1522465"/>
                </a:cubicBezTo>
                <a:cubicBezTo>
                  <a:pt x="752332" y="1544834"/>
                  <a:pt x="781665" y="1580426"/>
                  <a:pt x="781665" y="1610955"/>
                </a:cubicBezTo>
                <a:cubicBezTo>
                  <a:pt x="781665" y="1631225"/>
                  <a:pt x="771832" y="1650284"/>
                  <a:pt x="766916" y="1669949"/>
                </a:cubicBezTo>
                <a:cubicBezTo>
                  <a:pt x="771832" y="1689614"/>
                  <a:pt x="768317" y="1713688"/>
                  <a:pt x="781665" y="1728943"/>
                </a:cubicBezTo>
                <a:cubicBezTo>
                  <a:pt x="805009" y="1755622"/>
                  <a:pt x="870155" y="1787936"/>
                  <a:pt x="870155" y="1787936"/>
                </a:cubicBezTo>
                <a:cubicBezTo>
                  <a:pt x="860323" y="1802684"/>
                  <a:pt x="854499" y="1821108"/>
                  <a:pt x="840658" y="1832181"/>
                </a:cubicBezTo>
                <a:cubicBezTo>
                  <a:pt x="828519" y="1841893"/>
                  <a:pt x="803365" y="1833025"/>
                  <a:pt x="796413" y="1846930"/>
                </a:cubicBezTo>
                <a:cubicBezTo>
                  <a:pt x="780867" y="1878022"/>
                  <a:pt x="794575" y="1917892"/>
                  <a:pt x="781665" y="1950168"/>
                </a:cubicBezTo>
                <a:cubicBezTo>
                  <a:pt x="771341" y="1975978"/>
                  <a:pt x="715295" y="2009163"/>
                  <a:pt x="693174" y="2023910"/>
                </a:cubicBezTo>
                <a:cubicBezTo>
                  <a:pt x="688258" y="2038658"/>
                  <a:pt x="672652" y="2053721"/>
                  <a:pt x="678426" y="2068155"/>
                </a:cubicBezTo>
                <a:cubicBezTo>
                  <a:pt x="693239" y="2105187"/>
                  <a:pt x="796816" y="2110010"/>
                  <a:pt x="811161" y="2112401"/>
                </a:cubicBezTo>
                <a:cubicBezTo>
                  <a:pt x="820993" y="2127149"/>
                  <a:pt x="832731" y="2140792"/>
                  <a:pt x="840658" y="2156646"/>
                </a:cubicBezTo>
                <a:cubicBezTo>
                  <a:pt x="847610" y="2170551"/>
                  <a:pt x="844413" y="2189898"/>
                  <a:pt x="855406" y="2200891"/>
                </a:cubicBezTo>
                <a:cubicBezTo>
                  <a:pt x="866399" y="2211884"/>
                  <a:pt x="884903" y="2210723"/>
                  <a:pt x="899652" y="2215639"/>
                </a:cubicBezTo>
                <a:cubicBezTo>
                  <a:pt x="1017639" y="2176311"/>
                  <a:pt x="870155" y="2215639"/>
                  <a:pt x="988142" y="2215639"/>
                </a:cubicBezTo>
                <a:cubicBezTo>
                  <a:pt x="1008412" y="2215639"/>
                  <a:pt x="1027471" y="2205807"/>
                  <a:pt x="1047136" y="2200891"/>
                </a:cubicBezTo>
                <a:cubicBezTo>
                  <a:pt x="1016606" y="2109305"/>
                  <a:pt x="1031054" y="2200074"/>
                  <a:pt x="1076632" y="2127149"/>
                </a:cubicBezTo>
                <a:cubicBezTo>
                  <a:pt x="1164387" y="1986741"/>
                  <a:pt x="1050242" y="2075917"/>
                  <a:pt x="1150374" y="2009162"/>
                </a:cubicBezTo>
                <a:cubicBezTo>
                  <a:pt x="1174955" y="2014078"/>
                  <a:pt x="1200645" y="2015108"/>
                  <a:pt x="1224116" y="2023910"/>
                </a:cubicBezTo>
                <a:cubicBezTo>
                  <a:pt x="1304982" y="2054235"/>
                  <a:pt x="1233156" y="2053513"/>
                  <a:pt x="1312606" y="2097652"/>
                </a:cubicBezTo>
                <a:cubicBezTo>
                  <a:pt x="1339786" y="2112752"/>
                  <a:pt x="1401097" y="2127149"/>
                  <a:pt x="1401097" y="2127149"/>
                </a:cubicBezTo>
                <a:cubicBezTo>
                  <a:pt x="1396181" y="2107484"/>
                  <a:pt x="1394333" y="2086786"/>
                  <a:pt x="1386348" y="2068155"/>
                </a:cubicBezTo>
                <a:cubicBezTo>
                  <a:pt x="1379366" y="2051863"/>
                  <a:pt x="1359359" y="2041457"/>
                  <a:pt x="1356852" y="2023910"/>
                </a:cubicBezTo>
                <a:cubicBezTo>
                  <a:pt x="1353986" y="2003844"/>
                  <a:pt x="1362535" y="1983047"/>
                  <a:pt x="1371600" y="1964917"/>
                </a:cubicBezTo>
                <a:cubicBezTo>
                  <a:pt x="1418932" y="1870252"/>
                  <a:pt x="1405858" y="1884671"/>
                  <a:pt x="1474839" y="1861678"/>
                </a:cubicBezTo>
                <a:cubicBezTo>
                  <a:pt x="1504336" y="1881343"/>
                  <a:pt x="1529697" y="1909462"/>
                  <a:pt x="1563329" y="1920672"/>
                </a:cubicBezTo>
                <a:lnTo>
                  <a:pt x="1651819" y="1950168"/>
                </a:lnTo>
                <a:cubicBezTo>
                  <a:pt x="1666568" y="1945252"/>
                  <a:pt x="1693866" y="1950810"/>
                  <a:pt x="1696065" y="1935420"/>
                </a:cubicBezTo>
                <a:cubicBezTo>
                  <a:pt x="1700462" y="1904640"/>
                  <a:pt x="1666568" y="1846930"/>
                  <a:pt x="1666568" y="1846930"/>
                </a:cubicBezTo>
                <a:cubicBezTo>
                  <a:pt x="1671484" y="1802685"/>
                  <a:pt x="1673997" y="1758106"/>
                  <a:pt x="1681316" y="1714194"/>
                </a:cubicBezTo>
                <a:cubicBezTo>
                  <a:pt x="1683872" y="1698859"/>
                  <a:pt x="1685072" y="1680942"/>
                  <a:pt x="1696065" y="1669949"/>
                </a:cubicBezTo>
                <a:cubicBezTo>
                  <a:pt x="1707058" y="1658956"/>
                  <a:pt x="1725562" y="1660117"/>
                  <a:pt x="1740310" y="1655201"/>
                </a:cubicBezTo>
                <a:cubicBezTo>
                  <a:pt x="1745226" y="1640452"/>
                  <a:pt x="1757614" y="1626290"/>
                  <a:pt x="1755058" y="1610955"/>
                </a:cubicBezTo>
                <a:cubicBezTo>
                  <a:pt x="1747209" y="1563865"/>
                  <a:pt x="1715827" y="1563465"/>
                  <a:pt x="1681316" y="1551962"/>
                </a:cubicBezTo>
                <a:cubicBezTo>
                  <a:pt x="1685318" y="1527950"/>
                  <a:pt x="1712437" y="1450347"/>
                  <a:pt x="1681316" y="1419226"/>
                </a:cubicBezTo>
                <a:cubicBezTo>
                  <a:pt x="1670323" y="1408233"/>
                  <a:pt x="1651819" y="1409394"/>
                  <a:pt x="1637071" y="1404478"/>
                </a:cubicBezTo>
                <a:cubicBezTo>
                  <a:pt x="1632155" y="1389730"/>
                  <a:pt x="1625695" y="1375409"/>
                  <a:pt x="1622323" y="1360233"/>
                </a:cubicBezTo>
                <a:cubicBezTo>
                  <a:pt x="1615836" y="1331042"/>
                  <a:pt x="1617030" y="1300112"/>
                  <a:pt x="1607574" y="1271743"/>
                </a:cubicBezTo>
                <a:cubicBezTo>
                  <a:pt x="1601969" y="1254927"/>
                  <a:pt x="1587909" y="1242246"/>
                  <a:pt x="1578077" y="1227497"/>
                </a:cubicBezTo>
                <a:cubicBezTo>
                  <a:pt x="1613179" y="1122191"/>
                  <a:pt x="1633444" y="1156254"/>
                  <a:pt x="1563329" y="1109510"/>
                </a:cubicBezTo>
                <a:cubicBezTo>
                  <a:pt x="1553497" y="1094762"/>
                  <a:pt x="1535596" y="1082902"/>
                  <a:pt x="1533832" y="1065265"/>
                </a:cubicBezTo>
                <a:cubicBezTo>
                  <a:pt x="1530580" y="1032749"/>
                  <a:pt x="1557621" y="904219"/>
                  <a:pt x="1578077" y="873536"/>
                </a:cubicBezTo>
                <a:cubicBezTo>
                  <a:pt x="1587909" y="858788"/>
                  <a:pt x="1599647" y="845145"/>
                  <a:pt x="1607574" y="829291"/>
                </a:cubicBezTo>
                <a:cubicBezTo>
                  <a:pt x="1614527" y="815386"/>
                  <a:pt x="1615371" y="798951"/>
                  <a:pt x="1622323" y="785046"/>
                </a:cubicBezTo>
                <a:cubicBezTo>
                  <a:pt x="1630250" y="769192"/>
                  <a:pt x="1643892" y="756655"/>
                  <a:pt x="1651819" y="740801"/>
                </a:cubicBezTo>
                <a:cubicBezTo>
                  <a:pt x="1712875" y="618687"/>
                  <a:pt x="1611538" y="779099"/>
                  <a:pt x="1696065" y="652310"/>
                </a:cubicBezTo>
                <a:cubicBezTo>
                  <a:pt x="1691149" y="637562"/>
                  <a:pt x="1685587" y="623013"/>
                  <a:pt x="1681316" y="608065"/>
                </a:cubicBezTo>
                <a:cubicBezTo>
                  <a:pt x="1675747" y="588575"/>
                  <a:pt x="1677811" y="565937"/>
                  <a:pt x="1666568" y="549072"/>
                </a:cubicBezTo>
                <a:cubicBezTo>
                  <a:pt x="1656736" y="534324"/>
                  <a:pt x="1637071" y="529407"/>
                  <a:pt x="1622323" y="519575"/>
                </a:cubicBezTo>
                <a:cubicBezTo>
                  <a:pt x="1613509" y="493134"/>
                  <a:pt x="1596300" y="434559"/>
                  <a:pt x="1578077" y="416336"/>
                </a:cubicBezTo>
                <a:cubicBezTo>
                  <a:pt x="1571026" y="409285"/>
                  <a:pt x="1475347" y="386966"/>
                  <a:pt x="1474839" y="386839"/>
                </a:cubicBezTo>
                <a:cubicBezTo>
                  <a:pt x="1469923" y="372091"/>
                  <a:pt x="1460090" y="358140"/>
                  <a:pt x="1460090" y="342594"/>
                </a:cubicBezTo>
                <a:cubicBezTo>
                  <a:pt x="1460090" y="278809"/>
                  <a:pt x="1473821" y="270379"/>
                  <a:pt x="1504336" y="224607"/>
                </a:cubicBezTo>
                <a:cubicBezTo>
                  <a:pt x="1499420" y="209859"/>
                  <a:pt x="1501727" y="190074"/>
                  <a:pt x="1489587" y="180362"/>
                </a:cubicBezTo>
                <a:cubicBezTo>
                  <a:pt x="1451461" y="149861"/>
                  <a:pt x="1422251" y="168395"/>
                  <a:pt x="1386348" y="180362"/>
                </a:cubicBezTo>
                <a:cubicBezTo>
                  <a:pt x="1378917" y="210088"/>
                  <a:pt x="1373198" y="275960"/>
                  <a:pt x="1327355" y="283601"/>
                </a:cubicBezTo>
                <a:cubicBezTo>
                  <a:pt x="1309871" y="286515"/>
                  <a:pt x="1297858" y="263936"/>
                  <a:pt x="1283110" y="254104"/>
                </a:cubicBezTo>
                <a:cubicBezTo>
                  <a:pt x="1276873" y="235395"/>
                  <a:pt x="1253442" y="158154"/>
                  <a:pt x="1238865" y="150865"/>
                </a:cubicBezTo>
                <a:cubicBezTo>
                  <a:pt x="1220735" y="141800"/>
                  <a:pt x="1199536" y="160698"/>
                  <a:pt x="1179871" y="165614"/>
                </a:cubicBezTo>
                <a:cubicBezTo>
                  <a:pt x="1184787" y="180362"/>
                  <a:pt x="1201572" y="195954"/>
                  <a:pt x="1194619" y="209859"/>
                </a:cubicBezTo>
                <a:cubicBezTo>
                  <a:pt x="1178163" y="242771"/>
                  <a:pt x="1104152" y="213052"/>
                  <a:pt x="1091381" y="209859"/>
                </a:cubicBezTo>
                <a:cubicBezTo>
                  <a:pt x="1076633" y="200027"/>
                  <a:pt x="1063334" y="187561"/>
                  <a:pt x="1047136" y="180362"/>
                </a:cubicBezTo>
                <a:cubicBezTo>
                  <a:pt x="1018723" y="167734"/>
                  <a:pt x="984515" y="168112"/>
                  <a:pt x="958645" y="150865"/>
                </a:cubicBezTo>
                <a:cubicBezTo>
                  <a:pt x="888448" y="104067"/>
                  <a:pt x="941987" y="132594"/>
                  <a:pt x="855406" y="106620"/>
                </a:cubicBezTo>
                <a:cubicBezTo>
                  <a:pt x="825625" y="97686"/>
                  <a:pt x="796413" y="86955"/>
                  <a:pt x="766916" y="77123"/>
                </a:cubicBezTo>
                <a:lnTo>
                  <a:pt x="722671" y="62375"/>
                </a:lnTo>
                <a:cubicBezTo>
                  <a:pt x="707923" y="52543"/>
                  <a:pt x="694624" y="40077"/>
                  <a:pt x="678426" y="32878"/>
                </a:cubicBezTo>
                <a:cubicBezTo>
                  <a:pt x="650014" y="20250"/>
                  <a:pt x="589936" y="3381"/>
                  <a:pt x="589936" y="3381"/>
                </a:cubicBezTo>
                <a:cubicBezTo>
                  <a:pt x="570271" y="8297"/>
                  <a:pt x="540007" y="0"/>
                  <a:pt x="530942" y="18130"/>
                </a:cubicBezTo>
                <a:cubicBezTo>
                  <a:pt x="523822" y="32370"/>
                  <a:pt x="553215" y="114447"/>
                  <a:pt x="560439" y="136117"/>
                </a:cubicBezTo>
                <a:cubicBezTo>
                  <a:pt x="555523" y="150865"/>
                  <a:pt x="556683" y="169369"/>
                  <a:pt x="545690" y="180362"/>
                </a:cubicBezTo>
                <a:cubicBezTo>
                  <a:pt x="534697" y="191355"/>
                  <a:pt x="516991" y="195110"/>
                  <a:pt x="501445" y="195110"/>
                </a:cubicBezTo>
                <a:cubicBezTo>
                  <a:pt x="456928" y="195110"/>
                  <a:pt x="412955" y="185278"/>
                  <a:pt x="368710" y="180362"/>
                </a:cubicBezTo>
                <a:cubicBezTo>
                  <a:pt x="334622" y="168999"/>
                  <a:pt x="301231" y="149072"/>
                  <a:pt x="265471" y="180362"/>
                </a:cubicBezTo>
                <a:cubicBezTo>
                  <a:pt x="238791" y="203706"/>
                  <a:pt x="206477" y="268852"/>
                  <a:pt x="206477" y="268852"/>
                </a:cubicBezTo>
                <a:cubicBezTo>
                  <a:pt x="196645" y="298349"/>
                  <a:pt x="198967" y="335357"/>
                  <a:pt x="176981" y="357343"/>
                </a:cubicBezTo>
                <a:cubicBezTo>
                  <a:pt x="120202" y="414122"/>
                  <a:pt x="144306" y="384234"/>
                  <a:pt x="103239" y="445833"/>
                </a:cubicBezTo>
                <a:cubicBezTo>
                  <a:pt x="171602" y="650919"/>
                  <a:pt x="132736" y="503231"/>
                  <a:pt x="132736" y="903033"/>
                </a:cubicBezTo>
              </a:path>
            </a:pathLst>
          </a:custGeom>
          <a:solidFill>
            <a:schemeClr val="tx1">
              <a:lumMod val="85000"/>
              <a:lumOff val="15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7223124" y="2571768"/>
            <a:ext cx="690880" cy="706755"/>
          </a:xfrm>
          <a:prstGeom prst="rect">
            <a:avLst/>
          </a:prstGeom>
          <a:noFill/>
        </p:spPr>
        <p:txBody>
          <a:bodyPr wrap="none" rtlCol="0">
            <a:spAutoFit/>
          </a:bodyPr>
          <a:lstStyle/>
          <a:p>
            <a:r>
              <a:rPr lang="zh-CN" altLang="en-US" sz="4000" smtClean="0">
                <a:solidFill>
                  <a:srgbClr val="FFFF00"/>
                </a:solidFill>
                <a:latin typeface="黑体" panose="02010609060101010101" pitchFamily="49" charset="-122"/>
                <a:ea typeface="黑体" panose="02010609060101010101" pitchFamily="49" charset="-122"/>
              </a:rPr>
              <a:t>湘</a:t>
            </a:r>
            <a:endParaRPr lang="zh-CN" altLang="en-US" sz="4000">
              <a:solidFill>
                <a:srgbClr val="FFFF00"/>
              </a:solidFill>
              <a:latin typeface="黑体" panose="02010609060101010101" pitchFamily="49" charset="-122"/>
              <a:ea typeface="黑体" panose="02010609060101010101" pitchFamily="49" charset="-122"/>
            </a:endParaRPr>
          </a:p>
        </p:txBody>
      </p:sp>
      <p:sp>
        <p:nvSpPr>
          <p:cNvPr id="19" name="任意多边形 18"/>
          <p:cNvSpPr/>
          <p:nvPr/>
        </p:nvSpPr>
        <p:spPr>
          <a:xfrm>
            <a:off x="6923548" y="3849353"/>
            <a:ext cx="2445834" cy="1681316"/>
          </a:xfrm>
          <a:custGeom>
            <a:avLst/>
            <a:gdLst>
              <a:gd name="connsiteX0" fmla="*/ 1209368 w 2445834"/>
              <a:gd name="connsiteY0" fmla="*/ 29497 h 1681316"/>
              <a:gd name="connsiteX1" fmla="*/ 1297858 w 2445834"/>
              <a:gd name="connsiteY1" fmla="*/ 73742 h 1681316"/>
              <a:gd name="connsiteX2" fmla="*/ 1327355 w 2445834"/>
              <a:gd name="connsiteY2" fmla="*/ 117987 h 1681316"/>
              <a:gd name="connsiteX3" fmla="*/ 1415846 w 2445834"/>
              <a:gd name="connsiteY3" fmla="*/ 103239 h 1681316"/>
              <a:gd name="connsiteX4" fmla="*/ 1460091 w 2445834"/>
              <a:gd name="connsiteY4" fmla="*/ 73742 h 1681316"/>
              <a:gd name="connsiteX5" fmla="*/ 1607575 w 2445834"/>
              <a:gd name="connsiteY5" fmla="*/ 88490 h 1681316"/>
              <a:gd name="connsiteX6" fmla="*/ 1563329 w 2445834"/>
              <a:gd name="connsiteY6" fmla="*/ 235974 h 1681316"/>
              <a:gd name="connsiteX7" fmla="*/ 1519084 w 2445834"/>
              <a:gd name="connsiteY7" fmla="*/ 250723 h 1681316"/>
              <a:gd name="connsiteX8" fmla="*/ 1504336 w 2445834"/>
              <a:gd name="connsiteY8" fmla="*/ 294968 h 1681316"/>
              <a:gd name="connsiteX9" fmla="*/ 1578078 w 2445834"/>
              <a:gd name="connsiteY9" fmla="*/ 383458 h 1681316"/>
              <a:gd name="connsiteX10" fmla="*/ 1622323 w 2445834"/>
              <a:gd name="connsiteY10" fmla="*/ 427703 h 1681316"/>
              <a:gd name="connsiteX11" fmla="*/ 1681317 w 2445834"/>
              <a:gd name="connsiteY11" fmla="*/ 339213 h 1681316"/>
              <a:gd name="connsiteX12" fmla="*/ 1696065 w 2445834"/>
              <a:gd name="connsiteY12" fmla="*/ 294968 h 1681316"/>
              <a:gd name="connsiteX13" fmla="*/ 1828800 w 2445834"/>
              <a:gd name="connsiteY13" fmla="*/ 280219 h 1681316"/>
              <a:gd name="connsiteX14" fmla="*/ 1917291 w 2445834"/>
              <a:gd name="connsiteY14" fmla="*/ 235974 h 1681316"/>
              <a:gd name="connsiteX15" fmla="*/ 1961536 w 2445834"/>
              <a:gd name="connsiteY15" fmla="*/ 250723 h 1681316"/>
              <a:gd name="connsiteX16" fmla="*/ 1976284 w 2445834"/>
              <a:gd name="connsiteY16" fmla="*/ 206477 h 1681316"/>
              <a:gd name="connsiteX17" fmla="*/ 2064775 w 2445834"/>
              <a:gd name="connsiteY17" fmla="*/ 176981 h 1681316"/>
              <a:gd name="connsiteX18" fmla="*/ 2109020 w 2445834"/>
              <a:gd name="connsiteY18" fmla="*/ 206477 h 1681316"/>
              <a:gd name="connsiteX19" fmla="*/ 2123768 w 2445834"/>
              <a:gd name="connsiteY19" fmla="*/ 250723 h 1681316"/>
              <a:gd name="connsiteX20" fmla="*/ 2212258 w 2445834"/>
              <a:gd name="connsiteY20" fmla="*/ 280219 h 1681316"/>
              <a:gd name="connsiteX21" fmla="*/ 2300749 w 2445834"/>
              <a:gd name="connsiteY21" fmla="*/ 280219 h 1681316"/>
              <a:gd name="connsiteX22" fmla="*/ 2330246 w 2445834"/>
              <a:gd name="connsiteY22" fmla="*/ 368710 h 1681316"/>
              <a:gd name="connsiteX23" fmla="*/ 2403987 w 2445834"/>
              <a:gd name="connsiteY23" fmla="*/ 457200 h 1681316"/>
              <a:gd name="connsiteX24" fmla="*/ 2433484 w 2445834"/>
              <a:gd name="connsiteY24" fmla="*/ 634181 h 1681316"/>
              <a:gd name="connsiteX25" fmla="*/ 2374491 w 2445834"/>
              <a:gd name="connsiteY25" fmla="*/ 722671 h 1681316"/>
              <a:gd name="connsiteX26" fmla="*/ 2330246 w 2445834"/>
              <a:gd name="connsiteY26" fmla="*/ 737419 h 1681316"/>
              <a:gd name="connsiteX27" fmla="*/ 2286000 w 2445834"/>
              <a:gd name="connsiteY27" fmla="*/ 870155 h 1681316"/>
              <a:gd name="connsiteX28" fmla="*/ 2271252 w 2445834"/>
              <a:gd name="connsiteY28" fmla="*/ 914400 h 1681316"/>
              <a:gd name="connsiteX29" fmla="*/ 2212258 w 2445834"/>
              <a:gd name="connsiteY29" fmla="*/ 929148 h 1681316"/>
              <a:gd name="connsiteX30" fmla="*/ 2168013 w 2445834"/>
              <a:gd name="connsiteY30" fmla="*/ 943897 h 1681316"/>
              <a:gd name="connsiteX31" fmla="*/ 1917291 w 2445834"/>
              <a:gd name="connsiteY31" fmla="*/ 958645 h 1681316"/>
              <a:gd name="connsiteX32" fmla="*/ 1828800 w 2445834"/>
              <a:gd name="connsiteY32" fmla="*/ 1017639 h 1681316"/>
              <a:gd name="connsiteX33" fmla="*/ 1740310 w 2445834"/>
              <a:gd name="connsiteY33" fmla="*/ 1047136 h 1681316"/>
              <a:gd name="connsiteX34" fmla="*/ 1651820 w 2445834"/>
              <a:gd name="connsiteY34" fmla="*/ 1091381 h 1681316"/>
              <a:gd name="connsiteX35" fmla="*/ 1548581 w 2445834"/>
              <a:gd name="connsiteY35" fmla="*/ 1076632 h 1681316"/>
              <a:gd name="connsiteX36" fmla="*/ 1474839 w 2445834"/>
              <a:gd name="connsiteY36" fmla="*/ 1135626 h 1681316"/>
              <a:gd name="connsiteX37" fmla="*/ 1430594 w 2445834"/>
              <a:gd name="connsiteY37" fmla="*/ 1150374 h 1681316"/>
              <a:gd name="connsiteX38" fmla="*/ 1401097 w 2445834"/>
              <a:gd name="connsiteY38" fmla="*/ 1106129 h 1681316"/>
              <a:gd name="connsiteX39" fmla="*/ 1386349 w 2445834"/>
              <a:gd name="connsiteY39" fmla="*/ 1061884 h 1681316"/>
              <a:gd name="connsiteX40" fmla="*/ 1297858 w 2445834"/>
              <a:gd name="connsiteY40" fmla="*/ 1032387 h 1681316"/>
              <a:gd name="connsiteX41" fmla="*/ 1238865 w 2445834"/>
              <a:gd name="connsiteY41" fmla="*/ 1120877 h 1681316"/>
              <a:gd name="connsiteX42" fmla="*/ 1209368 w 2445834"/>
              <a:gd name="connsiteY42" fmla="*/ 1165123 h 1681316"/>
              <a:gd name="connsiteX43" fmla="*/ 1091381 w 2445834"/>
              <a:gd name="connsiteY43" fmla="*/ 1194619 h 1681316"/>
              <a:gd name="connsiteX44" fmla="*/ 1076633 w 2445834"/>
              <a:gd name="connsiteY44" fmla="*/ 1238865 h 1681316"/>
              <a:gd name="connsiteX45" fmla="*/ 1032387 w 2445834"/>
              <a:gd name="connsiteY45" fmla="*/ 1356852 h 1681316"/>
              <a:gd name="connsiteX46" fmla="*/ 988142 w 2445834"/>
              <a:gd name="connsiteY46" fmla="*/ 1371600 h 1681316"/>
              <a:gd name="connsiteX47" fmla="*/ 943897 w 2445834"/>
              <a:gd name="connsiteY47" fmla="*/ 1401097 h 1681316"/>
              <a:gd name="connsiteX48" fmla="*/ 752168 w 2445834"/>
              <a:gd name="connsiteY48" fmla="*/ 1430594 h 1681316"/>
              <a:gd name="connsiteX49" fmla="*/ 663678 w 2445834"/>
              <a:gd name="connsiteY49" fmla="*/ 1489587 h 1681316"/>
              <a:gd name="connsiteX50" fmla="*/ 575187 w 2445834"/>
              <a:gd name="connsiteY50" fmla="*/ 1533832 h 1681316"/>
              <a:gd name="connsiteX51" fmla="*/ 353962 w 2445834"/>
              <a:gd name="connsiteY51" fmla="*/ 1548581 h 1681316"/>
              <a:gd name="connsiteX52" fmla="*/ 235975 w 2445834"/>
              <a:gd name="connsiteY52" fmla="*/ 1651819 h 1681316"/>
              <a:gd name="connsiteX53" fmla="*/ 191729 w 2445834"/>
              <a:gd name="connsiteY53" fmla="*/ 1681316 h 1681316"/>
              <a:gd name="connsiteX54" fmla="*/ 147484 w 2445834"/>
              <a:gd name="connsiteY54" fmla="*/ 1637071 h 1681316"/>
              <a:gd name="connsiteX55" fmla="*/ 88491 w 2445834"/>
              <a:gd name="connsiteY55" fmla="*/ 1622323 h 1681316"/>
              <a:gd name="connsiteX56" fmla="*/ 0 w 2445834"/>
              <a:gd name="connsiteY56" fmla="*/ 1533832 h 1681316"/>
              <a:gd name="connsiteX57" fmla="*/ 14749 w 2445834"/>
              <a:gd name="connsiteY57" fmla="*/ 1489587 h 1681316"/>
              <a:gd name="connsiteX58" fmla="*/ 235975 w 2445834"/>
              <a:gd name="connsiteY58" fmla="*/ 1445342 h 1681316"/>
              <a:gd name="connsiteX59" fmla="*/ 309717 w 2445834"/>
              <a:gd name="connsiteY59" fmla="*/ 1386348 h 1681316"/>
              <a:gd name="connsiteX60" fmla="*/ 280220 w 2445834"/>
              <a:gd name="connsiteY60" fmla="*/ 1342103 h 1681316"/>
              <a:gd name="connsiteX61" fmla="*/ 309717 w 2445834"/>
              <a:gd name="connsiteY61" fmla="*/ 1297858 h 1681316"/>
              <a:gd name="connsiteX62" fmla="*/ 427704 w 2445834"/>
              <a:gd name="connsiteY62" fmla="*/ 1268361 h 1681316"/>
              <a:gd name="connsiteX63" fmla="*/ 383458 w 2445834"/>
              <a:gd name="connsiteY63" fmla="*/ 1253613 h 1681316"/>
              <a:gd name="connsiteX64" fmla="*/ 398207 w 2445834"/>
              <a:gd name="connsiteY64" fmla="*/ 1209368 h 1681316"/>
              <a:gd name="connsiteX65" fmla="*/ 442452 w 2445834"/>
              <a:gd name="connsiteY65" fmla="*/ 1165123 h 1681316"/>
              <a:gd name="connsiteX66" fmla="*/ 471949 w 2445834"/>
              <a:gd name="connsiteY66" fmla="*/ 1120877 h 1681316"/>
              <a:gd name="connsiteX67" fmla="*/ 486697 w 2445834"/>
              <a:gd name="connsiteY67" fmla="*/ 1076632 h 1681316"/>
              <a:gd name="connsiteX68" fmla="*/ 575187 w 2445834"/>
              <a:gd name="connsiteY68" fmla="*/ 1047136 h 1681316"/>
              <a:gd name="connsiteX69" fmla="*/ 575187 w 2445834"/>
              <a:gd name="connsiteY69" fmla="*/ 781665 h 1681316"/>
              <a:gd name="connsiteX70" fmla="*/ 707923 w 2445834"/>
              <a:gd name="connsiteY70" fmla="*/ 707923 h 1681316"/>
              <a:gd name="connsiteX71" fmla="*/ 722671 w 2445834"/>
              <a:gd name="connsiteY71" fmla="*/ 663677 h 1681316"/>
              <a:gd name="connsiteX72" fmla="*/ 737420 w 2445834"/>
              <a:gd name="connsiteY72" fmla="*/ 604684 h 1681316"/>
              <a:gd name="connsiteX73" fmla="*/ 766917 w 2445834"/>
              <a:gd name="connsiteY73" fmla="*/ 560439 h 1681316"/>
              <a:gd name="connsiteX74" fmla="*/ 752168 w 2445834"/>
              <a:gd name="connsiteY74" fmla="*/ 471948 h 1681316"/>
              <a:gd name="connsiteX75" fmla="*/ 737420 w 2445834"/>
              <a:gd name="connsiteY75" fmla="*/ 427703 h 1681316"/>
              <a:gd name="connsiteX76" fmla="*/ 693175 w 2445834"/>
              <a:gd name="connsiteY76" fmla="*/ 412955 h 1681316"/>
              <a:gd name="connsiteX77" fmla="*/ 752168 w 2445834"/>
              <a:gd name="connsiteY77" fmla="*/ 280219 h 1681316"/>
              <a:gd name="connsiteX78" fmla="*/ 796413 w 2445834"/>
              <a:gd name="connsiteY78" fmla="*/ 250723 h 1681316"/>
              <a:gd name="connsiteX79" fmla="*/ 840658 w 2445834"/>
              <a:gd name="connsiteY79" fmla="*/ 162232 h 1681316"/>
              <a:gd name="connsiteX80" fmla="*/ 958646 w 2445834"/>
              <a:gd name="connsiteY80" fmla="*/ 191729 h 1681316"/>
              <a:gd name="connsiteX81" fmla="*/ 1047136 w 2445834"/>
              <a:gd name="connsiteY81" fmla="*/ 235974 h 1681316"/>
              <a:gd name="connsiteX82" fmla="*/ 1091381 w 2445834"/>
              <a:gd name="connsiteY82" fmla="*/ 221226 h 1681316"/>
              <a:gd name="connsiteX83" fmla="*/ 1120878 w 2445834"/>
              <a:gd name="connsiteY83" fmla="*/ 73742 h 1681316"/>
              <a:gd name="connsiteX84" fmla="*/ 1135626 w 2445834"/>
              <a:gd name="connsiteY84" fmla="*/ 29497 h 1681316"/>
              <a:gd name="connsiteX85" fmla="*/ 1194620 w 2445834"/>
              <a:gd name="connsiteY85" fmla="*/ 14748 h 1681316"/>
              <a:gd name="connsiteX86" fmla="*/ 1238865 w 2445834"/>
              <a:gd name="connsiteY86" fmla="*/ 0 h 1681316"/>
              <a:gd name="connsiteX87" fmla="*/ 1283110 w 2445834"/>
              <a:gd name="connsiteY87" fmla="*/ 29497 h 1681316"/>
              <a:gd name="connsiteX88" fmla="*/ 1312607 w 2445834"/>
              <a:gd name="connsiteY88" fmla="*/ 117987 h 1681316"/>
              <a:gd name="connsiteX89" fmla="*/ 1445342 w 2445834"/>
              <a:gd name="connsiteY89" fmla="*/ 103239 h 1681316"/>
              <a:gd name="connsiteX90" fmla="*/ 1474839 w 2445834"/>
              <a:gd name="connsiteY90" fmla="*/ 58994 h 1681316"/>
              <a:gd name="connsiteX91" fmla="*/ 1578078 w 2445834"/>
              <a:gd name="connsiteY91" fmla="*/ 103239 h 168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5834" h="1681316">
                <a:moveTo>
                  <a:pt x="1209368" y="29497"/>
                </a:moveTo>
                <a:cubicBezTo>
                  <a:pt x="1245355" y="41492"/>
                  <a:pt x="1269267" y="45151"/>
                  <a:pt x="1297858" y="73742"/>
                </a:cubicBezTo>
                <a:cubicBezTo>
                  <a:pt x="1310392" y="86276"/>
                  <a:pt x="1317523" y="103239"/>
                  <a:pt x="1327355" y="117987"/>
                </a:cubicBezTo>
                <a:cubicBezTo>
                  <a:pt x="1356852" y="113071"/>
                  <a:pt x="1387477" y="112695"/>
                  <a:pt x="1415846" y="103239"/>
                </a:cubicBezTo>
                <a:cubicBezTo>
                  <a:pt x="1432662" y="97634"/>
                  <a:pt x="1442418" y="75102"/>
                  <a:pt x="1460091" y="73742"/>
                </a:cubicBezTo>
                <a:cubicBezTo>
                  <a:pt x="1509352" y="69953"/>
                  <a:pt x="1558414" y="83574"/>
                  <a:pt x="1607575" y="88490"/>
                </a:cubicBezTo>
                <a:cubicBezTo>
                  <a:pt x="1601120" y="133672"/>
                  <a:pt x="1606601" y="201356"/>
                  <a:pt x="1563329" y="235974"/>
                </a:cubicBezTo>
                <a:cubicBezTo>
                  <a:pt x="1551190" y="245686"/>
                  <a:pt x="1533832" y="245807"/>
                  <a:pt x="1519084" y="250723"/>
                </a:cubicBezTo>
                <a:cubicBezTo>
                  <a:pt x="1514168" y="265471"/>
                  <a:pt x="1504336" y="279422"/>
                  <a:pt x="1504336" y="294968"/>
                </a:cubicBezTo>
                <a:cubicBezTo>
                  <a:pt x="1504336" y="348069"/>
                  <a:pt x="1542256" y="352754"/>
                  <a:pt x="1578078" y="383458"/>
                </a:cubicBezTo>
                <a:cubicBezTo>
                  <a:pt x="1593914" y="397032"/>
                  <a:pt x="1607575" y="412955"/>
                  <a:pt x="1622323" y="427703"/>
                </a:cubicBezTo>
                <a:cubicBezTo>
                  <a:pt x="1641988" y="398206"/>
                  <a:pt x="1670107" y="372845"/>
                  <a:pt x="1681317" y="339213"/>
                </a:cubicBezTo>
                <a:cubicBezTo>
                  <a:pt x="1686233" y="324465"/>
                  <a:pt x="1681631" y="300742"/>
                  <a:pt x="1696065" y="294968"/>
                </a:cubicBezTo>
                <a:cubicBezTo>
                  <a:pt x="1737398" y="278434"/>
                  <a:pt x="1784555" y="285135"/>
                  <a:pt x="1828800" y="280219"/>
                </a:cubicBezTo>
                <a:cubicBezTo>
                  <a:pt x="1851168" y="265308"/>
                  <a:pt x="1886763" y="235974"/>
                  <a:pt x="1917291" y="235974"/>
                </a:cubicBezTo>
                <a:cubicBezTo>
                  <a:pt x="1932837" y="235974"/>
                  <a:pt x="1946788" y="245807"/>
                  <a:pt x="1961536" y="250723"/>
                </a:cubicBezTo>
                <a:cubicBezTo>
                  <a:pt x="1966452" y="235974"/>
                  <a:pt x="1963633" y="215513"/>
                  <a:pt x="1976284" y="206477"/>
                </a:cubicBezTo>
                <a:cubicBezTo>
                  <a:pt x="2001585" y="188405"/>
                  <a:pt x="2064775" y="176981"/>
                  <a:pt x="2064775" y="176981"/>
                </a:cubicBezTo>
                <a:cubicBezTo>
                  <a:pt x="2079523" y="186813"/>
                  <a:pt x="2097947" y="192636"/>
                  <a:pt x="2109020" y="206477"/>
                </a:cubicBezTo>
                <a:cubicBezTo>
                  <a:pt x="2118732" y="218617"/>
                  <a:pt x="2111117" y="241687"/>
                  <a:pt x="2123768" y="250723"/>
                </a:cubicBezTo>
                <a:cubicBezTo>
                  <a:pt x="2149069" y="268795"/>
                  <a:pt x="2212258" y="280219"/>
                  <a:pt x="2212258" y="280219"/>
                </a:cubicBezTo>
                <a:cubicBezTo>
                  <a:pt x="2234947" y="272656"/>
                  <a:pt x="2278060" y="248454"/>
                  <a:pt x="2300749" y="280219"/>
                </a:cubicBezTo>
                <a:cubicBezTo>
                  <a:pt x="2318821" y="305520"/>
                  <a:pt x="2312999" y="342839"/>
                  <a:pt x="2330246" y="368710"/>
                </a:cubicBezTo>
                <a:cubicBezTo>
                  <a:pt x="2371311" y="430309"/>
                  <a:pt x="2347208" y="400421"/>
                  <a:pt x="2403987" y="457200"/>
                </a:cubicBezTo>
                <a:cubicBezTo>
                  <a:pt x="2422752" y="513492"/>
                  <a:pt x="2445834" y="572433"/>
                  <a:pt x="2433484" y="634181"/>
                </a:cubicBezTo>
                <a:cubicBezTo>
                  <a:pt x="2426532" y="668943"/>
                  <a:pt x="2408122" y="711461"/>
                  <a:pt x="2374491" y="722671"/>
                </a:cubicBezTo>
                <a:lnTo>
                  <a:pt x="2330246" y="737419"/>
                </a:lnTo>
                <a:lnTo>
                  <a:pt x="2286000" y="870155"/>
                </a:lnTo>
                <a:cubicBezTo>
                  <a:pt x="2281084" y="884903"/>
                  <a:pt x="2286334" y="910630"/>
                  <a:pt x="2271252" y="914400"/>
                </a:cubicBezTo>
                <a:cubicBezTo>
                  <a:pt x="2251587" y="919316"/>
                  <a:pt x="2231748" y="923579"/>
                  <a:pt x="2212258" y="929148"/>
                </a:cubicBezTo>
                <a:cubicBezTo>
                  <a:pt x="2197310" y="933419"/>
                  <a:pt x="2183482" y="942350"/>
                  <a:pt x="2168013" y="943897"/>
                </a:cubicBezTo>
                <a:cubicBezTo>
                  <a:pt x="2084710" y="952227"/>
                  <a:pt x="2000865" y="953729"/>
                  <a:pt x="1917291" y="958645"/>
                </a:cubicBezTo>
                <a:cubicBezTo>
                  <a:pt x="1887794" y="978310"/>
                  <a:pt x="1862432" y="1006428"/>
                  <a:pt x="1828800" y="1017639"/>
                </a:cubicBezTo>
                <a:cubicBezTo>
                  <a:pt x="1799303" y="1027471"/>
                  <a:pt x="1766180" y="1029889"/>
                  <a:pt x="1740310" y="1047136"/>
                </a:cubicBezTo>
                <a:cubicBezTo>
                  <a:pt x="1683130" y="1085255"/>
                  <a:pt x="1712880" y="1071027"/>
                  <a:pt x="1651820" y="1091381"/>
                </a:cubicBezTo>
                <a:cubicBezTo>
                  <a:pt x="1617407" y="1086465"/>
                  <a:pt x="1583343" y="1076632"/>
                  <a:pt x="1548581" y="1076632"/>
                </a:cubicBezTo>
                <a:cubicBezTo>
                  <a:pt x="1483709" y="1076632"/>
                  <a:pt x="1517305" y="1101653"/>
                  <a:pt x="1474839" y="1135626"/>
                </a:cubicBezTo>
                <a:cubicBezTo>
                  <a:pt x="1462700" y="1145337"/>
                  <a:pt x="1445342" y="1145458"/>
                  <a:pt x="1430594" y="1150374"/>
                </a:cubicBezTo>
                <a:cubicBezTo>
                  <a:pt x="1420762" y="1135626"/>
                  <a:pt x="1409024" y="1121983"/>
                  <a:pt x="1401097" y="1106129"/>
                </a:cubicBezTo>
                <a:cubicBezTo>
                  <a:pt x="1394145" y="1092224"/>
                  <a:pt x="1398999" y="1070920"/>
                  <a:pt x="1386349" y="1061884"/>
                </a:cubicBezTo>
                <a:cubicBezTo>
                  <a:pt x="1361048" y="1043812"/>
                  <a:pt x="1297858" y="1032387"/>
                  <a:pt x="1297858" y="1032387"/>
                </a:cubicBezTo>
                <a:lnTo>
                  <a:pt x="1238865" y="1120877"/>
                </a:lnTo>
                <a:cubicBezTo>
                  <a:pt x="1229033" y="1135626"/>
                  <a:pt x="1226749" y="1161647"/>
                  <a:pt x="1209368" y="1165123"/>
                </a:cubicBezTo>
                <a:cubicBezTo>
                  <a:pt x="1120382" y="1182920"/>
                  <a:pt x="1159407" y="1171944"/>
                  <a:pt x="1091381" y="1194619"/>
                </a:cubicBezTo>
                <a:cubicBezTo>
                  <a:pt x="1086465" y="1209368"/>
                  <a:pt x="1080404" y="1223783"/>
                  <a:pt x="1076633" y="1238865"/>
                </a:cubicBezTo>
                <a:cubicBezTo>
                  <a:pt x="1066140" y="1280836"/>
                  <a:pt x="1070321" y="1326505"/>
                  <a:pt x="1032387" y="1356852"/>
                </a:cubicBezTo>
                <a:cubicBezTo>
                  <a:pt x="1020248" y="1366564"/>
                  <a:pt x="1002890" y="1366684"/>
                  <a:pt x="988142" y="1371600"/>
                </a:cubicBezTo>
                <a:cubicBezTo>
                  <a:pt x="973394" y="1381432"/>
                  <a:pt x="960494" y="1394873"/>
                  <a:pt x="943897" y="1401097"/>
                </a:cubicBezTo>
                <a:cubicBezTo>
                  <a:pt x="910119" y="1413764"/>
                  <a:pt x="770389" y="1428316"/>
                  <a:pt x="752168" y="1430594"/>
                </a:cubicBezTo>
                <a:lnTo>
                  <a:pt x="663678" y="1489587"/>
                </a:lnTo>
                <a:cubicBezTo>
                  <a:pt x="634343" y="1509144"/>
                  <a:pt x="611826" y="1529761"/>
                  <a:pt x="575187" y="1533832"/>
                </a:cubicBezTo>
                <a:cubicBezTo>
                  <a:pt x="501734" y="1541994"/>
                  <a:pt x="427704" y="1543665"/>
                  <a:pt x="353962" y="1548581"/>
                </a:cubicBezTo>
                <a:cubicBezTo>
                  <a:pt x="304801" y="1622322"/>
                  <a:pt x="339213" y="1582994"/>
                  <a:pt x="235975" y="1651819"/>
                </a:cubicBezTo>
                <a:lnTo>
                  <a:pt x="191729" y="1681316"/>
                </a:lnTo>
                <a:cubicBezTo>
                  <a:pt x="176981" y="1666568"/>
                  <a:pt x="165593" y="1647419"/>
                  <a:pt x="147484" y="1637071"/>
                </a:cubicBezTo>
                <a:cubicBezTo>
                  <a:pt x="129885" y="1627015"/>
                  <a:pt x="105096" y="1633947"/>
                  <a:pt x="88491" y="1622323"/>
                </a:cubicBezTo>
                <a:cubicBezTo>
                  <a:pt x="54317" y="1598401"/>
                  <a:pt x="0" y="1533832"/>
                  <a:pt x="0" y="1533832"/>
                </a:cubicBezTo>
                <a:cubicBezTo>
                  <a:pt x="4916" y="1519084"/>
                  <a:pt x="5037" y="1501726"/>
                  <a:pt x="14749" y="1489587"/>
                </a:cubicBezTo>
                <a:cubicBezTo>
                  <a:pt x="61500" y="1431148"/>
                  <a:pt x="197461" y="1448551"/>
                  <a:pt x="235975" y="1445342"/>
                </a:cubicBezTo>
                <a:cubicBezTo>
                  <a:pt x="263603" y="1436133"/>
                  <a:pt x="309717" y="1430823"/>
                  <a:pt x="309717" y="1386348"/>
                </a:cubicBezTo>
                <a:cubicBezTo>
                  <a:pt x="309717" y="1368623"/>
                  <a:pt x="290052" y="1356851"/>
                  <a:pt x="280220" y="1342103"/>
                </a:cubicBezTo>
                <a:cubicBezTo>
                  <a:pt x="290052" y="1327355"/>
                  <a:pt x="295876" y="1308931"/>
                  <a:pt x="309717" y="1297858"/>
                </a:cubicBezTo>
                <a:cubicBezTo>
                  <a:pt x="324833" y="1285766"/>
                  <a:pt x="424034" y="1269095"/>
                  <a:pt x="427704" y="1268361"/>
                </a:cubicBezTo>
                <a:cubicBezTo>
                  <a:pt x="412955" y="1263445"/>
                  <a:pt x="390411" y="1267518"/>
                  <a:pt x="383458" y="1253613"/>
                </a:cubicBezTo>
                <a:cubicBezTo>
                  <a:pt x="376505" y="1239708"/>
                  <a:pt x="389583" y="1222303"/>
                  <a:pt x="398207" y="1209368"/>
                </a:cubicBezTo>
                <a:cubicBezTo>
                  <a:pt x="409777" y="1192014"/>
                  <a:pt x="429100" y="1181146"/>
                  <a:pt x="442452" y="1165123"/>
                </a:cubicBezTo>
                <a:cubicBezTo>
                  <a:pt x="453800" y="1151506"/>
                  <a:pt x="462117" y="1135626"/>
                  <a:pt x="471949" y="1120877"/>
                </a:cubicBezTo>
                <a:cubicBezTo>
                  <a:pt x="476865" y="1106129"/>
                  <a:pt x="474047" y="1085668"/>
                  <a:pt x="486697" y="1076632"/>
                </a:cubicBezTo>
                <a:cubicBezTo>
                  <a:pt x="511998" y="1058560"/>
                  <a:pt x="575187" y="1047136"/>
                  <a:pt x="575187" y="1047136"/>
                </a:cubicBezTo>
                <a:cubicBezTo>
                  <a:pt x="557146" y="956931"/>
                  <a:pt x="534793" y="879765"/>
                  <a:pt x="575187" y="781665"/>
                </a:cubicBezTo>
                <a:cubicBezTo>
                  <a:pt x="591323" y="742477"/>
                  <a:pt x="667448" y="721414"/>
                  <a:pt x="707923" y="707923"/>
                </a:cubicBezTo>
                <a:cubicBezTo>
                  <a:pt x="712839" y="693174"/>
                  <a:pt x="718400" y="678625"/>
                  <a:pt x="722671" y="663677"/>
                </a:cubicBezTo>
                <a:cubicBezTo>
                  <a:pt x="728240" y="644187"/>
                  <a:pt x="729435" y="623315"/>
                  <a:pt x="737420" y="604684"/>
                </a:cubicBezTo>
                <a:cubicBezTo>
                  <a:pt x="744403" y="588392"/>
                  <a:pt x="757085" y="575187"/>
                  <a:pt x="766917" y="560439"/>
                </a:cubicBezTo>
                <a:cubicBezTo>
                  <a:pt x="762001" y="530942"/>
                  <a:pt x="758655" y="501140"/>
                  <a:pt x="752168" y="471948"/>
                </a:cubicBezTo>
                <a:cubicBezTo>
                  <a:pt x="748796" y="456772"/>
                  <a:pt x="748413" y="438696"/>
                  <a:pt x="737420" y="427703"/>
                </a:cubicBezTo>
                <a:cubicBezTo>
                  <a:pt x="726427" y="416710"/>
                  <a:pt x="707923" y="417871"/>
                  <a:pt x="693175" y="412955"/>
                </a:cubicBezTo>
                <a:cubicBezTo>
                  <a:pt x="707778" y="369144"/>
                  <a:pt x="717110" y="315277"/>
                  <a:pt x="752168" y="280219"/>
                </a:cubicBezTo>
                <a:cubicBezTo>
                  <a:pt x="764702" y="267685"/>
                  <a:pt x="781665" y="260555"/>
                  <a:pt x="796413" y="250723"/>
                </a:cubicBezTo>
                <a:cubicBezTo>
                  <a:pt x="801809" y="234535"/>
                  <a:pt x="819593" y="168250"/>
                  <a:pt x="840658" y="162232"/>
                </a:cubicBezTo>
                <a:cubicBezTo>
                  <a:pt x="859822" y="156757"/>
                  <a:pt x="933922" y="183488"/>
                  <a:pt x="958646" y="191729"/>
                </a:cubicBezTo>
                <a:cubicBezTo>
                  <a:pt x="981017" y="206643"/>
                  <a:pt x="1016605" y="235974"/>
                  <a:pt x="1047136" y="235974"/>
                </a:cubicBezTo>
                <a:cubicBezTo>
                  <a:pt x="1062682" y="235974"/>
                  <a:pt x="1076633" y="226142"/>
                  <a:pt x="1091381" y="221226"/>
                </a:cubicBezTo>
                <a:cubicBezTo>
                  <a:pt x="1102971" y="151682"/>
                  <a:pt x="1103275" y="135352"/>
                  <a:pt x="1120878" y="73742"/>
                </a:cubicBezTo>
                <a:cubicBezTo>
                  <a:pt x="1125149" y="58794"/>
                  <a:pt x="1123487" y="39209"/>
                  <a:pt x="1135626" y="29497"/>
                </a:cubicBezTo>
                <a:cubicBezTo>
                  <a:pt x="1151454" y="16834"/>
                  <a:pt x="1175130" y="20317"/>
                  <a:pt x="1194620" y="14748"/>
                </a:cubicBezTo>
                <a:cubicBezTo>
                  <a:pt x="1209568" y="10477"/>
                  <a:pt x="1224117" y="4916"/>
                  <a:pt x="1238865" y="0"/>
                </a:cubicBezTo>
                <a:cubicBezTo>
                  <a:pt x="1253613" y="9832"/>
                  <a:pt x="1273716" y="14466"/>
                  <a:pt x="1283110" y="29497"/>
                </a:cubicBezTo>
                <a:cubicBezTo>
                  <a:pt x="1299589" y="55863"/>
                  <a:pt x="1312607" y="117987"/>
                  <a:pt x="1312607" y="117987"/>
                </a:cubicBezTo>
                <a:cubicBezTo>
                  <a:pt x="1356852" y="113071"/>
                  <a:pt x="1403505" y="118452"/>
                  <a:pt x="1445342" y="103239"/>
                </a:cubicBezTo>
                <a:cubicBezTo>
                  <a:pt x="1462000" y="97182"/>
                  <a:pt x="1457251" y="61193"/>
                  <a:pt x="1474839" y="58994"/>
                </a:cubicBezTo>
                <a:cubicBezTo>
                  <a:pt x="1531187" y="51950"/>
                  <a:pt x="1550006" y="75167"/>
                  <a:pt x="1578078" y="103239"/>
                </a:cubicBezTo>
              </a:path>
            </a:pathLst>
          </a:custGeom>
          <a:solidFill>
            <a:schemeClr val="accent6">
              <a:lumMod val="75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TextBox 19"/>
          <p:cNvSpPr txBox="1"/>
          <p:nvPr/>
        </p:nvSpPr>
        <p:spPr>
          <a:xfrm>
            <a:off x="7866066" y="4214842"/>
            <a:ext cx="690880" cy="706755"/>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粤</a:t>
            </a:r>
            <a:endParaRPr lang="zh-CN" altLang="en-US" sz="4000">
              <a:latin typeface="黑体" panose="02010609060101010101" pitchFamily="49" charset="-122"/>
              <a:ea typeface="黑体" panose="02010609060101010101" pitchFamily="49" charset="-122"/>
            </a:endParaRPr>
          </a:p>
        </p:txBody>
      </p:sp>
      <p:sp>
        <p:nvSpPr>
          <p:cNvPr id="21" name="任意多边形 20"/>
          <p:cNvSpPr/>
          <p:nvPr/>
        </p:nvSpPr>
        <p:spPr>
          <a:xfrm>
            <a:off x="8147665" y="1961559"/>
            <a:ext cx="1541818" cy="2300749"/>
          </a:xfrm>
          <a:custGeom>
            <a:avLst/>
            <a:gdLst>
              <a:gd name="connsiteX0" fmla="*/ 0 w 1541818"/>
              <a:gd name="connsiteY0" fmla="*/ 427704 h 2300749"/>
              <a:gd name="connsiteX1" fmla="*/ 103238 w 1541818"/>
              <a:gd name="connsiteY1" fmla="*/ 412955 h 2300749"/>
              <a:gd name="connsiteX2" fmla="*/ 117987 w 1541818"/>
              <a:gd name="connsiteY2" fmla="*/ 368710 h 2300749"/>
              <a:gd name="connsiteX3" fmla="*/ 162232 w 1541818"/>
              <a:gd name="connsiteY3" fmla="*/ 353962 h 2300749"/>
              <a:gd name="connsiteX4" fmla="*/ 235974 w 1541818"/>
              <a:gd name="connsiteY4" fmla="*/ 339213 h 2300749"/>
              <a:gd name="connsiteX5" fmla="*/ 280219 w 1541818"/>
              <a:gd name="connsiteY5" fmla="*/ 309717 h 2300749"/>
              <a:gd name="connsiteX6" fmla="*/ 383458 w 1541818"/>
              <a:gd name="connsiteY6" fmla="*/ 280220 h 2300749"/>
              <a:gd name="connsiteX7" fmla="*/ 412954 w 1541818"/>
              <a:gd name="connsiteY7" fmla="*/ 235975 h 2300749"/>
              <a:gd name="connsiteX8" fmla="*/ 501445 w 1541818"/>
              <a:gd name="connsiteY8" fmla="*/ 191730 h 2300749"/>
              <a:gd name="connsiteX9" fmla="*/ 648929 w 1541818"/>
              <a:gd name="connsiteY9" fmla="*/ 162233 h 2300749"/>
              <a:gd name="connsiteX10" fmla="*/ 737419 w 1541818"/>
              <a:gd name="connsiteY10" fmla="*/ 147484 h 2300749"/>
              <a:gd name="connsiteX11" fmla="*/ 825909 w 1541818"/>
              <a:gd name="connsiteY11" fmla="*/ 117988 h 2300749"/>
              <a:gd name="connsiteX12" fmla="*/ 884903 w 1541818"/>
              <a:gd name="connsiteY12" fmla="*/ 29497 h 2300749"/>
              <a:gd name="connsiteX13" fmla="*/ 973393 w 1541818"/>
              <a:gd name="connsiteY13" fmla="*/ 0 h 2300749"/>
              <a:gd name="connsiteX14" fmla="*/ 1017638 w 1541818"/>
              <a:gd name="connsiteY14" fmla="*/ 14749 h 2300749"/>
              <a:gd name="connsiteX15" fmla="*/ 958645 w 1541818"/>
              <a:gd name="connsiteY15" fmla="*/ 88491 h 2300749"/>
              <a:gd name="connsiteX16" fmla="*/ 958645 w 1541818"/>
              <a:gd name="connsiteY16" fmla="*/ 176981 h 2300749"/>
              <a:gd name="connsiteX17" fmla="*/ 1017638 w 1541818"/>
              <a:gd name="connsiteY17" fmla="*/ 162233 h 2300749"/>
              <a:gd name="connsiteX18" fmla="*/ 1120877 w 1541818"/>
              <a:gd name="connsiteY18" fmla="*/ 58994 h 2300749"/>
              <a:gd name="connsiteX19" fmla="*/ 1150374 w 1541818"/>
              <a:gd name="connsiteY19" fmla="*/ 103239 h 2300749"/>
              <a:gd name="connsiteX20" fmla="*/ 1194619 w 1541818"/>
              <a:gd name="connsiteY20" fmla="*/ 117988 h 2300749"/>
              <a:gd name="connsiteX21" fmla="*/ 1283109 w 1541818"/>
              <a:gd name="connsiteY21" fmla="*/ 132736 h 2300749"/>
              <a:gd name="connsiteX22" fmla="*/ 1342103 w 1541818"/>
              <a:gd name="connsiteY22" fmla="*/ 147484 h 2300749"/>
              <a:gd name="connsiteX23" fmla="*/ 1371600 w 1541818"/>
              <a:gd name="connsiteY23" fmla="*/ 191730 h 2300749"/>
              <a:gd name="connsiteX24" fmla="*/ 1386348 w 1541818"/>
              <a:gd name="connsiteY24" fmla="*/ 339213 h 2300749"/>
              <a:gd name="connsiteX25" fmla="*/ 1401096 w 1541818"/>
              <a:gd name="connsiteY25" fmla="*/ 383459 h 2300749"/>
              <a:gd name="connsiteX26" fmla="*/ 1445341 w 1541818"/>
              <a:gd name="connsiteY26" fmla="*/ 398207 h 2300749"/>
              <a:gd name="connsiteX27" fmla="*/ 1489587 w 1541818"/>
              <a:gd name="connsiteY27" fmla="*/ 427704 h 2300749"/>
              <a:gd name="connsiteX28" fmla="*/ 1533832 w 1541818"/>
              <a:gd name="connsiteY28" fmla="*/ 442452 h 2300749"/>
              <a:gd name="connsiteX29" fmla="*/ 1504335 w 1541818"/>
              <a:gd name="connsiteY29" fmla="*/ 575188 h 2300749"/>
              <a:gd name="connsiteX30" fmla="*/ 1489587 w 1541818"/>
              <a:gd name="connsiteY30" fmla="*/ 737420 h 2300749"/>
              <a:gd name="connsiteX31" fmla="*/ 1445341 w 1541818"/>
              <a:gd name="connsiteY31" fmla="*/ 752168 h 2300749"/>
              <a:gd name="connsiteX32" fmla="*/ 1386348 w 1541818"/>
              <a:gd name="connsiteY32" fmla="*/ 781665 h 2300749"/>
              <a:gd name="connsiteX33" fmla="*/ 1297858 w 1541818"/>
              <a:gd name="connsiteY33" fmla="*/ 811162 h 2300749"/>
              <a:gd name="connsiteX34" fmla="*/ 1209367 w 1541818"/>
              <a:gd name="connsiteY34" fmla="*/ 840659 h 2300749"/>
              <a:gd name="connsiteX35" fmla="*/ 1150374 w 1541818"/>
              <a:gd name="connsiteY35" fmla="*/ 943897 h 2300749"/>
              <a:gd name="connsiteX36" fmla="*/ 1120877 w 1541818"/>
              <a:gd name="connsiteY36" fmla="*/ 988142 h 2300749"/>
              <a:gd name="connsiteX37" fmla="*/ 1150374 w 1541818"/>
              <a:gd name="connsiteY37" fmla="*/ 1076633 h 2300749"/>
              <a:gd name="connsiteX38" fmla="*/ 1135625 w 1541818"/>
              <a:gd name="connsiteY38" fmla="*/ 1150375 h 2300749"/>
              <a:gd name="connsiteX39" fmla="*/ 1076632 w 1541818"/>
              <a:gd name="connsiteY39" fmla="*/ 1194620 h 2300749"/>
              <a:gd name="connsiteX40" fmla="*/ 988141 w 1541818"/>
              <a:gd name="connsiteY40" fmla="*/ 1238865 h 2300749"/>
              <a:gd name="connsiteX41" fmla="*/ 958645 w 1541818"/>
              <a:gd name="connsiteY41" fmla="*/ 1283110 h 2300749"/>
              <a:gd name="connsiteX42" fmla="*/ 1017638 w 1541818"/>
              <a:gd name="connsiteY42" fmla="*/ 1415846 h 2300749"/>
              <a:gd name="connsiteX43" fmla="*/ 988141 w 1541818"/>
              <a:gd name="connsiteY43" fmla="*/ 1460091 h 2300749"/>
              <a:gd name="connsiteX44" fmla="*/ 943896 w 1541818"/>
              <a:gd name="connsiteY44" fmla="*/ 1489588 h 2300749"/>
              <a:gd name="connsiteX45" fmla="*/ 870154 w 1541818"/>
              <a:gd name="connsiteY45" fmla="*/ 1637071 h 2300749"/>
              <a:gd name="connsiteX46" fmla="*/ 855406 w 1541818"/>
              <a:gd name="connsiteY46" fmla="*/ 1769807 h 2300749"/>
              <a:gd name="connsiteX47" fmla="*/ 840658 w 1541818"/>
              <a:gd name="connsiteY47" fmla="*/ 1902542 h 2300749"/>
              <a:gd name="connsiteX48" fmla="*/ 811161 w 1541818"/>
              <a:gd name="connsiteY48" fmla="*/ 1946788 h 2300749"/>
              <a:gd name="connsiteX49" fmla="*/ 840658 w 1541818"/>
              <a:gd name="connsiteY49" fmla="*/ 2035278 h 2300749"/>
              <a:gd name="connsiteX50" fmla="*/ 811161 w 1541818"/>
              <a:gd name="connsiteY50" fmla="*/ 2079523 h 2300749"/>
              <a:gd name="connsiteX51" fmla="*/ 766916 w 1541818"/>
              <a:gd name="connsiteY51" fmla="*/ 2094271 h 2300749"/>
              <a:gd name="connsiteX52" fmla="*/ 663677 w 1541818"/>
              <a:gd name="connsiteY52" fmla="*/ 2109020 h 2300749"/>
              <a:gd name="connsiteX53" fmla="*/ 575187 w 1541818"/>
              <a:gd name="connsiteY53" fmla="*/ 2138517 h 2300749"/>
              <a:gd name="connsiteX54" fmla="*/ 486696 w 1541818"/>
              <a:gd name="connsiteY54" fmla="*/ 2168013 h 2300749"/>
              <a:gd name="connsiteX55" fmla="*/ 457200 w 1541818"/>
              <a:gd name="connsiteY55" fmla="*/ 2212259 h 2300749"/>
              <a:gd name="connsiteX56" fmla="*/ 427703 w 1541818"/>
              <a:gd name="connsiteY56" fmla="*/ 2300749 h 2300749"/>
              <a:gd name="connsiteX57" fmla="*/ 324464 w 1541818"/>
              <a:gd name="connsiteY57" fmla="*/ 2241755 h 2300749"/>
              <a:gd name="connsiteX58" fmla="*/ 294967 w 1541818"/>
              <a:gd name="connsiteY58" fmla="*/ 2153265 h 2300749"/>
              <a:gd name="connsiteX59" fmla="*/ 339212 w 1541818"/>
              <a:gd name="connsiteY59" fmla="*/ 2123768 h 2300749"/>
              <a:gd name="connsiteX60" fmla="*/ 339212 w 1541818"/>
              <a:gd name="connsiteY60" fmla="*/ 1991033 h 2300749"/>
              <a:gd name="connsiteX61" fmla="*/ 191729 w 1541818"/>
              <a:gd name="connsiteY61" fmla="*/ 1946788 h 2300749"/>
              <a:gd name="connsiteX62" fmla="*/ 162232 w 1541818"/>
              <a:gd name="connsiteY62" fmla="*/ 1843549 h 2300749"/>
              <a:gd name="connsiteX63" fmla="*/ 176980 w 1541818"/>
              <a:gd name="connsiteY63" fmla="*/ 1769807 h 2300749"/>
              <a:gd name="connsiteX64" fmla="*/ 206477 w 1541818"/>
              <a:gd name="connsiteY64" fmla="*/ 1725562 h 2300749"/>
              <a:gd name="connsiteX65" fmla="*/ 191729 w 1541818"/>
              <a:gd name="connsiteY65" fmla="*/ 1622323 h 2300749"/>
              <a:gd name="connsiteX66" fmla="*/ 162232 w 1541818"/>
              <a:gd name="connsiteY66" fmla="*/ 1504336 h 2300749"/>
              <a:gd name="connsiteX67" fmla="*/ 147483 w 1541818"/>
              <a:gd name="connsiteY67" fmla="*/ 1460091 h 2300749"/>
              <a:gd name="connsiteX68" fmla="*/ 88490 w 1541818"/>
              <a:gd name="connsiteY68" fmla="*/ 1415846 h 2300749"/>
              <a:gd name="connsiteX69" fmla="*/ 73741 w 1541818"/>
              <a:gd name="connsiteY69" fmla="*/ 1283110 h 2300749"/>
              <a:gd name="connsiteX70" fmla="*/ 44245 w 1541818"/>
              <a:gd name="connsiteY70" fmla="*/ 1238865 h 2300749"/>
              <a:gd name="connsiteX71" fmla="*/ 44245 w 1541818"/>
              <a:gd name="connsiteY71" fmla="*/ 958646 h 2300749"/>
              <a:gd name="connsiteX72" fmla="*/ 88490 w 1541818"/>
              <a:gd name="connsiteY72" fmla="*/ 943897 h 2300749"/>
              <a:gd name="connsiteX73" fmla="*/ 132735 w 1541818"/>
              <a:gd name="connsiteY73" fmla="*/ 914400 h 2300749"/>
              <a:gd name="connsiteX74" fmla="*/ 147483 w 1541818"/>
              <a:gd name="connsiteY74" fmla="*/ 766917 h 2300749"/>
              <a:gd name="connsiteX75" fmla="*/ 162232 w 1541818"/>
              <a:gd name="connsiteY75" fmla="*/ 722671 h 2300749"/>
              <a:gd name="connsiteX76" fmla="*/ 147483 w 1541818"/>
              <a:gd name="connsiteY76" fmla="*/ 560439 h 2300749"/>
              <a:gd name="connsiteX77" fmla="*/ 73741 w 1541818"/>
              <a:gd name="connsiteY77" fmla="*/ 486697 h 2300749"/>
              <a:gd name="connsiteX78" fmla="*/ 44245 w 1541818"/>
              <a:gd name="connsiteY78" fmla="*/ 398207 h 230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541818" h="2300749">
                <a:moveTo>
                  <a:pt x="0" y="427704"/>
                </a:moveTo>
                <a:cubicBezTo>
                  <a:pt x="34413" y="422788"/>
                  <a:pt x="72146" y="428501"/>
                  <a:pt x="103238" y="412955"/>
                </a:cubicBezTo>
                <a:cubicBezTo>
                  <a:pt x="117143" y="406002"/>
                  <a:pt x="106994" y="379703"/>
                  <a:pt x="117987" y="368710"/>
                </a:cubicBezTo>
                <a:cubicBezTo>
                  <a:pt x="128980" y="357717"/>
                  <a:pt x="147150" y="357733"/>
                  <a:pt x="162232" y="353962"/>
                </a:cubicBezTo>
                <a:cubicBezTo>
                  <a:pt x="186551" y="347882"/>
                  <a:pt x="211393" y="344129"/>
                  <a:pt x="235974" y="339213"/>
                </a:cubicBezTo>
                <a:cubicBezTo>
                  <a:pt x="250722" y="329381"/>
                  <a:pt x="264365" y="317644"/>
                  <a:pt x="280219" y="309717"/>
                </a:cubicBezTo>
                <a:cubicBezTo>
                  <a:pt x="301382" y="299135"/>
                  <a:pt x="364549" y="284947"/>
                  <a:pt x="383458" y="280220"/>
                </a:cubicBezTo>
                <a:cubicBezTo>
                  <a:pt x="393290" y="265472"/>
                  <a:pt x="400420" y="248509"/>
                  <a:pt x="412954" y="235975"/>
                </a:cubicBezTo>
                <a:cubicBezTo>
                  <a:pt x="441544" y="207385"/>
                  <a:pt x="465459" y="203725"/>
                  <a:pt x="501445" y="191730"/>
                </a:cubicBezTo>
                <a:cubicBezTo>
                  <a:pt x="532187" y="99500"/>
                  <a:pt x="495253" y="162233"/>
                  <a:pt x="648929" y="162233"/>
                </a:cubicBezTo>
                <a:cubicBezTo>
                  <a:pt x="678833" y="162233"/>
                  <a:pt x="708408" y="154737"/>
                  <a:pt x="737419" y="147484"/>
                </a:cubicBezTo>
                <a:cubicBezTo>
                  <a:pt x="767583" y="139943"/>
                  <a:pt x="825909" y="117988"/>
                  <a:pt x="825909" y="117988"/>
                </a:cubicBezTo>
                <a:cubicBezTo>
                  <a:pt x="845574" y="88491"/>
                  <a:pt x="851271" y="40708"/>
                  <a:pt x="884903" y="29497"/>
                </a:cubicBezTo>
                <a:lnTo>
                  <a:pt x="973393" y="0"/>
                </a:lnTo>
                <a:cubicBezTo>
                  <a:pt x="988141" y="4916"/>
                  <a:pt x="1010686" y="844"/>
                  <a:pt x="1017638" y="14749"/>
                </a:cubicBezTo>
                <a:cubicBezTo>
                  <a:pt x="1035447" y="50368"/>
                  <a:pt x="972313" y="79379"/>
                  <a:pt x="958645" y="88491"/>
                </a:cubicBezTo>
                <a:cubicBezTo>
                  <a:pt x="954018" y="102372"/>
                  <a:pt x="923942" y="163100"/>
                  <a:pt x="958645" y="176981"/>
                </a:cubicBezTo>
                <a:cubicBezTo>
                  <a:pt x="977465" y="184509"/>
                  <a:pt x="997974" y="167149"/>
                  <a:pt x="1017638" y="162233"/>
                </a:cubicBezTo>
                <a:cubicBezTo>
                  <a:pt x="1085255" y="60807"/>
                  <a:pt x="1043000" y="84952"/>
                  <a:pt x="1120877" y="58994"/>
                </a:cubicBezTo>
                <a:cubicBezTo>
                  <a:pt x="1130709" y="73742"/>
                  <a:pt x="1136533" y="92166"/>
                  <a:pt x="1150374" y="103239"/>
                </a:cubicBezTo>
                <a:cubicBezTo>
                  <a:pt x="1162513" y="112951"/>
                  <a:pt x="1179443" y="114616"/>
                  <a:pt x="1194619" y="117988"/>
                </a:cubicBezTo>
                <a:cubicBezTo>
                  <a:pt x="1223810" y="124475"/>
                  <a:pt x="1253786" y="126872"/>
                  <a:pt x="1283109" y="132736"/>
                </a:cubicBezTo>
                <a:cubicBezTo>
                  <a:pt x="1302985" y="136711"/>
                  <a:pt x="1322438" y="142568"/>
                  <a:pt x="1342103" y="147484"/>
                </a:cubicBezTo>
                <a:cubicBezTo>
                  <a:pt x="1351935" y="162233"/>
                  <a:pt x="1367614" y="174458"/>
                  <a:pt x="1371600" y="191730"/>
                </a:cubicBezTo>
                <a:cubicBezTo>
                  <a:pt x="1382709" y="239871"/>
                  <a:pt x="1378836" y="290381"/>
                  <a:pt x="1386348" y="339213"/>
                </a:cubicBezTo>
                <a:cubicBezTo>
                  <a:pt x="1388712" y="354579"/>
                  <a:pt x="1390103" y="372466"/>
                  <a:pt x="1401096" y="383459"/>
                </a:cubicBezTo>
                <a:cubicBezTo>
                  <a:pt x="1412089" y="394452"/>
                  <a:pt x="1430593" y="393291"/>
                  <a:pt x="1445341" y="398207"/>
                </a:cubicBezTo>
                <a:cubicBezTo>
                  <a:pt x="1460090" y="408039"/>
                  <a:pt x="1473733" y="419777"/>
                  <a:pt x="1489587" y="427704"/>
                </a:cubicBezTo>
                <a:cubicBezTo>
                  <a:pt x="1503492" y="434656"/>
                  <a:pt x="1529561" y="427504"/>
                  <a:pt x="1533832" y="442452"/>
                </a:cubicBezTo>
                <a:cubicBezTo>
                  <a:pt x="1541818" y="470402"/>
                  <a:pt x="1515391" y="542019"/>
                  <a:pt x="1504335" y="575188"/>
                </a:cubicBezTo>
                <a:cubicBezTo>
                  <a:pt x="1499419" y="629265"/>
                  <a:pt x="1506758" y="685906"/>
                  <a:pt x="1489587" y="737420"/>
                </a:cubicBezTo>
                <a:cubicBezTo>
                  <a:pt x="1484671" y="752169"/>
                  <a:pt x="1459630" y="746044"/>
                  <a:pt x="1445341" y="752168"/>
                </a:cubicBezTo>
                <a:cubicBezTo>
                  <a:pt x="1425133" y="760828"/>
                  <a:pt x="1406012" y="771833"/>
                  <a:pt x="1386348" y="781665"/>
                </a:cubicBezTo>
                <a:cubicBezTo>
                  <a:pt x="1328951" y="867760"/>
                  <a:pt x="1393095" y="801638"/>
                  <a:pt x="1297858" y="811162"/>
                </a:cubicBezTo>
                <a:cubicBezTo>
                  <a:pt x="1266920" y="814256"/>
                  <a:pt x="1209367" y="840659"/>
                  <a:pt x="1209367" y="840659"/>
                </a:cubicBezTo>
                <a:cubicBezTo>
                  <a:pt x="1137502" y="948455"/>
                  <a:pt x="1225221" y="812914"/>
                  <a:pt x="1150374" y="943897"/>
                </a:cubicBezTo>
                <a:cubicBezTo>
                  <a:pt x="1141580" y="959287"/>
                  <a:pt x="1130709" y="973394"/>
                  <a:pt x="1120877" y="988142"/>
                </a:cubicBezTo>
                <a:cubicBezTo>
                  <a:pt x="1130709" y="1017639"/>
                  <a:pt x="1156472" y="1046144"/>
                  <a:pt x="1150374" y="1076633"/>
                </a:cubicBezTo>
                <a:cubicBezTo>
                  <a:pt x="1145458" y="1101214"/>
                  <a:pt x="1148911" y="1129118"/>
                  <a:pt x="1135625" y="1150375"/>
                </a:cubicBezTo>
                <a:cubicBezTo>
                  <a:pt x="1122597" y="1171219"/>
                  <a:pt x="1096634" y="1180333"/>
                  <a:pt x="1076632" y="1194620"/>
                </a:cubicBezTo>
                <a:cubicBezTo>
                  <a:pt x="1026599" y="1230358"/>
                  <a:pt x="1042935" y="1220601"/>
                  <a:pt x="988141" y="1238865"/>
                </a:cubicBezTo>
                <a:cubicBezTo>
                  <a:pt x="978309" y="1253613"/>
                  <a:pt x="958645" y="1265385"/>
                  <a:pt x="958645" y="1283110"/>
                </a:cubicBezTo>
                <a:cubicBezTo>
                  <a:pt x="958645" y="1335764"/>
                  <a:pt x="990906" y="1375747"/>
                  <a:pt x="1017638" y="1415846"/>
                </a:cubicBezTo>
                <a:cubicBezTo>
                  <a:pt x="1007806" y="1430594"/>
                  <a:pt x="1000675" y="1447557"/>
                  <a:pt x="988141" y="1460091"/>
                </a:cubicBezTo>
                <a:cubicBezTo>
                  <a:pt x="975607" y="1472625"/>
                  <a:pt x="951095" y="1473390"/>
                  <a:pt x="943896" y="1489588"/>
                </a:cubicBezTo>
                <a:cubicBezTo>
                  <a:pt x="867961" y="1660442"/>
                  <a:pt x="997766" y="1541363"/>
                  <a:pt x="870154" y="1637071"/>
                </a:cubicBezTo>
                <a:cubicBezTo>
                  <a:pt x="835742" y="1740310"/>
                  <a:pt x="830826" y="1696065"/>
                  <a:pt x="855406" y="1769807"/>
                </a:cubicBezTo>
                <a:cubicBezTo>
                  <a:pt x="850490" y="1814052"/>
                  <a:pt x="851455" y="1859354"/>
                  <a:pt x="840658" y="1902542"/>
                </a:cubicBezTo>
                <a:cubicBezTo>
                  <a:pt x="836359" y="1919738"/>
                  <a:pt x="811161" y="1929062"/>
                  <a:pt x="811161" y="1946788"/>
                </a:cubicBezTo>
                <a:cubicBezTo>
                  <a:pt x="811161" y="1977880"/>
                  <a:pt x="840658" y="2035278"/>
                  <a:pt x="840658" y="2035278"/>
                </a:cubicBezTo>
                <a:cubicBezTo>
                  <a:pt x="830826" y="2050026"/>
                  <a:pt x="825002" y="2068450"/>
                  <a:pt x="811161" y="2079523"/>
                </a:cubicBezTo>
                <a:cubicBezTo>
                  <a:pt x="799022" y="2089234"/>
                  <a:pt x="782160" y="2091222"/>
                  <a:pt x="766916" y="2094271"/>
                </a:cubicBezTo>
                <a:cubicBezTo>
                  <a:pt x="732829" y="2101089"/>
                  <a:pt x="698090" y="2104104"/>
                  <a:pt x="663677" y="2109020"/>
                </a:cubicBezTo>
                <a:cubicBezTo>
                  <a:pt x="606280" y="2195114"/>
                  <a:pt x="670423" y="2128994"/>
                  <a:pt x="575187" y="2138517"/>
                </a:cubicBezTo>
                <a:cubicBezTo>
                  <a:pt x="544249" y="2141611"/>
                  <a:pt x="486696" y="2168013"/>
                  <a:pt x="486696" y="2168013"/>
                </a:cubicBezTo>
                <a:cubicBezTo>
                  <a:pt x="476864" y="2182762"/>
                  <a:pt x="464399" y="2196061"/>
                  <a:pt x="457200" y="2212259"/>
                </a:cubicBezTo>
                <a:cubicBezTo>
                  <a:pt x="444572" y="2240672"/>
                  <a:pt x="427703" y="2300749"/>
                  <a:pt x="427703" y="2300749"/>
                </a:cubicBezTo>
                <a:cubicBezTo>
                  <a:pt x="418671" y="2296233"/>
                  <a:pt x="333940" y="2256916"/>
                  <a:pt x="324464" y="2241755"/>
                </a:cubicBezTo>
                <a:cubicBezTo>
                  <a:pt x="307985" y="2215389"/>
                  <a:pt x="294967" y="2153265"/>
                  <a:pt x="294967" y="2153265"/>
                </a:cubicBezTo>
                <a:cubicBezTo>
                  <a:pt x="309715" y="2143433"/>
                  <a:pt x="328139" y="2137609"/>
                  <a:pt x="339212" y="2123768"/>
                </a:cubicBezTo>
                <a:cubicBezTo>
                  <a:pt x="362859" y="2094210"/>
                  <a:pt x="357592" y="2012039"/>
                  <a:pt x="339212" y="1991033"/>
                </a:cubicBezTo>
                <a:cubicBezTo>
                  <a:pt x="329157" y="1979542"/>
                  <a:pt x="217217" y="1953160"/>
                  <a:pt x="191729" y="1946788"/>
                </a:cubicBezTo>
                <a:cubicBezTo>
                  <a:pt x="184774" y="1925922"/>
                  <a:pt x="162232" y="1862070"/>
                  <a:pt x="162232" y="1843549"/>
                </a:cubicBezTo>
                <a:cubicBezTo>
                  <a:pt x="162232" y="1818482"/>
                  <a:pt x="168178" y="1793278"/>
                  <a:pt x="176980" y="1769807"/>
                </a:cubicBezTo>
                <a:cubicBezTo>
                  <a:pt x="183204" y="1753210"/>
                  <a:pt x="196645" y="1740310"/>
                  <a:pt x="206477" y="1725562"/>
                </a:cubicBezTo>
                <a:cubicBezTo>
                  <a:pt x="240890" y="1622323"/>
                  <a:pt x="265471" y="1646903"/>
                  <a:pt x="191729" y="1622323"/>
                </a:cubicBezTo>
                <a:cubicBezTo>
                  <a:pt x="158015" y="1521185"/>
                  <a:pt x="197827" y="1646714"/>
                  <a:pt x="162232" y="1504336"/>
                </a:cubicBezTo>
                <a:cubicBezTo>
                  <a:pt x="158461" y="1489254"/>
                  <a:pt x="157435" y="1472034"/>
                  <a:pt x="147483" y="1460091"/>
                </a:cubicBezTo>
                <a:cubicBezTo>
                  <a:pt x="131747" y="1441208"/>
                  <a:pt x="108154" y="1430594"/>
                  <a:pt x="88490" y="1415846"/>
                </a:cubicBezTo>
                <a:cubicBezTo>
                  <a:pt x="54077" y="1312607"/>
                  <a:pt x="49161" y="1356852"/>
                  <a:pt x="73741" y="1283110"/>
                </a:cubicBezTo>
                <a:cubicBezTo>
                  <a:pt x="63909" y="1268362"/>
                  <a:pt x="52172" y="1254719"/>
                  <a:pt x="44245" y="1238865"/>
                </a:cubicBezTo>
                <a:cubicBezTo>
                  <a:pt x="4055" y="1158485"/>
                  <a:pt x="31151" y="1014294"/>
                  <a:pt x="44245" y="958646"/>
                </a:cubicBezTo>
                <a:cubicBezTo>
                  <a:pt x="47806" y="943513"/>
                  <a:pt x="74585" y="950850"/>
                  <a:pt x="88490" y="943897"/>
                </a:cubicBezTo>
                <a:cubicBezTo>
                  <a:pt x="104344" y="935970"/>
                  <a:pt x="117987" y="924232"/>
                  <a:pt x="132735" y="914400"/>
                </a:cubicBezTo>
                <a:cubicBezTo>
                  <a:pt x="137651" y="865239"/>
                  <a:pt x="139970" y="815749"/>
                  <a:pt x="147483" y="766917"/>
                </a:cubicBezTo>
                <a:cubicBezTo>
                  <a:pt x="149847" y="751551"/>
                  <a:pt x="162232" y="738217"/>
                  <a:pt x="162232" y="722671"/>
                </a:cubicBezTo>
                <a:cubicBezTo>
                  <a:pt x="162232" y="668371"/>
                  <a:pt x="158860" y="613534"/>
                  <a:pt x="147483" y="560439"/>
                </a:cubicBezTo>
                <a:cubicBezTo>
                  <a:pt x="139289" y="522201"/>
                  <a:pt x="101600" y="505269"/>
                  <a:pt x="73741" y="486697"/>
                </a:cubicBezTo>
                <a:cubicBezTo>
                  <a:pt x="36064" y="430181"/>
                  <a:pt x="44245" y="460177"/>
                  <a:pt x="44245" y="398207"/>
                </a:cubicBezTo>
              </a:path>
            </a:pathLst>
          </a:custGeom>
          <a:solidFill>
            <a:srgbClr val="0070C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p:cNvSpPr txBox="1"/>
          <p:nvPr/>
        </p:nvSpPr>
        <p:spPr>
          <a:xfrm>
            <a:off x="8437570" y="2500330"/>
            <a:ext cx="690880" cy="706755"/>
          </a:xfrm>
          <a:prstGeom prst="rect">
            <a:avLst/>
          </a:prstGeom>
          <a:noFill/>
        </p:spPr>
        <p:txBody>
          <a:bodyPr wrap="none" rtlCol="0">
            <a:spAutoFit/>
          </a:bodyPr>
          <a:lstStyle/>
          <a:p>
            <a:r>
              <a:rPr lang="zh-CN" altLang="en-US" sz="4000" smtClean="0">
                <a:solidFill>
                  <a:srgbClr val="FFFF00"/>
                </a:solidFill>
                <a:latin typeface="黑体" panose="02010609060101010101" pitchFamily="49" charset="-122"/>
                <a:ea typeface="黑体" panose="02010609060101010101" pitchFamily="49" charset="-122"/>
              </a:rPr>
              <a:t>赣</a:t>
            </a:r>
            <a:endParaRPr lang="zh-CN" altLang="en-US" sz="4000">
              <a:solidFill>
                <a:srgbClr val="FFFF00"/>
              </a:solidFill>
              <a:latin typeface="黑体" panose="02010609060101010101" pitchFamily="49" charset="-122"/>
              <a:ea typeface="黑体" panose="02010609060101010101" pitchFamily="49" charset="-122"/>
            </a:endParaRPr>
          </a:p>
        </p:txBody>
      </p:sp>
      <p:sp>
        <p:nvSpPr>
          <p:cNvPr id="23" name="任意多边形 22"/>
          <p:cNvSpPr/>
          <p:nvPr/>
        </p:nvSpPr>
        <p:spPr>
          <a:xfrm>
            <a:off x="8958826" y="2580992"/>
            <a:ext cx="1330137" cy="1917290"/>
          </a:xfrm>
          <a:custGeom>
            <a:avLst/>
            <a:gdLst>
              <a:gd name="connsiteX0" fmla="*/ 619432 w 1330137"/>
              <a:gd name="connsiteY0" fmla="*/ 176980 h 1917290"/>
              <a:gd name="connsiteX1" fmla="*/ 663677 w 1330137"/>
              <a:gd name="connsiteY1" fmla="*/ 147484 h 1917290"/>
              <a:gd name="connsiteX2" fmla="*/ 707922 w 1330137"/>
              <a:gd name="connsiteY2" fmla="*/ 0 h 1917290"/>
              <a:gd name="connsiteX3" fmla="*/ 752168 w 1330137"/>
              <a:gd name="connsiteY3" fmla="*/ 14748 h 1917290"/>
              <a:gd name="connsiteX4" fmla="*/ 840658 w 1330137"/>
              <a:gd name="connsiteY4" fmla="*/ 58993 h 1917290"/>
              <a:gd name="connsiteX5" fmla="*/ 870155 w 1330137"/>
              <a:gd name="connsiteY5" fmla="*/ 235974 h 1917290"/>
              <a:gd name="connsiteX6" fmla="*/ 914400 w 1330137"/>
              <a:gd name="connsiteY6" fmla="*/ 339213 h 1917290"/>
              <a:gd name="connsiteX7" fmla="*/ 958645 w 1330137"/>
              <a:gd name="connsiteY7" fmla="*/ 353961 h 1917290"/>
              <a:gd name="connsiteX8" fmla="*/ 1047135 w 1330137"/>
              <a:gd name="connsiteY8" fmla="*/ 309716 h 1917290"/>
              <a:gd name="connsiteX9" fmla="*/ 1076632 w 1330137"/>
              <a:gd name="connsiteY9" fmla="*/ 265471 h 1917290"/>
              <a:gd name="connsiteX10" fmla="*/ 1120877 w 1330137"/>
              <a:gd name="connsiteY10" fmla="*/ 280219 h 1917290"/>
              <a:gd name="connsiteX11" fmla="*/ 1179871 w 1330137"/>
              <a:gd name="connsiteY11" fmla="*/ 368709 h 1917290"/>
              <a:gd name="connsiteX12" fmla="*/ 1297858 w 1330137"/>
              <a:gd name="connsiteY12" fmla="*/ 383458 h 1917290"/>
              <a:gd name="connsiteX13" fmla="*/ 1297858 w 1330137"/>
              <a:gd name="connsiteY13" fmla="*/ 530942 h 1917290"/>
              <a:gd name="connsiteX14" fmla="*/ 1253613 w 1330137"/>
              <a:gd name="connsiteY14" fmla="*/ 560438 h 1917290"/>
              <a:gd name="connsiteX15" fmla="*/ 1165122 w 1330137"/>
              <a:gd name="connsiteY15" fmla="*/ 589935 h 1917290"/>
              <a:gd name="connsiteX16" fmla="*/ 1135626 w 1330137"/>
              <a:gd name="connsiteY16" fmla="*/ 634180 h 1917290"/>
              <a:gd name="connsiteX17" fmla="*/ 1106129 w 1330137"/>
              <a:gd name="connsiteY17" fmla="*/ 840658 h 1917290"/>
              <a:gd name="connsiteX18" fmla="*/ 1179871 w 1330137"/>
              <a:gd name="connsiteY18" fmla="*/ 825909 h 1917290"/>
              <a:gd name="connsiteX19" fmla="*/ 1165122 w 1330137"/>
              <a:gd name="connsiteY19" fmla="*/ 870155 h 1917290"/>
              <a:gd name="connsiteX20" fmla="*/ 1106129 w 1330137"/>
              <a:gd name="connsiteY20" fmla="*/ 958645 h 1917290"/>
              <a:gd name="connsiteX21" fmla="*/ 1047135 w 1330137"/>
              <a:gd name="connsiteY21" fmla="*/ 1091380 h 1917290"/>
              <a:gd name="connsiteX22" fmla="*/ 1002890 w 1330137"/>
              <a:gd name="connsiteY22" fmla="*/ 1179871 h 1917290"/>
              <a:gd name="connsiteX23" fmla="*/ 958645 w 1330137"/>
              <a:gd name="connsiteY23" fmla="*/ 1209367 h 1917290"/>
              <a:gd name="connsiteX24" fmla="*/ 929148 w 1330137"/>
              <a:gd name="connsiteY24" fmla="*/ 1297858 h 1917290"/>
              <a:gd name="connsiteX25" fmla="*/ 855406 w 1330137"/>
              <a:gd name="connsiteY25" fmla="*/ 1386348 h 1917290"/>
              <a:gd name="connsiteX26" fmla="*/ 825909 w 1330137"/>
              <a:gd name="connsiteY26" fmla="*/ 1430593 h 1917290"/>
              <a:gd name="connsiteX27" fmla="*/ 811161 w 1330137"/>
              <a:gd name="connsiteY27" fmla="*/ 1474838 h 1917290"/>
              <a:gd name="connsiteX28" fmla="*/ 766916 w 1330137"/>
              <a:gd name="connsiteY28" fmla="*/ 1504335 h 1917290"/>
              <a:gd name="connsiteX29" fmla="*/ 722671 w 1330137"/>
              <a:gd name="connsiteY29" fmla="*/ 1548580 h 1917290"/>
              <a:gd name="connsiteX30" fmla="*/ 693174 w 1330137"/>
              <a:gd name="connsiteY30" fmla="*/ 1637071 h 1917290"/>
              <a:gd name="connsiteX31" fmla="*/ 678426 w 1330137"/>
              <a:gd name="connsiteY31" fmla="*/ 1696064 h 1917290"/>
              <a:gd name="connsiteX32" fmla="*/ 604684 w 1330137"/>
              <a:gd name="connsiteY32" fmla="*/ 1784555 h 1917290"/>
              <a:gd name="connsiteX33" fmla="*/ 560439 w 1330137"/>
              <a:gd name="connsiteY33" fmla="*/ 1799303 h 1917290"/>
              <a:gd name="connsiteX34" fmla="*/ 530942 w 1330137"/>
              <a:gd name="connsiteY34" fmla="*/ 1843548 h 1917290"/>
              <a:gd name="connsiteX35" fmla="*/ 486697 w 1330137"/>
              <a:gd name="connsiteY35" fmla="*/ 1873045 h 1917290"/>
              <a:gd name="connsiteX36" fmla="*/ 442451 w 1330137"/>
              <a:gd name="connsiteY36" fmla="*/ 1917290 h 1917290"/>
              <a:gd name="connsiteX37" fmla="*/ 398206 w 1330137"/>
              <a:gd name="connsiteY37" fmla="*/ 1902542 h 1917290"/>
              <a:gd name="connsiteX38" fmla="*/ 383458 w 1330137"/>
              <a:gd name="connsiteY38" fmla="*/ 1843548 h 1917290"/>
              <a:gd name="connsiteX39" fmla="*/ 368709 w 1330137"/>
              <a:gd name="connsiteY39" fmla="*/ 1799303 h 1917290"/>
              <a:gd name="connsiteX40" fmla="*/ 339213 w 1330137"/>
              <a:gd name="connsiteY40" fmla="*/ 1740309 h 1917290"/>
              <a:gd name="connsiteX41" fmla="*/ 280219 w 1330137"/>
              <a:gd name="connsiteY41" fmla="*/ 1607574 h 1917290"/>
              <a:gd name="connsiteX42" fmla="*/ 235974 w 1330137"/>
              <a:gd name="connsiteY42" fmla="*/ 1592826 h 1917290"/>
              <a:gd name="connsiteX43" fmla="*/ 191729 w 1330137"/>
              <a:gd name="connsiteY43" fmla="*/ 1563329 h 1917290"/>
              <a:gd name="connsiteX44" fmla="*/ 117987 w 1330137"/>
              <a:gd name="connsiteY44" fmla="*/ 1548580 h 1917290"/>
              <a:gd name="connsiteX45" fmla="*/ 58993 w 1330137"/>
              <a:gd name="connsiteY45" fmla="*/ 1460090 h 1917290"/>
              <a:gd name="connsiteX46" fmla="*/ 14748 w 1330137"/>
              <a:gd name="connsiteY46" fmla="*/ 1371600 h 1917290"/>
              <a:gd name="connsiteX47" fmla="*/ 0 w 1330137"/>
              <a:gd name="connsiteY47" fmla="*/ 1327355 h 1917290"/>
              <a:gd name="connsiteX48" fmla="*/ 44245 w 1330137"/>
              <a:gd name="connsiteY48" fmla="*/ 1194619 h 1917290"/>
              <a:gd name="connsiteX49" fmla="*/ 58993 w 1330137"/>
              <a:gd name="connsiteY49" fmla="*/ 1091380 h 1917290"/>
              <a:gd name="connsiteX50" fmla="*/ 103239 w 1330137"/>
              <a:gd name="connsiteY50" fmla="*/ 1061884 h 1917290"/>
              <a:gd name="connsiteX51" fmla="*/ 132735 w 1330137"/>
              <a:gd name="connsiteY51" fmla="*/ 973393 h 1917290"/>
              <a:gd name="connsiteX52" fmla="*/ 147484 w 1330137"/>
              <a:gd name="connsiteY52" fmla="*/ 899651 h 1917290"/>
              <a:gd name="connsiteX53" fmla="*/ 191729 w 1330137"/>
              <a:gd name="connsiteY53" fmla="*/ 870155 h 1917290"/>
              <a:gd name="connsiteX54" fmla="*/ 206477 w 1330137"/>
              <a:gd name="connsiteY54" fmla="*/ 737419 h 1917290"/>
              <a:gd name="connsiteX55" fmla="*/ 162232 w 1330137"/>
              <a:gd name="connsiteY55" fmla="*/ 707922 h 1917290"/>
              <a:gd name="connsiteX56" fmla="*/ 176980 w 1330137"/>
              <a:gd name="connsiteY56" fmla="*/ 648929 h 1917290"/>
              <a:gd name="connsiteX57" fmla="*/ 265471 w 1330137"/>
              <a:gd name="connsiteY57" fmla="*/ 604684 h 1917290"/>
              <a:gd name="connsiteX58" fmla="*/ 294968 w 1330137"/>
              <a:gd name="connsiteY58" fmla="*/ 560438 h 1917290"/>
              <a:gd name="connsiteX59" fmla="*/ 339213 w 1330137"/>
              <a:gd name="connsiteY59" fmla="*/ 545690 h 1917290"/>
              <a:gd name="connsiteX60" fmla="*/ 353961 w 1330137"/>
              <a:gd name="connsiteY60" fmla="*/ 412955 h 1917290"/>
              <a:gd name="connsiteX61" fmla="*/ 368709 w 1330137"/>
              <a:gd name="connsiteY61" fmla="*/ 339213 h 1917290"/>
              <a:gd name="connsiteX62" fmla="*/ 412955 w 1330137"/>
              <a:gd name="connsiteY62" fmla="*/ 250722 h 1917290"/>
              <a:gd name="connsiteX63" fmla="*/ 457200 w 1330137"/>
              <a:gd name="connsiteY63" fmla="*/ 221226 h 1917290"/>
              <a:gd name="connsiteX64" fmla="*/ 501445 w 1330137"/>
              <a:gd name="connsiteY64" fmla="*/ 206477 h 1917290"/>
              <a:gd name="connsiteX65" fmla="*/ 678426 w 1330137"/>
              <a:gd name="connsiteY65" fmla="*/ 191729 h 1917290"/>
              <a:gd name="connsiteX66" fmla="*/ 693174 w 1330137"/>
              <a:gd name="connsiteY66" fmla="*/ 117987 h 1917290"/>
              <a:gd name="connsiteX67" fmla="*/ 707922 w 1330137"/>
              <a:gd name="connsiteY67" fmla="*/ 73742 h 191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330137" h="1917290">
                <a:moveTo>
                  <a:pt x="619432" y="176980"/>
                </a:moveTo>
                <a:cubicBezTo>
                  <a:pt x="634180" y="167148"/>
                  <a:pt x="651143" y="160018"/>
                  <a:pt x="663677" y="147484"/>
                </a:cubicBezTo>
                <a:cubicBezTo>
                  <a:pt x="708391" y="102770"/>
                  <a:pt x="698639" y="64981"/>
                  <a:pt x="707922" y="0"/>
                </a:cubicBezTo>
                <a:cubicBezTo>
                  <a:pt x="722671" y="4916"/>
                  <a:pt x="738263" y="7796"/>
                  <a:pt x="752168" y="14748"/>
                </a:cubicBezTo>
                <a:cubicBezTo>
                  <a:pt x="866532" y="71929"/>
                  <a:pt x="729444" y="21922"/>
                  <a:pt x="840658" y="58993"/>
                </a:cubicBezTo>
                <a:cubicBezTo>
                  <a:pt x="873590" y="157792"/>
                  <a:pt x="841929" y="52505"/>
                  <a:pt x="870155" y="235974"/>
                </a:cubicBezTo>
                <a:cubicBezTo>
                  <a:pt x="875127" y="268292"/>
                  <a:pt x="885968" y="316467"/>
                  <a:pt x="914400" y="339213"/>
                </a:cubicBezTo>
                <a:cubicBezTo>
                  <a:pt x="926539" y="348925"/>
                  <a:pt x="943897" y="349045"/>
                  <a:pt x="958645" y="353961"/>
                </a:cubicBezTo>
                <a:cubicBezTo>
                  <a:pt x="994632" y="341966"/>
                  <a:pt x="1018544" y="338307"/>
                  <a:pt x="1047135" y="309716"/>
                </a:cubicBezTo>
                <a:cubicBezTo>
                  <a:pt x="1059669" y="297182"/>
                  <a:pt x="1066800" y="280219"/>
                  <a:pt x="1076632" y="265471"/>
                </a:cubicBezTo>
                <a:cubicBezTo>
                  <a:pt x="1091380" y="270387"/>
                  <a:pt x="1109884" y="269226"/>
                  <a:pt x="1120877" y="280219"/>
                </a:cubicBezTo>
                <a:cubicBezTo>
                  <a:pt x="1168131" y="327472"/>
                  <a:pt x="1089873" y="335982"/>
                  <a:pt x="1179871" y="368709"/>
                </a:cubicBezTo>
                <a:cubicBezTo>
                  <a:pt x="1217120" y="382254"/>
                  <a:pt x="1258529" y="378542"/>
                  <a:pt x="1297858" y="383458"/>
                </a:cubicBezTo>
                <a:cubicBezTo>
                  <a:pt x="1316742" y="440110"/>
                  <a:pt x="1330137" y="458313"/>
                  <a:pt x="1297858" y="530942"/>
                </a:cubicBezTo>
                <a:cubicBezTo>
                  <a:pt x="1290659" y="547139"/>
                  <a:pt x="1269810" y="553239"/>
                  <a:pt x="1253613" y="560438"/>
                </a:cubicBezTo>
                <a:cubicBezTo>
                  <a:pt x="1225200" y="573066"/>
                  <a:pt x="1165122" y="589935"/>
                  <a:pt x="1165122" y="589935"/>
                </a:cubicBezTo>
                <a:cubicBezTo>
                  <a:pt x="1155290" y="604683"/>
                  <a:pt x="1143553" y="618326"/>
                  <a:pt x="1135626" y="634180"/>
                </a:cubicBezTo>
                <a:cubicBezTo>
                  <a:pt x="1110489" y="684455"/>
                  <a:pt x="1098591" y="821813"/>
                  <a:pt x="1106129" y="840658"/>
                </a:cubicBezTo>
                <a:cubicBezTo>
                  <a:pt x="1115439" y="863933"/>
                  <a:pt x="1155290" y="830825"/>
                  <a:pt x="1179871" y="825909"/>
                </a:cubicBezTo>
                <a:cubicBezTo>
                  <a:pt x="1174955" y="840658"/>
                  <a:pt x="1172672" y="856565"/>
                  <a:pt x="1165122" y="870155"/>
                </a:cubicBezTo>
                <a:cubicBezTo>
                  <a:pt x="1147906" y="901144"/>
                  <a:pt x="1117340" y="925014"/>
                  <a:pt x="1106129" y="958645"/>
                </a:cubicBezTo>
                <a:cubicBezTo>
                  <a:pt x="1071027" y="1063951"/>
                  <a:pt x="1093879" y="1021265"/>
                  <a:pt x="1047135" y="1091380"/>
                </a:cubicBezTo>
                <a:cubicBezTo>
                  <a:pt x="1035140" y="1127367"/>
                  <a:pt x="1031481" y="1151280"/>
                  <a:pt x="1002890" y="1179871"/>
                </a:cubicBezTo>
                <a:cubicBezTo>
                  <a:pt x="990356" y="1192405"/>
                  <a:pt x="973393" y="1199535"/>
                  <a:pt x="958645" y="1209367"/>
                </a:cubicBezTo>
                <a:cubicBezTo>
                  <a:pt x="948813" y="1238864"/>
                  <a:pt x="946395" y="1271988"/>
                  <a:pt x="929148" y="1297858"/>
                </a:cubicBezTo>
                <a:cubicBezTo>
                  <a:pt x="855912" y="1407710"/>
                  <a:pt x="950038" y="1272791"/>
                  <a:pt x="855406" y="1386348"/>
                </a:cubicBezTo>
                <a:cubicBezTo>
                  <a:pt x="844058" y="1399965"/>
                  <a:pt x="835741" y="1415845"/>
                  <a:pt x="825909" y="1430593"/>
                </a:cubicBezTo>
                <a:cubicBezTo>
                  <a:pt x="820993" y="1445341"/>
                  <a:pt x="820872" y="1462699"/>
                  <a:pt x="811161" y="1474838"/>
                </a:cubicBezTo>
                <a:cubicBezTo>
                  <a:pt x="800088" y="1488679"/>
                  <a:pt x="780533" y="1492987"/>
                  <a:pt x="766916" y="1504335"/>
                </a:cubicBezTo>
                <a:cubicBezTo>
                  <a:pt x="750893" y="1517688"/>
                  <a:pt x="737419" y="1533832"/>
                  <a:pt x="722671" y="1548580"/>
                </a:cubicBezTo>
                <a:cubicBezTo>
                  <a:pt x="712839" y="1578077"/>
                  <a:pt x="700715" y="1606907"/>
                  <a:pt x="693174" y="1637071"/>
                </a:cubicBezTo>
                <a:cubicBezTo>
                  <a:pt x="688258" y="1656735"/>
                  <a:pt x="686411" y="1677433"/>
                  <a:pt x="678426" y="1696064"/>
                </a:cubicBezTo>
                <a:cubicBezTo>
                  <a:pt x="667544" y="1721455"/>
                  <a:pt x="625944" y="1770382"/>
                  <a:pt x="604684" y="1784555"/>
                </a:cubicBezTo>
                <a:cubicBezTo>
                  <a:pt x="591749" y="1793178"/>
                  <a:pt x="575187" y="1794387"/>
                  <a:pt x="560439" y="1799303"/>
                </a:cubicBezTo>
                <a:cubicBezTo>
                  <a:pt x="550607" y="1814051"/>
                  <a:pt x="543476" y="1831014"/>
                  <a:pt x="530942" y="1843548"/>
                </a:cubicBezTo>
                <a:cubicBezTo>
                  <a:pt x="518408" y="1856082"/>
                  <a:pt x="500314" y="1861698"/>
                  <a:pt x="486697" y="1873045"/>
                </a:cubicBezTo>
                <a:cubicBezTo>
                  <a:pt x="470674" y="1886398"/>
                  <a:pt x="457200" y="1902542"/>
                  <a:pt x="442451" y="1917290"/>
                </a:cubicBezTo>
                <a:cubicBezTo>
                  <a:pt x="427703" y="1912374"/>
                  <a:pt x="407917" y="1914681"/>
                  <a:pt x="398206" y="1902542"/>
                </a:cubicBezTo>
                <a:cubicBezTo>
                  <a:pt x="385544" y="1886714"/>
                  <a:pt x="389027" y="1863038"/>
                  <a:pt x="383458" y="1843548"/>
                </a:cubicBezTo>
                <a:cubicBezTo>
                  <a:pt x="379187" y="1828600"/>
                  <a:pt x="374833" y="1813592"/>
                  <a:pt x="368709" y="1799303"/>
                </a:cubicBezTo>
                <a:cubicBezTo>
                  <a:pt x="360048" y="1779095"/>
                  <a:pt x="347378" y="1760722"/>
                  <a:pt x="339213" y="1740309"/>
                </a:cubicBezTo>
                <a:cubicBezTo>
                  <a:pt x="327549" y="1711149"/>
                  <a:pt x="313601" y="1634279"/>
                  <a:pt x="280219" y="1607574"/>
                </a:cubicBezTo>
                <a:cubicBezTo>
                  <a:pt x="268080" y="1597863"/>
                  <a:pt x="250722" y="1597742"/>
                  <a:pt x="235974" y="1592826"/>
                </a:cubicBezTo>
                <a:cubicBezTo>
                  <a:pt x="221226" y="1582994"/>
                  <a:pt x="208326" y="1569553"/>
                  <a:pt x="191729" y="1563329"/>
                </a:cubicBezTo>
                <a:cubicBezTo>
                  <a:pt x="168258" y="1554527"/>
                  <a:pt x="137774" y="1563970"/>
                  <a:pt x="117987" y="1548580"/>
                </a:cubicBezTo>
                <a:cubicBezTo>
                  <a:pt x="90004" y="1526815"/>
                  <a:pt x="58993" y="1460090"/>
                  <a:pt x="58993" y="1460090"/>
                </a:cubicBezTo>
                <a:cubicBezTo>
                  <a:pt x="21924" y="1348879"/>
                  <a:pt x="71928" y="1485960"/>
                  <a:pt x="14748" y="1371600"/>
                </a:cubicBezTo>
                <a:cubicBezTo>
                  <a:pt x="7796" y="1357695"/>
                  <a:pt x="4916" y="1342103"/>
                  <a:pt x="0" y="1327355"/>
                </a:cubicBezTo>
                <a:cubicBezTo>
                  <a:pt x="67616" y="1225929"/>
                  <a:pt x="70203" y="1272496"/>
                  <a:pt x="44245" y="1194619"/>
                </a:cubicBezTo>
                <a:cubicBezTo>
                  <a:pt x="49161" y="1160206"/>
                  <a:pt x="44875" y="1123146"/>
                  <a:pt x="58993" y="1091380"/>
                </a:cubicBezTo>
                <a:cubicBezTo>
                  <a:pt x="66192" y="1075182"/>
                  <a:pt x="93845" y="1076915"/>
                  <a:pt x="103239" y="1061884"/>
                </a:cubicBezTo>
                <a:cubicBezTo>
                  <a:pt x="119718" y="1035518"/>
                  <a:pt x="122903" y="1002890"/>
                  <a:pt x="132735" y="973393"/>
                </a:cubicBezTo>
                <a:cubicBezTo>
                  <a:pt x="140662" y="949612"/>
                  <a:pt x="135047" y="921416"/>
                  <a:pt x="147484" y="899651"/>
                </a:cubicBezTo>
                <a:cubicBezTo>
                  <a:pt x="156278" y="884261"/>
                  <a:pt x="176981" y="879987"/>
                  <a:pt x="191729" y="870155"/>
                </a:cubicBezTo>
                <a:cubicBezTo>
                  <a:pt x="205900" y="827643"/>
                  <a:pt x="241180" y="780797"/>
                  <a:pt x="206477" y="737419"/>
                </a:cubicBezTo>
                <a:cubicBezTo>
                  <a:pt x="195404" y="723578"/>
                  <a:pt x="176980" y="717754"/>
                  <a:pt x="162232" y="707922"/>
                </a:cubicBezTo>
                <a:cubicBezTo>
                  <a:pt x="167148" y="688258"/>
                  <a:pt x="165736" y="665794"/>
                  <a:pt x="176980" y="648929"/>
                </a:cubicBezTo>
                <a:cubicBezTo>
                  <a:pt x="193318" y="624423"/>
                  <a:pt x="240231" y="613097"/>
                  <a:pt x="265471" y="604684"/>
                </a:cubicBezTo>
                <a:cubicBezTo>
                  <a:pt x="275303" y="589935"/>
                  <a:pt x="281127" y="571511"/>
                  <a:pt x="294968" y="560438"/>
                </a:cubicBezTo>
                <a:cubicBezTo>
                  <a:pt x="307107" y="550726"/>
                  <a:pt x="333439" y="560124"/>
                  <a:pt x="339213" y="545690"/>
                </a:cubicBezTo>
                <a:cubicBezTo>
                  <a:pt x="355746" y="504357"/>
                  <a:pt x="347665" y="457025"/>
                  <a:pt x="353961" y="412955"/>
                </a:cubicBezTo>
                <a:cubicBezTo>
                  <a:pt x="357506" y="388139"/>
                  <a:pt x="362629" y="363532"/>
                  <a:pt x="368709" y="339213"/>
                </a:cubicBezTo>
                <a:cubicBezTo>
                  <a:pt x="376706" y="307226"/>
                  <a:pt x="388924" y="274753"/>
                  <a:pt x="412955" y="250722"/>
                </a:cubicBezTo>
                <a:cubicBezTo>
                  <a:pt x="425489" y="238188"/>
                  <a:pt x="441346" y="229153"/>
                  <a:pt x="457200" y="221226"/>
                </a:cubicBezTo>
                <a:cubicBezTo>
                  <a:pt x="471105" y="214274"/>
                  <a:pt x="486035" y="208532"/>
                  <a:pt x="501445" y="206477"/>
                </a:cubicBezTo>
                <a:cubicBezTo>
                  <a:pt x="560124" y="198653"/>
                  <a:pt x="619432" y="196645"/>
                  <a:pt x="678426" y="191729"/>
                </a:cubicBezTo>
                <a:cubicBezTo>
                  <a:pt x="683342" y="167148"/>
                  <a:pt x="687094" y="142306"/>
                  <a:pt x="693174" y="117987"/>
                </a:cubicBezTo>
                <a:cubicBezTo>
                  <a:pt x="696944" y="102905"/>
                  <a:pt x="707922" y="73742"/>
                  <a:pt x="707922" y="73742"/>
                </a:cubicBezTo>
              </a:path>
            </a:pathLst>
          </a:custGeom>
          <a:solidFill>
            <a:schemeClr val="accent3">
              <a:lumMod val="60000"/>
              <a:lumOff val="4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23"/>
          <p:cNvSpPr txBox="1"/>
          <p:nvPr/>
        </p:nvSpPr>
        <p:spPr>
          <a:xfrm>
            <a:off x="9223388" y="3143272"/>
            <a:ext cx="690880" cy="706755"/>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闽</a:t>
            </a:r>
            <a:endParaRPr lang="zh-CN" altLang="en-US" sz="4000">
              <a:solidFill>
                <a:srgbClr val="FFFF00"/>
              </a:solidFill>
              <a:latin typeface="黑体" panose="02010609060101010101" pitchFamily="49" charset="-122"/>
              <a:ea typeface="黑体" panose="02010609060101010101" pitchFamily="49" charset="-122"/>
            </a:endParaRPr>
          </a:p>
        </p:txBody>
      </p:sp>
      <p:sp>
        <p:nvSpPr>
          <p:cNvPr id="25" name="任意多边形 24"/>
          <p:cNvSpPr/>
          <p:nvPr/>
        </p:nvSpPr>
        <p:spPr>
          <a:xfrm>
            <a:off x="8481961" y="83599"/>
            <a:ext cx="1476750" cy="2099186"/>
          </a:xfrm>
          <a:custGeom>
            <a:avLst/>
            <a:gdLst>
              <a:gd name="connsiteX0" fmla="*/ 358878 w 1476750"/>
              <a:gd name="connsiteY0" fmla="*/ 19664 h 2099186"/>
              <a:gd name="connsiteX1" fmla="*/ 403123 w 1476750"/>
              <a:gd name="connsiteY1" fmla="*/ 137651 h 2099186"/>
              <a:gd name="connsiteX2" fmla="*/ 447368 w 1476750"/>
              <a:gd name="connsiteY2" fmla="*/ 167148 h 2099186"/>
              <a:gd name="connsiteX3" fmla="*/ 491613 w 1476750"/>
              <a:gd name="connsiteY3" fmla="*/ 255638 h 2099186"/>
              <a:gd name="connsiteX4" fmla="*/ 476865 w 1476750"/>
              <a:gd name="connsiteY4" fmla="*/ 299883 h 2099186"/>
              <a:gd name="connsiteX5" fmla="*/ 388374 w 1476750"/>
              <a:gd name="connsiteY5" fmla="*/ 329380 h 2099186"/>
              <a:gd name="connsiteX6" fmla="*/ 285136 w 1476750"/>
              <a:gd name="connsiteY6" fmla="*/ 285135 h 2099186"/>
              <a:gd name="connsiteX7" fmla="*/ 196645 w 1476750"/>
              <a:gd name="connsiteY7" fmla="*/ 255638 h 2099186"/>
              <a:gd name="connsiteX8" fmla="*/ 152400 w 1476750"/>
              <a:gd name="connsiteY8" fmla="*/ 270386 h 2099186"/>
              <a:gd name="connsiteX9" fmla="*/ 240891 w 1476750"/>
              <a:gd name="connsiteY9" fmla="*/ 344128 h 2099186"/>
              <a:gd name="connsiteX10" fmla="*/ 270387 w 1476750"/>
              <a:gd name="connsiteY10" fmla="*/ 388373 h 2099186"/>
              <a:gd name="connsiteX11" fmla="*/ 181897 w 1476750"/>
              <a:gd name="connsiteY11" fmla="*/ 373625 h 2099186"/>
              <a:gd name="connsiteX12" fmla="*/ 122904 w 1476750"/>
              <a:gd name="connsiteY12" fmla="*/ 388373 h 2099186"/>
              <a:gd name="connsiteX13" fmla="*/ 108155 w 1476750"/>
              <a:gd name="connsiteY13" fmla="*/ 432619 h 2099186"/>
              <a:gd name="connsiteX14" fmla="*/ 93407 w 1476750"/>
              <a:gd name="connsiteY14" fmla="*/ 506360 h 2099186"/>
              <a:gd name="connsiteX15" fmla="*/ 63910 w 1476750"/>
              <a:gd name="connsiteY15" fmla="*/ 609599 h 2099186"/>
              <a:gd name="connsiteX16" fmla="*/ 19665 w 1476750"/>
              <a:gd name="connsiteY16" fmla="*/ 653844 h 2099186"/>
              <a:gd name="connsiteX17" fmla="*/ 4916 w 1476750"/>
              <a:gd name="connsiteY17" fmla="*/ 698090 h 2099186"/>
              <a:gd name="connsiteX18" fmla="*/ 108155 w 1476750"/>
              <a:gd name="connsiteY18" fmla="*/ 816077 h 2099186"/>
              <a:gd name="connsiteX19" fmla="*/ 137652 w 1476750"/>
              <a:gd name="connsiteY19" fmla="*/ 860322 h 2099186"/>
              <a:gd name="connsiteX20" fmla="*/ 226142 w 1476750"/>
              <a:gd name="connsiteY20" fmla="*/ 904567 h 2099186"/>
              <a:gd name="connsiteX21" fmla="*/ 270387 w 1476750"/>
              <a:gd name="connsiteY21" fmla="*/ 875070 h 2099186"/>
              <a:gd name="connsiteX22" fmla="*/ 329381 w 1476750"/>
              <a:gd name="connsiteY22" fmla="*/ 934064 h 2099186"/>
              <a:gd name="connsiteX23" fmla="*/ 344129 w 1476750"/>
              <a:gd name="connsiteY23" fmla="*/ 993057 h 2099186"/>
              <a:gd name="connsiteX24" fmla="*/ 329381 w 1476750"/>
              <a:gd name="connsiteY24" fmla="*/ 1096296 h 2099186"/>
              <a:gd name="connsiteX25" fmla="*/ 226142 w 1476750"/>
              <a:gd name="connsiteY25" fmla="*/ 1199535 h 2099186"/>
              <a:gd name="connsiteX26" fmla="*/ 137652 w 1476750"/>
              <a:gd name="connsiteY26" fmla="*/ 1214283 h 2099186"/>
              <a:gd name="connsiteX27" fmla="*/ 167149 w 1476750"/>
              <a:gd name="connsiteY27" fmla="*/ 1258528 h 2099186"/>
              <a:gd name="connsiteX28" fmla="*/ 226142 w 1476750"/>
              <a:gd name="connsiteY28" fmla="*/ 1391264 h 2099186"/>
              <a:gd name="connsiteX29" fmla="*/ 314633 w 1476750"/>
              <a:gd name="connsiteY29" fmla="*/ 1435509 h 2099186"/>
              <a:gd name="connsiteX30" fmla="*/ 344129 w 1476750"/>
              <a:gd name="connsiteY30" fmla="*/ 1523999 h 2099186"/>
              <a:gd name="connsiteX31" fmla="*/ 358878 w 1476750"/>
              <a:gd name="connsiteY31" fmla="*/ 1745225 h 2099186"/>
              <a:gd name="connsiteX32" fmla="*/ 403123 w 1476750"/>
              <a:gd name="connsiteY32" fmla="*/ 1759973 h 2099186"/>
              <a:gd name="connsiteX33" fmla="*/ 432620 w 1476750"/>
              <a:gd name="connsiteY33" fmla="*/ 1804219 h 2099186"/>
              <a:gd name="connsiteX34" fmla="*/ 476865 w 1476750"/>
              <a:gd name="connsiteY34" fmla="*/ 1951702 h 2099186"/>
              <a:gd name="connsiteX35" fmla="*/ 550607 w 1476750"/>
              <a:gd name="connsiteY35" fmla="*/ 1936954 h 2099186"/>
              <a:gd name="connsiteX36" fmla="*/ 594852 w 1476750"/>
              <a:gd name="connsiteY36" fmla="*/ 1907457 h 2099186"/>
              <a:gd name="connsiteX37" fmla="*/ 668594 w 1476750"/>
              <a:gd name="connsiteY37" fmla="*/ 1922206 h 2099186"/>
              <a:gd name="connsiteX38" fmla="*/ 639097 w 1476750"/>
              <a:gd name="connsiteY38" fmla="*/ 2069690 h 2099186"/>
              <a:gd name="connsiteX39" fmla="*/ 683342 w 1476750"/>
              <a:gd name="connsiteY39" fmla="*/ 2054941 h 2099186"/>
              <a:gd name="connsiteX40" fmla="*/ 727587 w 1476750"/>
              <a:gd name="connsiteY40" fmla="*/ 1966451 h 2099186"/>
              <a:gd name="connsiteX41" fmla="*/ 816078 w 1476750"/>
              <a:gd name="connsiteY41" fmla="*/ 1936954 h 2099186"/>
              <a:gd name="connsiteX42" fmla="*/ 860323 w 1476750"/>
              <a:gd name="connsiteY42" fmla="*/ 1922206 h 2099186"/>
              <a:gd name="connsiteX43" fmla="*/ 830826 w 1476750"/>
              <a:gd name="connsiteY43" fmla="*/ 1981199 h 2099186"/>
              <a:gd name="connsiteX44" fmla="*/ 919316 w 1476750"/>
              <a:gd name="connsiteY44" fmla="*/ 2025444 h 2099186"/>
              <a:gd name="connsiteX45" fmla="*/ 1052052 w 1476750"/>
              <a:gd name="connsiteY45" fmla="*/ 2084438 h 2099186"/>
              <a:gd name="connsiteX46" fmla="*/ 1096297 w 1476750"/>
              <a:gd name="connsiteY46" fmla="*/ 2099186 h 2099186"/>
              <a:gd name="connsiteX47" fmla="*/ 1111045 w 1476750"/>
              <a:gd name="connsiteY47" fmla="*/ 2054941 h 2099186"/>
              <a:gd name="connsiteX48" fmla="*/ 1125794 w 1476750"/>
              <a:gd name="connsiteY48" fmla="*/ 1995948 h 2099186"/>
              <a:gd name="connsiteX49" fmla="*/ 1214284 w 1476750"/>
              <a:gd name="connsiteY49" fmla="*/ 1936954 h 2099186"/>
              <a:gd name="connsiteX50" fmla="*/ 1243781 w 1476750"/>
              <a:gd name="connsiteY50" fmla="*/ 1892709 h 2099186"/>
              <a:gd name="connsiteX51" fmla="*/ 1273278 w 1476750"/>
              <a:gd name="connsiteY51" fmla="*/ 1730477 h 2099186"/>
              <a:gd name="connsiteX52" fmla="*/ 1302774 w 1476750"/>
              <a:gd name="connsiteY52" fmla="*/ 1641986 h 2099186"/>
              <a:gd name="connsiteX53" fmla="*/ 1391265 w 1476750"/>
              <a:gd name="connsiteY53" fmla="*/ 1656735 h 2099186"/>
              <a:gd name="connsiteX54" fmla="*/ 1406013 w 1476750"/>
              <a:gd name="connsiteY54" fmla="*/ 1612490 h 2099186"/>
              <a:gd name="connsiteX55" fmla="*/ 1420762 w 1476750"/>
              <a:gd name="connsiteY55" fmla="*/ 1523999 h 2099186"/>
              <a:gd name="connsiteX56" fmla="*/ 1450258 w 1476750"/>
              <a:gd name="connsiteY56" fmla="*/ 1435509 h 2099186"/>
              <a:gd name="connsiteX57" fmla="*/ 1465007 w 1476750"/>
              <a:gd name="connsiteY57" fmla="*/ 1391264 h 2099186"/>
              <a:gd name="connsiteX58" fmla="*/ 1391265 w 1476750"/>
              <a:gd name="connsiteY58" fmla="*/ 1332270 h 2099186"/>
              <a:gd name="connsiteX59" fmla="*/ 1347020 w 1476750"/>
              <a:gd name="connsiteY59" fmla="*/ 1288025 h 2099186"/>
              <a:gd name="connsiteX60" fmla="*/ 1317523 w 1476750"/>
              <a:gd name="connsiteY60" fmla="*/ 1243780 h 2099186"/>
              <a:gd name="connsiteX61" fmla="*/ 1273278 w 1476750"/>
              <a:gd name="connsiteY61" fmla="*/ 1229031 h 2099186"/>
              <a:gd name="connsiteX62" fmla="*/ 1243781 w 1476750"/>
              <a:gd name="connsiteY62" fmla="*/ 1184786 h 2099186"/>
              <a:gd name="connsiteX63" fmla="*/ 1199536 w 1476750"/>
              <a:gd name="connsiteY63" fmla="*/ 1140541 h 2099186"/>
              <a:gd name="connsiteX64" fmla="*/ 1184787 w 1476750"/>
              <a:gd name="connsiteY64" fmla="*/ 1096296 h 2099186"/>
              <a:gd name="connsiteX65" fmla="*/ 1199536 w 1476750"/>
              <a:gd name="connsiteY65" fmla="*/ 1022554 h 2099186"/>
              <a:gd name="connsiteX66" fmla="*/ 1214284 w 1476750"/>
              <a:gd name="connsiteY66" fmla="*/ 978309 h 2099186"/>
              <a:gd name="connsiteX67" fmla="*/ 1258529 w 1476750"/>
              <a:gd name="connsiteY67" fmla="*/ 963560 h 2099186"/>
              <a:gd name="connsiteX68" fmla="*/ 1288026 w 1476750"/>
              <a:gd name="connsiteY68" fmla="*/ 919315 h 2099186"/>
              <a:gd name="connsiteX69" fmla="*/ 1317523 w 1476750"/>
              <a:gd name="connsiteY69" fmla="*/ 801328 h 2099186"/>
              <a:gd name="connsiteX70" fmla="*/ 1288026 w 1476750"/>
              <a:gd name="connsiteY70" fmla="*/ 653844 h 2099186"/>
              <a:gd name="connsiteX71" fmla="*/ 1258529 w 1476750"/>
              <a:gd name="connsiteY71" fmla="*/ 609599 h 2099186"/>
              <a:gd name="connsiteX72" fmla="*/ 1214284 w 1476750"/>
              <a:gd name="connsiteY72" fmla="*/ 624348 h 2099186"/>
              <a:gd name="connsiteX73" fmla="*/ 1199536 w 1476750"/>
              <a:gd name="connsiteY73" fmla="*/ 668593 h 2099186"/>
              <a:gd name="connsiteX74" fmla="*/ 1140542 w 1476750"/>
              <a:gd name="connsiteY74" fmla="*/ 683341 h 2099186"/>
              <a:gd name="connsiteX75" fmla="*/ 1066800 w 1476750"/>
              <a:gd name="connsiteY75" fmla="*/ 698090 h 2099186"/>
              <a:gd name="connsiteX76" fmla="*/ 1007807 w 1476750"/>
              <a:gd name="connsiteY76" fmla="*/ 683341 h 2099186"/>
              <a:gd name="connsiteX77" fmla="*/ 919316 w 1476750"/>
              <a:gd name="connsiteY77" fmla="*/ 653844 h 2099186"/>
              <a:gd name="connsiteX78" fmla="*/ 904568 w 1476750"/>
              <a:gd name="connsiteY78" fmla="*/ 609599 h 2099186"/>
              <a:gd name="connsiteX79" fmla="*/ 860323 w 1476750"/>
              <a:gd name="connsiteY79" fmla="*/ 580102 h 2099186"/>
              <a:gd name="connsiteX80" fmla="*/ 934065 w 1476750"/>
              <a:gd name="connsiteY80" fmla="*/ 521109 h 2099186"/>
              <a:gd name="connsiteX81" fmla="*/ 904568 w 1476750"/>
              <a:gd name="connsiteY81" fmla="*/ 373625 h 2099186"/>
              <a:gd name="connsiteX82" fmla="*/ 875071 w 1476750"/>
              <a:gd name="connsiteY82" fmla="*/ 329380 h 2099186"/>
              <a:gd name="connsiteX83" fmla="*/ 816078 w 1476750"/>
              <a:gd name="connsiteY83" fmla="*/ 314631 h 2099186"/>
              <a:gd name="connsiteX84" fmla="*/ 727587 w 1476750"/>
              <a:gd name="connsiteY84" fmla="*/ 255638 h 2099186"/>
              <a:gd name="connsiteX85" fmla="*/ 698091 w 1476750"/>
              <a:gd name="connsiteY85" fmla="*/ 211393 h 2099186"/>
              <a:gd name="connsiteX86" fmla="*/ 653845 w 1476750"/>
              <a:gd name="connsiteY86" fmla="*/ 122902 h 2099186"/>
              <a:gd name="connsiteX87" fmla="*/ 609600 w 1476750"/>
              <a:gd name="connsiteY87" fmla="*/ 108154 h 2099186"/>
              <a:gd name="connsiteX88" fmla="*/ 447368 w 1476750"/>
              <a:gd name="connsiteY88" fmla="*/ 19664 h 2099186"/>
              <a:gd name="connsiteX89" fmla="*/ 358878 w 1476750"/>
              <a:gd name="connsiteY89" fmla="*/ 19664 h 209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476750" h="2099186">
                <a:moveTo>
                  <a:pt x="358878" y="19664"/>
                </a:moveTo>
                <a:cubicBezTo>
                  <a:pt x="351504" y="39328"/>
                  <a:pt x="365146" y="99674"/>
                  <a:pt x="403123" y="137651"/>
                </a:cubicBezTo>
                <a:cubicBezTo>
                  <a:pt x="415657" y="150185"/>
                  <a:pt x="432620" y="157316"/>
                  <a:pt x="447368" y="167148"/>
                </a:cubicBezTo>
                <a:cubicBezTo>
                  <a:pt x="462282" y="189519"/>
                  <a:pt x="491613" y="225107"/>
                  <a:pt x="491613" y="255638"/>
                </a:cubicBezTo>
                <a:cubicBezTo>
                  <a:pt x="491613" y="271184"/>
                  <a:pt x="489515" y="290847"/>
                  <a:pt x="476865" y="299883"/>
                </a:cubicBezTo>
                <a:cubicBezTo>
                  <a:pt x="451564" y="317955"/>
                  <a:pt x="388374" y="329380"/>
                  <a:pt x="388374" y="329380"/>
                </a:cubicBezTo>
                <a:cubicBezTo>
                  <a:pt x="232315" y="290363"/>
                  <a:pt x="416091" y="343336"/>
                  <a:pt x="285136" y="285135"/>
                </a:cubicBezTo>
                <a:cubicBezTo>
                  <a:pt x="256723" y="272507"/>
                  <a:pt x="196645" y="255638"/>
                  <a:pt x="196645" y="255638"/>
                </a:cubicBezTo>
                <a:cubicBezTo>
                  <a:pt x="181897" y="260554"/>
                  <a:pt x="152400" y="254840"/>
                  <a:pt x="152400" y="270386"/>
                </a:cubicBezTo>
                <a:cubicBezTo>
                  <a:pt x="152400" y="289313"/>
                  <a:pt x="227544" y="335230"/>
                  <a:pt x="240891" y="344128"/>
                </a:cubicBezTo>
                <a:cubicBezTo>
                  <a:pt x="250723" y="358876"/>
                  <a:pt x="274686" y="371177"/>
                  <a:pt x="270387" y="388373"/>
                </a:cubicBezTo>
                <a:cubicBezTo>
                  <a:pt x="257302" y="440712"/>
                  <a:pt x="184377" y="375278"/>
                  <a:pt x="181897" y="373625"/>
                </a:cubicBezTo>
                <a:cubicBezTo>
                  <a:pt x="162233" y="378541"/>
                  <a:pt x="138732" y="375711"/>
                  <a:pt x="122904" y="388373"/>
                </a:cubicBezTo>
                <a:cubicBezTo>
                  <a:pt x="110764" y="398085"/>
                  <a:pt x="111926" y="417537"/>
                  <a:pt x="108155" y="432619"/>
                </a:cubicBezTo>
                <a:cubicBezTo>
                  <a:pt x="102075" y="456938"/>
                  <a:pt x="98845" y="481890"/>
                  <a:pt x="93407" y="506360"/>
                </a:cubicBezTo>
                <a:cubicBezTo>
                  <a:pt x="91769" y="513732"/>
                  <a:pt x="72121" y="597283"/>
                  <a:pt x="63910" y="609599"/>
                </a:cubicBezTo>
                <a:cubicBezTo>
                  <a:pt x="52341" y="626953"/>
                  <a:pt x="34413" y="639096"/>
                  <a:pt x="19665" y="653844"/>
                </a:cubicBezTo>
                <a:cubicBezTo>
                  <a:pt x="14749" y="668593"/>
                  <a:pt x="0" y="683341"/>
                  <a:pt x="4916" y="698090"/>
                </a:cubicBezTo>
                <a:cubicBezTo>
                  <a:pt x="29496" y="771830"/>
                  <a:pt x="56537" y="781664"/>
                  <a:pt x="108155" y="816077"/>
                </a:cubicBezTo>
                <a:cubicBezTo>
                  <a:pt x="117987" y="830825"/>
                  <a:pt x="125118" y="847788"/>
                  <a:pt x="137652" y="860322"/>
                </a:cubicBezTo>
                <a:cubicBezTo>
                  <a:pt x="166243" y="888913"/>
                  <a:pt x="190155" y="892572"/>
                  <a:pt x="226142" y="904567"/>
                </a:cubicBezTo>
                <a:cubicBezTo>
                  <a:pt x="240890" y="894735"/>
                  <a:pt x="252903" y="877984"/>
                  <a:pt x="270387" y="875070"/>
                </a:cubicBezTo>
                <a:cubicBezTo>
                  <a:pt x="318655" y="867026"/>
                  <a:pt x="320443" y="902779"/>
                  <a:pt x="329381" y="934064"/>
                </a:cubicBezTo>
                <a:cubicBezTo>
                  <a:pt x="334949" y="953554"/>
                  <a:pt x="339213" y="973393"/>
                  <a:pt x="344129" y="993057"/>
                </a:cubicBezTo>
                <a:cubicBezTo>
                  <a:pt x="339213" y="1027470"/>
                  <a:pt x="337198" y="1062424"/>
                  <a:pt x="329381" y="1096296"/>
                </a:cubicBezTo>
                <a:cubicBezTo>
                  <a:pt x="304543" y="1203927"/>
                  <a:pt x="320225" y="1182429"/>
                  <a:pt x="226142" y="1199535"/>
                </a:cubicBezTo>
                <a:cubicBezTo>
                  <a:pt x="196721" y="1204884"/>
                  <a:pt x="167149" y="1209367"/>
                  <a:pt x="137652" y="1214283"/>
                </a:cubicBezTo>
                <a:cubicBezTo>
                  <a:pt x="147484" y="1229031"/>
                  <a:pt x="159950" y="1242330"/>
                  <a:pt x="167149" y="1258528"/>
                </a:cubicBezTo>
                <a:cubicBezTo>
                  <a:pt x="190515" y="1311103"/>
                  <a:pt x="186088" y="1351210"/>
                  <a:pt x="226142" y="1391264"/>
                </a:cubicBezTo>
                <a:cubicBezTo>
                  <a:pt x="254731" y="1419853"/>
                  <a:pt x="278649" y="1423514"/>
                  <a:pt x="314633" y="1435509"/>
                </a:cubicBezTo>
                <a:cubicBezTo>
                  <a:pt x="324465" y="1465006"/>
                  <a:pt x="342061" y="1492976"/>
                  <a:pt x="344129" y="1523999"/>
                </a:cubicBezTo>
                <a:cubicBezTo>
                  <a:pt x="349045" y="1597741"/>
                  <a:pt x="340953" y="1673526"/>
                  <a:pt x="358878" y="1745225"/>
                </a:cubicBezTo>
                <a:cubicBezTo>
                  <a:pt x="362649" y="1760307"/>
                  <a:pt x="388375" y="1755057"/>
                  <a:pt x="403123" y="1759973"/>
                </a:cubicBezTo>
                <a:cubicBezTo>
                  <a:pt x="412955" y="1774722"/>
                  <a:pt x="425421" y="1788021"/>
                  <a:pt x="432620" y="1804219"/>
                </a:cubicBezTo>
                <a:cubicBezTo>
                  <a:pt x="453135" y="1850378"/>
                  <a:pt x="464608" y="1902678"/>
                  <a:pt x="476865" y="1951702"/>
                </a:cubicBezTo>
                <a:cubicBezTo>
                  <a:pt x="501446" y="1946786"/>
                  <a:pt x="527136" y="1945756"/>
                  <a:pt x="550607" y="1936954"/>
                </a:cubicBezTo>
                <a:cubicBezTo>
                  <a:pt x="567204" y="1930730"/>
                  <a:pt x="577264" y="1909656"/>
                  <a:pt x="594852" y="1907457"/>
                </a:cubicBezTo>
                <a:cubicBezTo>
                  <a:pt x="619726" y="1904348"/>
                  <a:pt x="644013" y="1917290"/>
                  <a:pt x="668594" y="1922206"/>
                </a:cubicBezTo>
                <a:cubicBezTo>
                  <a:pt x="623130" y="1967670"/>
                  <a:pt x="582463" y="1984739"/>
                  <a:pt x="639097" y="2069690"/>
                </a:cubicBezTo>
                <a:cubicBezTo>
                  <a:pt x="647720" y="2082625"/>
                  <a:pt x="668594" y="2059857"/>
                  <a:pt x="683342" y="2054941"/>
                </a:cubicBezTo>
                <a:cubicBezTo>
                  <a:pt x="691378" y="2030835"/>
                  <a:pt x="703513" y="1981497"/>
                  <a:pt x="727587" y="1966451"/>
                </a:cubicBezTo>
                <a:cubicBezTo>
                  <a:pt x="753953" y="1949972"/>
                  <a:pt x="786581" y="1946786"/>
                  <a:pt x="816078" y="1936954"/>
                </a:cubicBezTo>
                <a:lnTo>
                  <a:pt x="860323" y="1922206"/>
                </a:lnTo>
                <a:cubicBezTo>
                  <a:pt x="850491" y="1941870"/>
                  <a:pt x="827212" y="1959513"/>
                  <a:pt x="830826" y="1981199"/>
                </a:cubicBezTo>
                <a:cubicBezTo>
                  <a:pt x="834190" y="2001381"/>
                  <a:pt x="905455" y="2020824"/>
                  <a:pt x="919316" y="2025444"/>
                </a:cubicBezTo>
                <a:cubicBezTo>
                  <a:pt x="989432" y="2072187"/>
                  <a:pt x="946747" y="2049336"/>
                  <a:pt x="1052052" y="2084438"/>
                </a:cubicBezTo>
                <a:lnTo>
                  <a:pt x="1096297" y="2099186"/>
                </a:lnTo>
                <a:cubicBezTo>
                  <a:pt x="1101213" y="2084438"/>
                  <a:pt x="1106774" y="2069889"/>
                  <a:pt x="1111045" y="2054941"/>
                </a:cubicBezTo>
                <a:cubicBezTo>
                  <a:pt x="1116614" y="2035451"/>
                  <a:pt x="1112446" y="2011202"/>
                  <a:pt x="1125794" y="1995948"/>
                </a:cubicBezTo>
                <a:cubicBezTo>
                  <a:pt x="1149139" y="1969269"/>
                  <a:pt x="1214284" y="1936954"/>
                  <a:pt x="1214284" y="1936954"/>
                </a:cubicBezTo>
                <a:cubicBezTo>
                  <a:pt x="1224116" y="1922206"/>
                  <a:pt x="1235854" y="1908563"/>
                  <a:pt x="1243781" y="1892709"/>
                </a:cubicBezTo>
                <a:cubicBezTo>
                  <a:pt x="1269007" y="1842257"/>
                  <a:pt x="1261841" y="1783850"/>
                  <a:pt x="1273278" y="1730477"/>
                </a:cubicBezTo>
                <a:cubicBezTo>
                  <a:pt x="1279793" y="1700075"/>
                  <a:pt x="1302774" y="1641986"/>
                  <a:pt x="1302774" y="1641986"/>
                </a:cubicBezTo>
                <a:cubicBezTo>
                  <a:pt x="1332271" y="1646902"/>
                  <a:pt x="1362512" y="1664950"/>
                  <a:pt x="1391265" y="1656735"/>
                </a:cubicBezTo>
                <a:cubicBezTo>
                  <a:pt x="1406213" y="1652464"/>
                  <a:pt x="1402641" y="1627666"/>
                  <a:pt x="1406013" y="1612490"/>
                </a:cubicBezTo>
                <a:cubicBezTo>
                  <a:pt x="1412500" y="1583298"/>
                  <a:pt x="1413509" y="1553010"/>
                  <a:pt x="1420762" y="1523999"/>
                </a:cubicBezTo>
                <a:cubicBezTo>
                  <a:pt x="1428303" y="1493835"/>
                  <a:pt x="1440426" y="1465006"/>
                  <a:pt x="1450258" y="1435509"/>
                </a:cubicBezTo>
                <a:lnTo>
                  <a:pt x="1465007" y="1391264"/>
                </a:lnTo>
                <a:cubicBezTo>
                  <a:pt x="1399038" y="1292312"/>
                  <a:pt x="1476750" y="1389261"/>
                  <a:pt x="1391265" y="1332270"/>
                </a:cubicBezTo>
                <a:cubicBezTo>
                  <a:pt x="1373911" y="1320700"/>
                  <a:pt x="1360373" y="1304048"/>
                  <a:pt x="1347020" y="1288025"/>
                </a:cubicBezTo>
                <a:cubicBezTo>
                  <a:pt x="1335672" y="1274408"/>
                  <a:pt x="1331364" y="1254853"/>
                  <a:pt x="1317523" y="1243780"/>
                </a:cubicBezTo>
                <a:cubicBezTo>
                  <a:pt x="1305384" y="1234068"/>
                  <a:pt x="1288026" y="1233947"/>
                  <a:pt x="1273278" y="1229031"/>
                </a:cubicBezTo>
                <a:cubicBezTo>
                  <a:pt x="1263446" y="1214283"/>
                  <a:pt x="1255129" y="1198403"/>
                  <a:pt x="1243781" y="1184786"/>
                </a:cubicBezTo>
                <a:cubicBezTo>
                  <a:pt x="1230428" y="1168763"/>
                  <a:pt x="1211106" y="1157895"/>
                  <a:pt x="1199536" y="1140541"/>
                </a:cubicBezTo>
                <a:cubicBezTo>
                  <a:pt x="1190912" y="1127606"/>
                  <a:pt x="1189703" y="1111044"/>
                  <a:pt x="1184787" y="1096296"/>
                </a:cubicBezTo>
                <a:cubicBezTo>
                  <a:pt x="1189703" y="1071715"/>
                  <a:pt x="1193456" y="1046873"/>
                  <a:pt x="1199536" y="1022554"/>
                </a:cubicBezTo>
                <a:cubicBezTo>
                  <a:pt x="1203307" y="1007472"/>
                  <a:pt x="1203291" y="989302"/>
                  <a:pt x="1214284" y="978309"/>
                </a:cubicBezTo>
                <a:cubicBezTo>
                  <a:pt x="1225277" y="967316"/>
                  <a:pt x="1243781" y="968476"/>
                  <a:pt x="1258529" y="963560"/>
                </a:cubicBezTo>
                <a:cubicBezTo>
                  <a:pt x="1268361" y="948812"/>
                  <a:pt x="1280099" y="935169"/>
                  <a:pt x="1288026" y="919315"/>
                </a:cubicBezTo>
                <a:cubicBezTo>
                  <a:pt x="1303142" y="889084"/>
                  <a:pt x="1311914" y="829371"/>
                  <a:pt x="1317523" y="801328"/>
                </a:cubicBezTo>
                <a:cubicBezTo>
                  <a:pt x="1312089" y="763289"/>
                  <a:pt x="1308617" y="695027"/>
                  <a:pt x="1288026" y="653844"/>
                </a:cubicBezTo>
                <a:cubicBezTo>
                  <a:pt x="1280099" y="637990"/>
                  <a:pt x="1268361" y="624347"/>
                  <a:pt x="1258529" y="609599"/>
                </a:cubicBezTo>
                <a:cubicBezTo>
                  <a:pt x="1243781" y="614515"/>
                  <a:pt x="1225277" y="613355"/>
                  <a:pt x="1214284" y="624348"/>
                </a:cubicBezTo>
                <a:cubicBezTo>
                  <a:pt x="1203291" y="635341"/>
                  <a:pt x="1211675" y="658882"/>
                  <a:pt x="1199536" y="668593"/>
                </a:cubicBezTo>
                <a:cubicBezTo>
                  <a:pt x="1183708" y="681255"/>
                  <a:pt x="1160329" y="678944"/>
                  <a:pt x="1140542" y="683341"/>
                </a:cubicBezTo>
                <a:cubicBezTo>
                  <a:pt x="1116071" y="688779"/>
                  <a:pt x="1091381" y="693174"/>
                  <a:pt x="1066800" y="698090"/>
                </a:cubicBezTo>
                <a:cubicBezTo>
                  <a:pt x="1047136" y="693174"/>
                  <a:pt x="1027222" y="689166"/>
                  <a:pt x="1007807" y="683341"/>
                </a:cubicBezTo>
                <a:cubicBezTo>
                  <a:pt x="978026" y="674406"/>
                  <a:pt x="919316" y="653844"/>
                  <a:pt x="919316" y="653844"/>
                </a:cubicBezTo>
                <a:cubicBezTo>
                  <a:pt x="914400" y="639096"/>
                  <a:pt x="914279" y="621738"/>
                  <a:pt x="904568" y="609599"/>
                </a:cubicBezTo>
                <a:cubicBezTo>
                  <a:pt x="893495" y="595758"/>
                  <a:pt x="863799" y="597483"/>
                  <a:pt x="860323" y="580102"/>
                </a:cubicBezTo>
                <a:cubicBezTo>
                  <a:pt x="851984" y="538408"/>
                  <a:pt x="913751" y="527880"/>
                  <a:pt x="934065" y="521109"/>
                </a:cubicBezTo>
                <a:cubicBezTo>
                  <a:pt x="930739" y="501153"/>
                  <a:pt x="916567" y="401622"/>
                  <a:pt x="904568" y="373625"/>
                </a:cubicBezTo>
                <a:cubicBezTo>
                  <a:pt x="897586" y="357333"/>
                  <a:pt x="889819" y="339212"/>
                  <a:pt x="875071" y="329380"/>
                </a:cubicBezTo>
                <a:cubicBezTo>
                  <a:pt x="858206" y="318136"/>
                  <a:pt x="835742" y="319547"/>
                  <a:pt x="816078" y="314631"/>
                </a:cubicBezTo>
                <a:cubicBezTo>
                  <a:pt x="786581" y="294967"/>
                  <a:pt x="747251" y="285135"/>
                  <a:pt x="727587" y="255638"/>
                </a:cubicBezTo>
                <a:cubicBezTo>
                  <a:pt x="717755" y="240890"/>
                  <a:pt x="706018" y="227247"/>
                  <a:pt x="698091" y="211393"/>
                </a:cubicBezTo>
                <a:cubicBezTo>
                  <a:pt x="680280" y="175770"/>
                  <a:pt x="689066" y="151079"/>
                  <a:pt x="653845" y="122902"/>
                </a:cubicBezTo>
                <a:cubicBezTo>
                  <a:pt x="641706" y="113190"/>
                  <a:pt x="624348" y="113070"/>
                  <a:pt x="609600" y="108154"/>
                </a:cubicBezTo>
                <a:cubicBezTo>
                  <a:pt x="555743" y="72249"/>
                  <a:pt x="514295" y="41974"/>
                  <a:pt x="447368" y="19664"/>
                </a:cubicBezTo>
                <a:cubicBezTo>
                  <a:pt x="398459" y="3360"/>
                  <a:pt x="366252" y="0"/>
                  <a:pt x="358878" y="19664"/>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8937636" y="1071570"/>
            <a:ext cx="690880" cy="706755"/>
          </a:xfrm>
          <a:prstGeom prst="rect">
            <a:avLst/>
          </a:prstGeom>
          <a:noFill/>
        </p:spPr>
        <p:txBody>
          <a:bodyPr wrap="none" rtlCol="0">
            <a:spAutoFit/>
          </a:bodyPr>
          <a:lstStyle/>
          <a:p>
            <a:r>
              <a:rPr lang="zh-CN" altLang="en-US" sz="4000" smtClean="0">
                <a:solidFill>
                  <a:srgbClr val="FFFF00"/>
                </a:solidFill>
                <a:latin typeface="黑体" panose="02010609060101010101" pitchFamily="49" charset="-122"/>
                <a:ea typeface="黑体" panose="02010609060101010101" pitchFamily="49" charset="-122"/>
              </a:rPr>
              <a:t>皖</a:t>
            </a:r>
            <a:endParaRPr lang="zh-CN" altLang="en-US" sz="4000">
              <a:solidFill>
                <a:srgbClr val="FFFF00"/>
              </a:solidFill>
              <a:latin typeface="黑体" panose="02010609060101010101" pitchFamily="49" charset="-122"/>
              <a:ea typeface="黑体" panose="02010609060101010101" pitchFamily="49" charset="-122"/>
            </a:endParaRPr>
          </a:p>
        </p:txBody>
      </p:sp>
      <p:sp>
        <p:nvSpPr>
          <p:cNvPr id="29" name="任意多边形 28"/>
          <p:cNvSpPr/>
          <p:nvPr/>
        </p:nvSpPr>
        <p:spPr>
          <a:xfrm>
            <a:off x="9514348" y="1312630"/>
            <a:ext cx="1206659" cy="1769807"/>
          </a:xfrm>
          <a:custGeom>
            <a:avLst/>
            <a:gdLst>
              <a:gd name="connsiteX0" fmla="*/ 270387 w 1206659"/>
              <a:gd name="connsiteY0" fmla="*/ 0 h 1769807"/>
              <a:gd name="connsiteX1" fmla="*/ 314633 w 1206659"/>
              <a:gd name="connsiteY1" fmla="*/ 14749 h 1769807"/>
              <a:gd name="connsiteX2" fmla="*/ 344129 w 1206659"/>
              <a:gd name="connsiteY2" fmla="*/ 58994 h 1769807"/>
              <a:gd name="connsiteX3" fmla="*/ 432620 w 1206659"/>
              <a:gd name="connsiteY3" fmla="*/ 117988 h 1769807"/>
              <a:gd name="connsiteX4" fmla="*/ 491613 w 1206659"/>
              <a:gd name="connsiteY4" fmla="*/ 103239 h 1769807"/>
              <a:gd name="connsiteX5" fmla="*/ 580104 w 1206659"/>
              <a:gd name="connsiteY5" fmla="*/ 162233 h 1769807"/>
              <a:gd name="connsiteX6" fmla="*/ 624349 w 1206659"/>
              <a:gd name="connsiteY6" fmla="*/ 191729 h 1769807"/>
              <a:gd name="connsiteX7" fmla="*/ 668594 w 1206659"/>
              <a:gd name="connsiteY7" fmla="*/ 176981 h 1769807"/>
              <a:gd name="connsiteX8" fmla="*/ 742336 w 1206659"/>
              <a:gd name="connsiteY8" fmla="*/ 206478 h 1769807"/>
              <a:gd name="connsiteX9" fmla="*/ 830826 w 1206659"/>
              <a:gd name="connsiteY9" fmla="*/ 191729 h 1769807"/>
              <a:gd name="connsiteX10" fmla="*/ 889820 w 1206659"/>
              <a:gd name="connsiteY10" fmla="*/ 280220 h 1769807"/>
              <a:gd name="connsiteX11" fmla="*/ 948813 w 1206659"/>
              <a:gd name="connsiteY11" fmla="*/ 368710 h 1769807"/>
              <a:gd name="connsiteX12" fmla="*/ 978310 w 1206659"/>
              <a:gd name="connsiteY12" fmla="*/ 412955 h 1769807"/>
              <a:gd name="connsiteX13" fmla="*/ 1066800 w 1206659"/>
              <a:gd name="connsiteY13" fmla="*/ 471949 h 1769807"/>
              <a:gd name="connsiteX14" fmla="*/ 1170039 w 1206659"/>
              <a:gd name="connsiteY14" fmla="*/ 589936 h 1769807"/>
              <a:gd name="connsiteX15" fmla="*/ 1199536 w 1206659"/>
              <a:gd name="connsiteY15" fmla="*/ 634181 h 1769807"/>
              <a:gd name="connsiteX16" fmla="*/ 1140542 w 1206659"/>
              <a:gd name="connsiteY16" fmla="*/ 707923 h 1769807"/>
              <a:gd name="connsiteX17" fmla="*/ 1096297 w 1206659"/>
              <a:gd name="connsiteY17" fmla="*/ 796413 h 1769807"/>
              <a:gd name="connsiteX18" fmla="*/ 1081549 w 1206659"/>
              <a:gd name="connsiteY18" fmla="*/ 840659 h 1769807"/>
              <a:gd name="connsiteX19" fmla="*/ 1096297 w 1206659"/>
              <a:gd name="connsiteY19" fmla="*/ 899652 h 1769807"/>
              <a:gd name="connsiteX20" fmla="*/ 1111046 w 1206659"/>
              <a:gd name="connsiteY20" fmla="*/ 943897 h 1769807"/>
              <a:gd name="connsiteX21" fmla="*/ 1096297 w 1206659"/>
              <a:gd name="connsiteY21" fmla="*/ 1061884 h 1769807"/>
              <a:gd name="connsiteX22" fmla="*/ 1052052 w 1206659"/>
              <a:gd name="connsiteY22" fmla="*/ 1194620 h 1769807"/>
              <a:gd name="connsiteX23" fmla="*/ 1007807 w 1206659"/>
              <a:gd name="connsiteY23" fmla="*/ 1327355 h 1769807"/>
              <a:gd name="connsiteX24" fmla="*/ 963562 w 1206659"/>
              <a:gd name="connsiteY24" fmla="*/ 1415846 h 1769807"/>
              <a:gd name="connsiteX25" fmla="*/ 919317 w 1206659"/>
              <a:gd name="connsiteY25" fmla="*/ 1430594 h 1769807"/>
              <a:gd name="connsiteX26" fmla="*/ 904568 w 1206659"/>
              <a:gd name="connsiteY26" fmla="*/ 1474839 h 1769807"/>
              <a:gd name="connsiteX27" fmla="*/ 934065 w 1206659"/>
              <a:gd name="connsiteY27" fmla="*/ 1578078 h 1769807"/>
              <a:gd name="connsiteX28" fmla="*/ 919317 w 1206659"/>
              <a:gd name="connsiteY28" fmla="*/ 1651820 h 1769807"/>
              <a:gd name="connsiteX29" fmla="*/ 875071 w 1206659"/>
              <a:gd name="connsiteY29" fmla="*/ 1769807 h 1769807"/>
              <a:gd name="connsiteX30" fmla="*/ 845575 w 1206659"/>
              <a:gd name="connsiteY30" fmla="*/ 1681317 h 1769807"/>
              <a:gd name="connsiteX31" fmla="*/ 830826 w 1206659"/>
              <a:gd name="connsiteY31" fmla="*/ 1637071 h 1769807"/>
              <a:gd name="connsiteX32" fmla="*/ 786581 w 1206659"/>
              <a:gd name="connsiteY32" fmla="*/ 1622323 h 1769807"/>
              <a:gd name="connsiteX33" fmla="*/ 698091 w 1206659"/>
              <a:gd name="connsiteY33" fmla="*/ 1637071 h 1769807"/>
              <a:gd name="connsiteX34" fmla="*/ 639097 w 1206659"/>
              <a:gd name="connsiteY34" fmla="*/ 1651820 h 1769807"/>
              <a:gd name="connsiteX35" fmla="*/ 580104 w 1206659"/>
              <a:gd name="connsiteY35" fmla="*/ 1637071 h 1769807"/>
              <a:gd name="connsiteX36" fmla="*/ 565355 w 1206659"/>
              <a:gd name="connsiteY36" fmla="*/ 1592826 h 1769807"/>
              <a:gd name="connsiteX37" fmla="*/ 550607 w 1206659"/>
              <a:gd name="connsiteY37" fmla="*/ 1519084 h 1769807"/>
              <a:gd name="connsiteX38" fmla="*/ 491613 w 1206659"/>
              <a:gd name="connsiteY38" fmla="*/ 1548581 h 1769807"/>
              <a:gd name="connsiteX39" fmla="*/ 447368 w 1206659"/>
              <a:gd name="connsiteY39" fmla="*/ 1637071 h 1769807"/>
              <a:gd name="connsiteX40" fmla="*/ 388375 w 1206659"/>
              <a:gd name="connsiteY40" fmla="*/ 1622323 h 1769807"/>
              <a:gd name="connsiteX41" fmla="*/ 329381 w 1206659"/>
              <a:gd name="connsiteY41" fmla="*/ 1533833 h 1769807"/>
              <a:gd name="connsiteX42" fmla="*/ 299884 w 1206659"/>
              <a:gd name="connsiteY42" fmla="*/ 1489588 h 1769807"/>
              <a:gd name="connsiteX43" fmla="*/ 285136 w 1206659"/>
              <a:gd name="connsiteY43" fmla="*/ 1342104 h 1769807"/>
              <a:gd name="connsiteX44" fmla="*/ 240891 w 1206659"/>
              <a:gd name="connsiteY44" fmla="*/ 1327355 h 1769807"/>
              <a:gd name="connsiteX45" fmla="*/ 196646 w 1206659"/>
              <a:gd name="connsiteY45" fmla="*/ 1297859 h 1769807"/>
              <a:gd name="connsiteX46" fmla="*/ 181897 w 1206659"/>
              <a:gd name="connsiteY46" fmla="*/ 1150375 h 1769807"/>
              <a:gd name="connsiteX47" fmla="*/ 167149 w 1206659"/>
              <a:gd name="connsiteY47" fmla="*/ 1091381 h 1769807"/>
              <a:gd name="connsiteX48" fmla="*/ 78658 w 1206659"/>
              <a:gd name="connsiteY48" fmla="*/ 1061884 h 1769807"/>
              <a:gd name="connsiteX49" fmla="*/ 49162 w 1206659"/>
              <a:gd name="connsiteY49" fmla="*/ 929149 h 1769807"/>
              <a:gd name="connsiteX50" fmla="*/ 108155 w 1206659"/>
              <a:gd name="connsiteY50" fmla="*/ 796413 h 1769807"/>
              <a:gd name="connsiteX51" fmla="*/ 152400 w 1206659"/>
              <a:gd name="connsiteY51" fmla="*/ 781665 h 1769807"/>
              <a:gd name="connsiteX52" fmla="*/ 196646 w 1206659"/>
              <a:gd name="connsiteY52" fmla="*/ 619433 h 1769807"/>
              <a:gd name="connsiteX53" fmla="*/ 226142 w 1206659"/>
              <a:gd name="connsiteY53" fmla="*/ 530942 h 1769807"/>
              <a:gd name="connsiteX54" fmla="*/ 270387 w 1206659"/>
              <a:gd name="connsiteY54" fmla="*/ 442452 h 1769807"/>
              <a:gd name="connsiteX55" fmla="*/ 358878 w 1206659"/>
              <a:gd name="connsiteY55" fmla="*/ 427704 h 1769807"/>
              <a:gd name="connsiteX56" fmla="*/ 388375 w 1206659"/>
              <a:gd name="connsiteY56" fmla="*/ 294968 h 1769807"/>
              <a:gd name="connsiteX57" fmla="*/ 417871 w 1206659"/>
              <a:gd name="connsiteY57" fmla="*/ 250723 h 1769807"/>
              <a:gd name="connsiteX58" fmla="*/ 417871 w 1206659"/>
              <a:gd name="connsiteY58" fmla="*/ 147484 h 176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06659" h="1769807">
                <a:moveTo>
                  <a:pt x="270387" y="0"/>
                </a:moveTo>
                <a:cubicBezTo>
                  <a:pt x="285136" y="4916"/>
                  <a:pt x="302493" y="5037"/>
                  <a:pt x="314633" y="14749"/>
                </a:cubicBezTo>
                <a:cubicBezTo>
                  <a:pt x="328474" y="25822"/>
                  <a:pt x="332782" y="45377"/>
                  <a:pt x="344129" y="58994"/>
                </a:cubicBezTo>
                <a:cubicBezTo>
                  <a:pt x="386619" y="109982"/>
                  <a:pt x="378090" y="99811"/>
                  <a:pt x="432620" y="117988"/>
                </a:cubicBezTo>
                <a:cubicBezTo>
                  <a:pt x="452284" y="113072"/>
                  <a:pt x="471343" y="103239"/>
                  <a:pt x="491613" y="103239"/>
                </a:cubicBezTo>
                <a:cubicBezTo>
                  <a:pt x="538265" y="103239"/>
                  <a:pt x="548183" y="135633"/>
                  <a:pt x="580104" y="162233"/>
                </a:cubicBezTo>
                <a:cubicBezTo>
                  <a:pt x="593721" y="173580"/>
                  <a:pt x="609601" y="181897"/>
                  <a:pt x="624349" y="191729"/>
                </a:cubicBezTo>
                <a:cubicBezTo>
                  <a:pt x="639097" y="186813"/>
                  <a:pt x="654160" y="171207"/>
                  <a:pt x="668594" y="176981"/>
                </a:cubicBezTo>
                <a:cubicBezTo>
                  <a:pt x="763895" y="215101"/>
                  <a:pt x="631125" y="243547"/>
                  <a:pt x="742336" y="206478"/>
                </a:cubicBezTo>
                <a:cubicBezTo>
                  <a:pt x="771668" y="186923"/>
                  <a:pt x="794190" y="155093"/>
                  <a:pt x="830826" y="191729"/>
                </a:cubicBezTo>
                <a:cubicBezTo>
                  <a:pt x="855894" y="216797"/>
                  <a:pt x="889820" y="280220"/>
                  <a:pt x="889820" y="280220"/>
                </a:cubicBezTo>
                <a:cubicBezTo>
                  <a:pt x="915738" y="357975"/>
                  <a:pt x="887438" y="295061"/>
                  <a:pt x="948813" y="368710"/>
                </a:cubicBezTo>
                <a:cubicBezTo>
                  <a:pt x="960161" y="382327"/>
                  <a:pt x="964970" y="401283"/>
                  <a:pt x="978310" y="412955"/>
                </a:cubicBezTo>
                <a:cubicBezTo>
                  <a:pt x="1004989" y="436300"/>
                  <a:pt x="1066800" y="471949"/>
                  <a:pt x="1066800" y="471949"/>
                </a:cubicBezTo>
                <a:cubicBezTo>
                  <a:pt x="1135626" y="575187"/>
                  <a:pt x="1096297" y="540774"/>
                  <a:pt x="1170039" y="589936"/>
                </a:cubicBezTo>
                <a:cubicBezTo>
                  <a:pt x="1179871" y="604684"/>
                  <a:pt x="1196622" y="616697"/>
                  <a:pt x="1199536" y="634181"/>
                </a:cubicBezTo>
                <a:cubicBezTo>
                  <a:pt x="1206659" y="676923"/>
                  <a:pt x="1166393" y="690689"/>
                  <a:pt x="1140542" y="707923"/>
                </a:cubicBezTo>
                <a:cubicBezTo>
                  <a:pt x="1103471" y="819137"/>
                  <a:pt x="1153478" y="682049"/>
                  <a:pt x="1096297" y="796413"/>
                </a:cubicBezTo>
                <a:cubicBezTo>
                  <a:pt x="1089345" y="810318"/>
                  <a:pt x="1086465" y="825910"/>
                  <a:pt x="1081549" y="840659"/>
                </a:cubicBezTo>
                <a:cubicBezTo>
                  <a:pt x="1086465" y="860323"/>
                  <a:pt x="1090728" y="880162"/>
                  <a:pt x="1096297" y="899652"/>
                </a:cubicBezTo>
                <a:cubicBezTo>
                  <a:pt x="1100568" y="914600"/>
                  <a:pt x="1111046" y="928351"/>
                  <a:pt x="1111046" y="943897"/>
                </a:cubicBezTo>
                <a:cubicBezTo>
                  <a:pt x="1111046" y="983532"/>
                  <a:pt x="1105375" y="1023303"/>
                  <a:pt x="1096297" y="1061884"/>
                </a:cubicBezTo>
                <a:cubicBezTo>
                  <a:pt x="1085615" y="1107283"/>
                  <a:pt x="1066800" y="1150375"/>
                  <a:pt x="1052052" y="1194620"/>
                </a:cubicBezTo>
                <a:lnTo>
                  <a:pt x="1007807" y="1327355"/>
                </a:lnTo>
                <a:cubicBezTo>
                  <a:pt x="998092" y="1356499"/>
                  <a:pt x="989550" y="1395055"/>
                  <a:pt x="963562" y="1415846"/>
                </a:cubicBezTo>
                <a:cubicBezTo>
                  <a:pt x="951423" y="1425558"/>
                  <a:pt x="934065" y="1425678"/>
                  <a:pt x="919317" y="1430594"/>
                </a:cubicBezTo>
                <a:cubicBezTo>
                  <a:pt x="914401" y="1445342"/>
                  <a:pt x="904568" y="1459293"/>
                  <a:pt x="904568" y="1474839"/>
                </a:cubicBezTo>
                <a:cubicBezTo>
                  <a:pt x="904568" y="1493355"/>
                  <a:pt x="927111" y="1557215"/>
                  <a:pt x="934065" y="1578078"/>
                </a:cubicBezTo>
                <a:cubicBezTo>
                  <a:pt x="929149" y="1602659"/>
                  <a:pt x="925397" y="1627501"/>
                  <a:pt x="919317" y="1651820"/>
                </a:cubicBezTo>
                <a:cubicBezTo>
                  <a:pt x="911612" y="1682641"/>
                  <a:pt x="884089" y="1747261"/>
                  <a:pt x="875071" y="1769807"/>
                </a:cubicBezTo>
                <a:lnTo>
                  <a:pt x="845575" y="1681317"/>
                </a:lnTo>
                <a:cubicBezTo>
                  <a:pt x="840659" y="1666568"/>
                  <a:pt x="845575" y="1641987"/>
                  <a:pt x="830826" y="1637071"/>
                </a:cubicBezTo>
                <a:lnTo>
                  <a:pt x="786581" y="1622323"/>
                </a:lnTo>
                <a:cubicBezTo>
                  <a:pt x="757084" y="1627239"/>
                  <a:pt x="727414" y="1631206"/>
                  <a:pt x="698091" y="1637071"/>
                </a:cubicBezTo>
                <a:cubicBezTo>
                  <a:pt x="678215" y="1641046"/>
                  <a:pt x="659367" y="1651820"/>
                  <a:pt x="639097" y="1651820"/>
                </a:cubicBezTo>
                <a:cubicBezTo>
                  <a:pt x="618827" y="1651820"/>
                  <a:pt x="599768" y="1641987"/>
                  <a:pt x="580104" y="1637071"/>
                </a:cubicBezTo>
                <a:cubicBezTo>
                  <a:pt x="575188" y="1622323"/>
                  <a:pt x="569126" y="1607908"/>
                  <a:pt x="565355" y="1592826"/>
                </a:cubicBezTo>
                <a:cubicBezTo>
                  <a:pt x="559275" y="1568507"/>
                  <a:pt x="572102" y="1531981"/>
                  <a:pt x="550607" y="1519084"/>
                </a:cubicBezTo>
                <a:cubicBezTo>
                  <a:pt x="531754" y="1507772"/>
                  <a:pt x="511278" y="1538749"/>
                  <a:pt x="491613" y="1548581"/>
                </a:cubicBezTo>
                <a:cubicBezTo>
                  <a:pt x="485886" y="1565761"/>
                  <a:pt x="468811" y="1629923"/>
                  <a:pt x="447368" y="1637071"/>
                </a:cubicBezTo>
                <a:cubicBezTo>
                  <a:pt x="428139" y="1643481"/>
                  <a:pt x="408039" y="1627239"/>
                  <a:pt x="388375" y="1622323"/>
                </a:cubicBezTo>
                <a:lnTo>
                  <a:pt x="329381" y="1533833"/>
                </a:lnTo>
                <a:lnTo>
                  <a:pt x="299884" y="1489588"/>
                </a:lnTo>
                <a:cubicBezTo>
                  <a:pt x="294968" y="1440427"/>
                  <a:pt x="302020" y="1388536"/>
                  <a:pt x="285136" y="1342104"/>
                </a:cubicBezTo>
                <a:cubicBezTo>
                  <a:pt x="279823" y="1327494"/>
                  <a:pt x="254796" y="1334307"/>
                  <a:pt x="240891" y="1327355"/>
                </a:cubicBezTo>
                <a:cubicBezTo>
                  <a:pt x="225037" y="1319428"/>
                  <a:pt x="211394" y="1307691"/>
                  <a:pt x="196646" y="1297859"/>
                </a:cubicBezTo>
                <a:cubicBezTo>
                  <a:pt x="160739" y="1190139"/>
                  <a:pt x="159608" y="1239532"/>
                  <a:pt x="181897" y="1150375"/>
                </a:cubicBezTo>
                <a:cubicBezTo>
                  <a:pt x="176981" y="1130710"/>
                  <a:pt x="182539" y="1104572"/>
                  <a:pt x="167149" y="1091381"/>
                </a:cubicBezTo>
                <a:cubicBezTo>
                  <a:pt x="143542" y="1071146"/>
                  <a:pt x="78658" y="1061884"/>
                  <a:pt x="78658" y="1061884"/>
                </a:cubicBezTo>
                <a:cubicBezTo>
                  <a:pt x="9833" y="958646"/>
                  <a:pt x="0" y="1002891"/>
                  <a:pt x="49162" y="929149"/>
                </a:cubicBezTo>
                <a:cubicBezTo>
                  <a:pt x="58175" y="902109"/>
                  <a:pt x="76284" y="821910"/>
                  <a:pt x="108155" y="796413"/>
                </a:cubicBezTo>
                <a:cubicBezTo>
                  <a:pt x="120294" y="786701"/>
                  <a:pt x="137652" y="786581"/>
                  <a:pt x="152400" y="781665"/>
                </a:cubicBezTo>
                <a:cubicBezTo>
                  <a:pt x="211860" y="692476"/>
                  <a:pt x="161861" y="781764"/>
                  <a:pt x="196646" y="619433"/>
                </a:cubicBezTo>
                <a:cubicBezTo>
                  <a:pt x="203161" y="589031"/>
                  <a:pt x="216310" y="560439"/>
                  <a:pt x="226142" y="530942"/>
                </a:cubicBezTo>
                <a:cubicBezTo>
                  <a:pt x="233121" y="510003"/>
                  <a:pt x="247517" y="453887"/>
                  <a:pt x="270387" y="442452"/>
                </a:cubicBezTo>
                <a:cubicBezTo>
                  <a:pt x="297134" y="429079"/>
                  <a:pt x="329381" y="432620"/>
                  <a:pt x="358878" y="427704"/>
                </a:cubicBezTo>
                <a:cubicBezTo>
                  <a:pt x="364544" y="393709"/>
                  <a:pt x="370220" y="331279"/>
                  <a:pt x="388375" y="294968"/>
                </a:cubicBezTo>
                <a:cubicBezTo>
                  <a:pt x="396302" y="279114"/>
                  <a:pt x="414395" y="268104"/>
                  <a:pt x="417871" y="250723"/>
                </a:cubicBezTo>
                <a:cubicBezTo>
                  <a:pt x="424620" y="216978"/>
                  <a:pt x="417871" y="181897"/>
                  <a:pt x="417871" y="147484"/>
                </a:cubicBezTo>
              </a:path>
            </a:pathLst>
          </a:custGeom>
          <a:solidFill>
            <a:srgbClr val="FFC00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29"/>
          <p:cNvSpPr txBox="1"/>
          <p:nvPr/>
        </p:nvSpPr>
        <p:spPr>
          <a:xfrm>
            <a:off x="9794892" y="1928826"/>
            <a:ext cx="690880" cy="706755"/>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浙</a:t>
            </a:r>
            <a:endParaRPr lang="zh-CN" altLang="en-US" sz="4000">
              <a:latin typeface="黑体" panose="02010609060101010101" pitchFamily="49" charset="-122"/>
              <a:ea typeface="黑体" panose="02010609060101010101" pitchFamily="49" charset="-122"/>
            </a:endParaRPr>
          </a:p>
        </p:txBody>
      </p:sp>
      <p:sp>
        <p:nvSpPr>
          <p:cNvPr id="33" name="任意多边形 32"/>
          <p:cNvSpPr/>
          <p:nvPr/>
        </p:nvSpPr>
        <p:spPr>
          <a:xfrm>
            <a:off x="4755395" y="14772"/>
            <a:ext cx="1327495" cy="929149"/>
          </a:xfrm>
          <a:custGeom>
            <a:avLst/>
            <a:gdLst>
              <a:gd name="connsiteX0" fmla="*/ 59134 w 1327495"/>
              <a:gd name="connsiteY0" fmla="*/ 250723 h 929149"/>
              <a:gd name="connsiteX1" fmla="*/ 177121 w 1327495"/>
              <a:gd name="connsiteY1" fmla="*/ 265471 h 929149"/>
              <a:gd name="connsiteX2" fmla="*/ 206618 w 1327495"/>
              <a:gd name="connsiteY2" fmla="*/ 309717 h 929149"/>
              <a:gd name="connsiteX3" fmla="*/ 250863 w 1327495"/>
              <a:gd name="connsiteY3" fmla="*/ 339213 h 929149"/>
              <a:gd name="connsiteX4" fmla="*/ 324605 w 1327495"/>
              <a:gd name="connsiteY4" fmla="*/ 398207 h 929149"/>
              <a:gd name="connsiteX5" fmla="*/ 368850 w 1327495"/>
              <a:gd name="connsiteY5" fmla="*/ 427704 h 929149"/>
              <a:gd name="connsiteX6" fmla="*/ 457340 w 1327495"/>
              <a:gd name="connsiteY6" fmla="*/ 457200 h 929149"/>
              <a:gd name="connsiteX7" fmla="*/ 501586 w 1327495"/>
              <a:gd name="connsiteY7" fmla="*/ 486697 h 929149"/>
              <a:gd name="connsiteX8" fmla="*/ 575328 w 1327495"/>
              <a:gd name="connsiteY8" fmla="*/ 575187 h 929149"/>
              <a:gd name="connsiteX9" fmla="*/ 619573 w 1327495"/>
              <a:gd name="connsiteY9" fmla="*/ 663678 h 929149"/>
              <a:gd name="connsiteX10" fmla="*/ 649070 w 1327495"/>
              <a:gd name="connsiteY10" fmla="*/ 752168 h 929149"/>
              <a:gd name="connsiteX11" fmla="*/ 678566 w 1327495"/>
              <a:gd name="connsiteY11" fmla="*/ 796413 h 929149"/>
              <a:gd name="connsiteX12" fmla="*/ 722811 w 1327495"/>
              <a:gd name="connsiteY12" fmla="*/ 884904 h 929149"/>
              <a:gd name="connsiteX13" fmla="*/ 811302 w 1327495"/>
              <a:gd name="connsiteY13" fmla="*/ 914400 h 929149"/>
              <a:gd name="connsiteX14" fmla="*/ 855547 w 1327495"/>
              <a:gd name="connsiteY14" fmla="*/ 929149 h 929149"/>
              <a:gd name="connsiteX15" fmla="*/ 899792 w 1327495"/>
              <a:gd name="connsiteY15" fmla="*/ 899652 h 929149"/>
              <a:gd name="connsiteX16" fmla="*/ 914540 w 1327495"/>
              <a:gd name="connsiteY16" fmla="*/ 796413 h 929149"/>
              <a:gd name="connsiteX17" fmla="*/ 1047276 w 1327495"/>
              <a:gd name="connsiteY17" fmla="*/ 781665 h 929149"/>
              <a:gd name="connsiteX18" fmla="*/ 1032528 w 1327495"/>
              <a:gd name="connsiteY18" fmla="*/ 634181 h 929149"/>
              <a:gd name="connsiteX19" fmla="*/ 1047276 w 1327495"/>
              <a:gd name="connsiteY19" fmla="*/ 560439 h 929149"/>
              <a:gd name="connsiteX20" fmla="*/ 1091521 w 1327495"/>
              <a:gd name="connsiteY20" fmla="*/ 575187 h 929149"/>
              <a:gd name="connsiteX21" fmla="*/ 1150515 w 1327495"/>
              <a:gd name="connsiteY21" fmla="*/ 501446 h 929149"/>
              <a:gd name="connsiteX22" fmla="*/ 1239005 w 1327495"/>
              <a:gd name="connsiteY22" fmla="*/ 530942 h 929149"/>
              <a:gd name="connsiteX23" fmla="*/ 1253753 w 1327495"/>
              <a:gd name="connsiteY23" fmla="*/ 486697 h 929149"/>
              <a:gd name="connsiteX24" fmla="*/ 1194760 w 1327495"/>
              <a:gd name="connsiteY24" fmla="*/ 398207 h 929149"/>
              <a:gd name="connsiteX25" fmla="*/ 1253753 w 1327495"/>
              <a:gd name="connsiteY25" fmla="*/ 324465 h 929149"/>
              <a:gd name="connsiteX26" fmla="*/ 1327495 w 1327495"/>
              <a:gd name="connsiteY26" fmla="*/ 265471 h 929149"/>
              <a:gd name="connsiteX27" fmla="*/ 1312747 w 1327495"/>
              <a:gd name="connsiteY27" fmla="*/ 221226 h 929149"/>
              <a:gd name="connsiteX28" fmla="*/ 1224257 w 1327495"/>
              <a:gd name="connsiteY28" fmla="*/ 191729 h 929149"/>
              <a:gd name="connsiteX29" fmla="*/ 1209508 w 1327495"/>
              <a:gd name="connsiteY29" fmla="*/ 73742 h 929149"/>
              <a:gd name="connsiteX30" fmla="*/ 1165263 w 1327495"/>
              <a:gd name="connsiteY30" fmla="*/ 44246 h 929149"/>
              <a:gd name="connsiteX31" fmla="*/ 1121018 w 1327495"/>
              <a:gd name="connsiteY31" fmla="*/ 29497 h 929149"/>
              <a:gd name="connsiteX32" fmla="*/ 885044 w 1327495"/>
              <a:gd name="connsiteY32" fmla="*/ 0 h 929149"/>
              <a:gd name="connsiteX33" fmla="*/ 221366 w 1327495"/>
              <a:gd name="connsiteY33" fmla="*/ 14749 h 929149"/>
              <a:gd name="connsiteX34" fmla="*/ 132876 w 1327495"/>
              <a:gd name="connsiteY34" fmla="*/ 29497 h 929149"/>
              <a:gd name="connsiteX35" fmla="*/ 29637 w 1327495"/>
              <a:gd name="connsiteY35" fmla="*/ 44246 h 929149"/>
              <a:gd name="connsiteX36" fmla="*/ 29637 w 1327495"/>
              <a:gd name="connsiteY36" fmla="*/ 221226 h 929149"/>
              <a:gd name="connsiteX37" fmla="*/ 59134 w 1327495"/>
              <a:gd name="connsiteY37" fmla="*/ 250723 h 92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27495" h="929148">
                <a:moveTo>
                  <a:pt x="59134" y="250723"/>
                </a:moveTo>
                <a:cubicBezTo>
                  <a:pt x="83715" y="258097"/>
                  <a:pt x="140321" y="250751"/>
                  <a:pt x="177121" y="265471"/>
                </a:cubicBezTo>
                <a:cubicBezTo>
                  <a:pt x="193579" y="272054"/>
                  <a:pt x="194084" y="297183"/>
                  <a:pt x="206618" y="309717"/>
                </a:cubicBezTo>
                <a:cubicBezTo>
                  <a:pt x="219152" y="322251"/>
                  <a:pt x="236115" y="329381"/>
                  <a:pt x="250863" y="339213"/>
                </a:cubicBezTo>
                <a:cubicBezTo>
                  <a:pt x="300587" y="413798"/>
                  <a:pt x="253367" y="362587"/>
                  <a:pt x="324605" y="398207"/>
                </a:cubicBezTo>
                <a:cubicBezTo>
                  <a:pt x="340459" y="406134"/>
                  <a:pt x="352652" y="420505"/>
                  <a:pt x="368850" y="427704"/>
                </a:cubicBezTo>
                <a:cubicBezTo>
                  <a:pt x="397262" y="440332"/>
                  <a:pt x="457340" y="457200"/>
                  <a:pt x="457340" y="457200"/>
                </a:cubicBezTo>
                <a:cubicBezTo>
                  <a:pt x="472089" y="467032"/>
                  <a:pt x="487969" y="475349"/>
                  <a:pt x="501586" y="486697"/>
                </a:cubicBezTo>
                <a:cubicBezTo>
                  <a:pt x="544169" y="522183"/>
                  <a:pt x="546325" y="531683"/>
                  <a:pt x="575328" y="575187"/>
                </a:cubicBezTo>
                <a:cubicBezTo>
                  <a:pt x="629108" y="736534"/>
                  <a:pt x="543340" y="492156"/>
                  <a:pt x="619573" y="663678"/>
                </a:cubicBezTo>
                <a:cubicBezTo>
                  <a:pt x="632201" y="692090"/>
                  <a:pt x="631823" y="726298"/>
                  <a:pt x="649070" y="752168"/>
                </a:cubicBezTo>
                <a:cubicBezTo>
                  <a:pt x="658902" y="766916"/>
                  <a:pt x="670639" y="780559"/>
                  <a:pt x="678566" y="796413"/>
                </a:cubicBezTo>
                <a:cubicBezTo>
                  <a:pt x="692445" y="824171"/>
                  <a:pt x="692075" y="865694"/>
                  <a:pt x="722811" y="884904"/>
                </a:cubicBezTo>
                <a:cubicBezTo>
                  <a:pt x="749177" y="901383"/>
                  <a:pt x="781805" y="904568"/>
                  <a:pt x="811302" y="914400"/>
                </a:cubicBezTo>
                <a:lnTo>
                  <a:pt x="855547" y="929149"/>
                </a:lnTo>
                <a:cubicBezTo>
                  <a:pt x="870295" y="919317"/>
                  <a:pt x="892593" y="915850"/>
                  <a:pt x="899792" y="899652"/>
                </a:cubicBezTo>
                <a:cubicBezTo>
                  <a:pt x="913910" y="867886"/>
                  <a:pt x="887395" y="818129"/>
                  <a:pt x="914540" y="796413"/>
                </a:cubicBezTo>
                <a:cubicBezTo>
                  <a:pt x="949302" y="768603"/>
                  <a:pt x="1003031" y="786581"/>
                  <a:pt x="1047276" y="781665"/>
                </a:cubicBezTo>
                <a:cubicBezTo>
                  <a:pt x="1042360" y="732504"/>
                  <a:pt x="1032528" y="683588"/>
                  <a:pt x="1032528" y="634181"/>
                </a:cubicBezTo>
                <a:cubicBezTo>
                  <a:pt x="1032528" y="609114"/>
                  <a:pt x="1029551" y="578165"/>
                  <a:pt x="1047276" y="560439"/>
                </a:cubicBezTo>
                <a:cubicBezTo>
                  <a:pt x="1058269" y="549446"/>
                  <a:pt x="1076773" y="570271"/>
                  <a:pt x="1091521" y="575187"/>
                </a:cubicBezTo>
                <a:cubicBezTo>
                  <a:pt x="1100730" y="547560"/>
                  <a:pt x="1106042" y="501446"/>
                  <a:pt x="1150515" y="501446"/>
                </a:cubicBezTo>
                <a:cubicBezTo>
                  <a:pt x="1181607" y="501446"/>
                  <a:pt x="1239005" y="530942"/>
                  <a:pt x="1239005" y="530942"/>
                </a:cubicBezTo>
                <a:cubicBezTo>
                  <a:pt x="1243921" y="516194"/>
                  <a:pt x="1258669" y="501445"/>
                  <a:pt x="1253753" y="486697"/>
                </a:cubicBezTo>
                <a:cubicBezTo>
                  <a:pt x="1242543" y="453066"/>
                  <a:pt x="1194760" y="398207"/>
                  <a:pt x="1194760" y="398207"/>
                </a:cubicBezTo>
                <a:cubicBezTo>
                  <a:pt x="1223471" y="312072"/>
                  <a:pt x="1187043" y="391175"/>
                  <a:pt x="1253753" y="324465"/>
                </a:cubicBezTo>
                <a:cubicBezTo>
                  <a:pt x="1320464" y="257754"/>
                  <a:pt x="1241359" y="294184"/>
                  <a:pt x="1327495" y="265471"/>
                </a:cubicBezTo>
                <a:cubicBezTo>
                  <a:pt x="1322579" y="250723"/>
                  <a:pt x="1325397" y="230262"/>
                  <a:pt x="1312747" y="221226"/>
                </a:cubicBezTo>
                <a:cubicBezTo>
                  <a:pt x="1287446" y="203154"/>
                  <a:pt x="1224257" y="191729"/>
                  <a:pt x="1224257" y="191729"/>
                </a:cubicBezTo>
                <a:cubicBezTo>
                  <a:pt x="1219341" y="152400"/>
                  <a:pt x="1224228" y="110542"/>
                  <a:pt x="1209508" y="73742"/>
                </a:cubicBezTo>
                <a:cubicBezTo>
                  <a:pt x="1202925" y="57285"/>
                  <a:pt x="1181117" y="52173"/>
                  <a:pt x="1165263" y="44246"/>
                </a:cubicBezTo>
                <a:cubicBezTo>
                  <a:pt x="1151358" y="37294"/>
                  <a:pt x="1136100" y="33268"/>
                  <a:pt x="1121018" y="29497"/>
                </a:cubicBezTo>
                <a:cubicBezTo>
                  <a:pt x="1033947" y="7729"/>
                  <a:pt x="985773" y="9158"/>
                  <a:pt x="885044" y="0"/>
                </a:cubicBezTo>
                <a:lnTo>
                  <a:pt x="221366" y="14749"/>
                </a:lnTo>
                <a:cubicBezTo>
                  <a:pt x="191485" y="15921"/>
                  <a:pt x="162432" y="24950"/>
                  <a:pt x="132876" y="29497"/>
                </a:cubicBezTo>
                <a:cubicBezTo>
                  <a:pt x="98518" y="34783"/>
                  <a:pt x="64050" y="39330"/>
                  <a:pt x="29637" y="44246"/>
                </a:cubicBezTo>
                <a:cubicBezTo>
                  <a:pt x="5412" y="116924"/>
                  <a:pt x="0" y="112557"/>
                  <a:pt x="29637" y="221226"/>
                </a:cubicBezTo>
                <a:cubicBezTo>
                  <a:pt x="33296" y="234641"/>
                  <a:pt x="34553" y="243349"/>
                  <a:pt x="59134" y="250723"/>
                </a:cubicBezTo>
                <a:close/>
              </a:path>
            </a:pathLst>
          </a:cu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5222860" y="220808"/>
            <a:ext cx="690880" cy="706755"/>
          </a:xfrm>
          <a:prstGeom prst="rect">
            <a:avLst/>
          </a:prstGeom>
          <a:noFill/>
        </p:spPr>
        <p:txBody>
          <a:bodyPr wrap="none" rtlCol="0">
            <a:spAutoFit/>
          </a:bodyPr>
          <a:lstStyle/>
          <a:p>
            <a:r>
              <a:rPr lang="zh-CN" altLang="en-US" sz="4000" smtClean="0">
                <a:solidFill>
                  <a:srgbClr val="FFFF00"/>
                </a:solidFill>
                <a:latin typeface="黑体" panose="02010609060101010101" pitchFamily="49" charset="-122"/>
                <a:ea typeface="黑体" panose="02010609060101010101" pitchFamily="49" charset="-122"/>
              </a:rPr>
              <a:t>甘</a:t>
            </a:r>
            <a:endParaRPr lang="zh-CN" altLang="en-US" sz="4000">
              <a:solidFill>
                <a:srgbClr val="FFFF00"/>
              </a:solidFill>
              <a:latin typeface="黑体" panose="02010609060101010101" pitchFamily="49" charset="-122"/>
              <a:ea typeface="黑体" panose="02010609060101010101" pitchFamily="49" charset="-122"/>
            </a:endParaRPr>
          </a:p>
        </p:txBody>
      </p:sp>
      <p:sp>
        <p:nvSpPr>
          <p:cNvPr id="35" name="任意多边形 34"/>
          <p:cNvSpPr/>
          <p:nvPr/>
        </p:nvSpPr>
        <p:spPr>
          <a:xfrm>
            <a:off x="5773174" y="0"/>
            <a:ext cx="1601643" cy="1327355"/>
          </a:xfrm>
          <a:custGeom>
            <a:avLst/>
            <a:gdLst>
              <a:gd name="connsiteX0" fmla="*/ 147484 w 1601643"/>
              <a:gd name="connsiteY0" fmla="*/ 29497 h 1327355"/>
              <a:gd name="connsiteX1" fmla="*/ 191729 w 1601643"/>
              <a:gd name="connsiteY1" fmla="*/ 58994 h 1327355"/>
              <a:gd name="connsiteX2" fmla="*/ 206478 w 1601643"/>
              <a:gd name="connsiteY2" fmla="*/ 103239 h 1327355"/>
              <a:gd name="connsiteX3" fmla="*/ 235974 w 1601643"/>
              <a:gd name="connsiteY3" fmla="*/ 147484 h 1327355"/>
              <a:gd name="connsiteX4" fmla="*/ 280220 w 1601643"/>
              <a:gd name="connsiteY4" fmla="*/ 235975 h 1327355"/>
              <a:gd name="connsiteX5" fmla="*/ 324465 w 1601643"/>
              <a:gd name="connsiteY5" fmla="*/ 265471 h 1327355"/>
              <a:gd name="connsiteX6" fmla="*/ 309716 w 1601643"/>
              <a:gd name="connsiteY6" fmla="*/ 309717 h 1327355"/>
              <a:gd name="connsiteX7" fmla="*/ 206478 w 1601643"/>
              <a:gd name="connsiteY7" fmla="*/ 353962 h 1327355"/>
              <a:gd name="connsiteX8" fmla="*/ 191729 w 1601643"/>
              <a:gd name="connsiteY8" fmla="*/ 398207 h 1327355"/>
              <a:gd name="connsiteX9" fmla="*/ 250723 w 1601643"/>
              <a:gd name="connsiteY9" fmla="*/ 486697 h 1327355"/>
              <a:gd name="connsiteX10" fmla="*/ 235974 w 1601643"/>
              <a:gd name="connsiteY10" fmla="*/ 545691 h 1327355"/>
              <a:gd name="connsiteX11" fmla="*/ 191729 w 1601643"/>
              <a:gd name="connsiteY11" fmla="*/ 530942 h 1327355"/>
              <a:gd name="connsiteX12" fmla="*/ 117987 w 1601643"/>
              <a:gd name="connsiteY12" fmla="*/ 545691 h 1327355"/>
              <a:gd name="connsiteX13" fmla="*/ 73742 w 1601643"/>
              <a:gd name="connsiteY13" fmla="*/ 575187 h 1327355"/>
              <a:gd name="connsiteX14" fmla="*/ 44245 w 1601643"/>
              <a:gd name="connsiteY14" fmla="*/ 663678 h 1327355"/>
              <a:gd name="connsiteX15" fmla="*/ 0 w 1601643"/>
              <a:gd name="connsiteY15" fmla="*/ 752168 h 1327355"/>
              <a:gd name="connsiteX16" fmla="*/ 29497 w 1601643"/>
              <a:gd name="connsiteY16" fmla="*/ 796413 h 1327355"/>
              <a:gd name="connsiteX17" fmla="*/ 44245 w 1601643"/>
              <a:gd name="connsiteY17" fmla="*/ 840658 h 1327355"/>
              <a:gd name="connsiteX18" fmla="*/ 103239 w 1601643"/>
              <a:gd name="connsiteY18" fmla="*/ 929149 h 1327355"/>
              <a:gd name="connsiteX19" fmla="*/ 147484 w 1601643"/>
              <a:gd name="connsiteY19" fmla="*/ 899652 h 1327355"/>
              <a:gd name="connsiteX20" fmla="*/ 309716 w 1601643"/>
              <a:gd name="connsiteY20" fmla="*/ 899652 h 1327355"/>
              <a:gd name="connsiteX21" fmla="*/ 353961 w 1601643"/>
              <a:gd name="connsiteY21" fmla="*/ 929149 h 1327355"/>
              <a:gd name="connsiteX22" fmla="*/ 398207 w 1601643"/>
              <a:gd name="connsiteY22" fmla="*/ 1017639 h 1327355"/>
              <a:gd name="connsiteX23" fmla="*/ 501445 w 1601643"/>
              <a:gd name="connsiteY23" fmla="*/ 1017639 h 1327355"/>
              <a:gd name="connsiteX24" fmla="*/ 530942 w 1601643"/>
              <a:gd name="connsiteY24" fmla="*/ 1061884 h 1327355"/>
              <a:gd name="connsiteX25" fmla="*/ 619432 w 1601643"/>
              <a:gd name="connsiteY25" fmla="*/ 1106129 h 1327355"/>
              <a:gd name="connsiteX26" fmla="*/ 752168 w 1601643"/>
              <a:gd name="connsiteY26" fmla="*/ 1179871 h 1327355"/>
              <a:gd name="connsiteX27" fmla="*/ 796413 w 1601643"/>
              <a:gd name="connsiteY27" fmla="*/ 1209368 h 1327355"/>
              <a:gd name="connsiteX28" fmla="*/ 914400 w 1601643"/>
              <a:gd name="connsiteY28" fmla="*/ 1238865 h 1327355"/>
              <a:gd name="connsiteX29" fmla="*/ 973394 w 1601643"/>
              <a:gd name="connsiteY29" fmla="*/ 1253613 h 1327355"/>
              <a:gd name="connsiteX30" fmla="*/ 1106129 w 1601643"/>
              <a:gd name="connsiteY30" fmla="*/ 1327355 h 1327355"/>
              <a:gd name="connsiteX31" fmla="*/ 1120878 w 1601643"/>
              <a:gd name="connsiteY31" fmla="*/ 1283110 h 1327355"/>
              <a:gd name="connsiteX32" fmla="*/ 1076632 w 1601643"/>
              <a:gd name="connsiteY32" fmla="*/ 1253613 h 1327355"/>
              <a:gd name="connsiteX33" fmla="*/ 1061884 w 1601643"/>
              <a:gd name="connsiteY33" fmla="*/ 1209368 h 1327355"/>
              <a:gd name="connsiteX34" fmla="*/ 1106129 w 1601643"/>
              <a:gd name="connsiteY34" fmla="*/ 1120878 h 1327355"/>
              <a:gd name="connsiteX35" fmla="*/ 1091381 w 1601643"/>
              <a:gd name="connsiteY35" fmla="*/ 1076633 h 1327355"/>
              <a:gd name="connsiteX36" fmla="*/ 1047136 w 1601643"/>
              <a:gd name="connsiteY36" fmla="*/ 1061884 h 1327355"/>
              <a:gd name="connsiteX37" fmla="*/ 1017639 w 1601643"/>
              <a:gd name="connsiteY37" fmla="*/ 1017639 h 1327355"/>
              <a:gd name="connsiteX38" fmla="*/ 1002891 w 1601643"/>
              <a:gd name="connsiteY38" fmla="*/ 973394 h 1327355"/>
              <a:gd name="connsiteX39" fmla="*/ 1120878 w 1601643"/>
              <a:gd name="connsiteY39" fmla="*/ 958646 h 1327355"/>
              <a:gd name="connsiteX40" fmla="*/ 1238865 w 1601643"/>
              <a:gd name="connsiteY40" fmla="*/ 884904 h 1327355"/>
              <a:gd name="connsiteX41" fmla="*/ 1135626 w 1601643"/>
              <a:gd name="connsiteY41" fmla="*/ 781665 h 1327355"/>
              <a:gd name="connsiteX42" fmla="*/ 1091381 w 1601643"/>
              <a:gd name="connsiteY42" fmla="*/ 752168 h 1327355"/>
              <a:gd name="connsiteX43" fmla="*/ 1106129 w 1601643"/>
              <a:gd name="connsiteY43" fmla="*/ 707923 h 1327355"/>
              <a:gd name="connsiteX44" fmla="*/ 1371600 w 1601643"/>
              <a:gd name="connsiteY44" fmla="*/ 737420 h 1327355"/>
              <a:gd name="connsiteX45" fmla="*/ 1460091 w 1601643"/>
              <a:gd name="connsiteY45" fmla="*/ 766917 h 1327355"/>
              <a:gd name="connsiteX46" fmla="*/ 1504336 w 1601643"/>
              <a:gd name="connsiteY46" fmla="*/ 752168 h 1327355"/>
              <a:gd name="connsiteX47" fmla="*/ 1519084 w 1601643"/>
              <a:gd name="connsiteY47" fmla="*/ 707923 h 1327355"/>
              <a:gd name="connsiteX48" fmla="*/ 1533832 w 1601643"/>
              <a:gd name="connsiteY48" fmla="*/ 634181 h 1327355"/>
              <a:gd name="connsiteX49" fmla="*/ 1563329 w 1601643"/>
              <a:gd name="connsiteY49" fmla="*/ 589936 h 1327355"/>
              <a:gd name="connsiteX50" fmla="*/ 1578078 w 1601643"/>
              <a:gd name="connsiteY50" fmla="*/ 545691 h 1327355"/>
              <a:gd name="connsiteX51" fmla="*/ 1533832 w 1601643"/>
              <a:gd name="connsiteY51" fmla="*/ 516194 h 1327355"/>
              <a:gd name="connsiteX52" fmla="*/ 1474839 w 1601643"/>
              <a:gd name="connsiteY52" fmla="*/ 442452 h 1327355"/>
              <a:gd name="connsiteX53" fmla="*/ 1430594 w 1601643"/>
              <a:gd name="connsiteY53" fmla="*/ 339213 h 1327355"/>
              <a:gd name="connsiteX54" fmla="*/ 1401097 w 1601643"/>
              <a:gd name="connsiteY54" fmla="*/ 294968 h 1327355"/>
              <a:gd name="connsiteX55" fmla="*/ 1327355 w 1601643"/>
              <a:gd name="connsiteY55" fmla="*/ 191729 h 1327355"/>
              <a:gd name="connsiteX56" fmla="*/ 1386349 w 1601643"/>
              <a:gd name="connsiteY56" fmla="*/ 117987 h 1327355"/>
              <a:gd name="connsiteX57" fmla="*/ 1209368 w 1601643"/>
              <a:gd name="connsiteY57" fmla="*/ 29497 h 1327355"/>
              <a:gd name="connsiteX58" fmla="*/ 1165123 w 1601643"/>
              <a:gd name="connsiteY58" fmla="*/ 14749 h 1327355"/>
              <a:gd name="connsiteX59" fmla="*/ 1120878 w 1601643"/>
              <a:gd name="connsiteY59" fmla="*/ 0 h 1327355"/>
              <a:gd name="connsiteX60" fmla="*/ 206478 w 1601643"/>
              <a:gd name="connsiteY60" fmla="*/ 14749 h 1327355"/>
              <a:gd name="connsiteX61" fmla="*/ 147484 w 1601643"/>
              <a:gd name="connsiteY61" fmla="*/ 29497 h 13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01643" h="1327355">
                <a:moveTo>
                  <a:pt x="147484" y="29497"/>
                </a:moveTo>
                <a:cubicBezTo>
                  <a:pt x="145026" y="36871"/>
                  <a:pt x="180656" y="45153"/>
                  <a:pt x="191729" y="58994"/>
                </a:cubicBezTo>
                <a:cubicBezTo>
                  <a:pt x="201441" y="71133"/>
                  <a:pt x="199526" y="89334"/>
                  <a:pt x="206478" y="103239"/>
                </a:cubicBezTo>
                <a:cubicBezTo>
                  <a:pt x="214405" y="119093"/>
                  <a:pt x="228047" y="131630"/>
                  <a:pt x="235974" y="147484"/>
                </a:cubicBezTo>
                <a:cubicBezTo>
                  <a:pt x="259963" y="195462"/>
                  <a:pt x="237955" y="193710"/>
                  <a:pt x="280220" y="235975"/>
                </a:cubicBezTo>
                <a:cubicBezTo>
                  <a:pt x="292754" y="248509"/>
                  <a:pt x="309717" y="255639"/>
                  <a:pt x="324465" y="265471"/>
                </a:cubicBezTo>
                <a:cubicBezTo>
                  <a:pt x="319549" y="280220"/>
                  <a:pt x="320709" y="298724"/>
                  <a:pt x="309716" y="309717"/>
                </a:cubicBezTo>
                <a:cubicBezTo>
                  <a:pt x="291494" y="327939"/>
                  <a:pt x="232918" y="345148"/>
                  <a:pt x="206478" y="353962"/>
                </a:cubicBezTo>
                <a:cubicBezTo>
                  <a:pt x="201562" y="368710"/>
                  <a:pt x="186813" y="383459"/>
                  <a:pt x="191729" y="398207"/>
                </a:cubicBezTo>
                <a:cubicBezTo>
                  <a:pt x="202939" y="431838"/>
                  <a:pt x="250723" y="486697"/>
                  <a:pt x="250723" y="486697"/>
                </a:cubicBezTo>
                <a:cubicBezTo>
                  <a:pt x="245807" y="506362"/>
                  <a:pt x="252190" y="533529"/>
                  <a:pt x="235974" y="545691"/>
                </a:cubicBezTo>
                <a:cubicBezTo>
                  <a:pt x="223537" y="555019"/>
                  <a:pt x="207275" y="530942"/>
                  <a:pt x="191729" y="530942"/>
                </a:cubicBezTo>
                <a:cubicBezTo>
                  <a:pt x="166662" y="530942"/>
                  <a:pt x="142568" y="540775"/>
                  <a:pt x="117987" y="545691"/>
                </a:cubicBezTo>
                <a:cubicBezTo>
                  <a:pt x="103239" y="555523"/>
                  <a:pt x="83136" y="560156"/>
                  <a:pt x="73742" y="575187"/>
                </a:cubicBezTo>
                <a:cubicBezTo>
                  <a:pt x="57263" y="601553"/>
                  <a:pt x="61492" y="637807"/>
                  <a:pt x="44245" y="663678"/>
                </a:cubicBezTo>
                <a:cubicBezTo>
                  <a:pt x="6126" y="720858"/>
                  <a:pt x="20354" y="691108"/>
                  <a:pt x="0" y="752168"/>
                </a:cubicBezTo>
                <a:cubicBezTo>
                  <a:pt x="9832" y="766916"/>
                  <a:pt x="21570" y="780559"/>
                  <a:pt x="29497" y="796413"/>
                </a:cubicBezTo>
                <a:cubicBezTo>
                  <a:pt x="36449" y="810318"/>
                  <a:pt x="36695" y="827068"/>
                  <a:pt x="44245" y="840658"/>
                </a:cubicBezTo>
                <a:cubicBezTo>
                  <a:pt x="61461" y="871648"/>
                  <a:pt x="103239" y="929149"/>
                  <a:pt x="103239" y="929149"/>
                </a:cubicBezTo>
                <a:cubicBezTo>
                  <a:pt x="117987" y="919317"/>
                  <a:pt x="131192" y="906634"/>
                  <a:pt x="147484" y="899652"/>
                </a:cubicBezTo>
                <a:cubicBezTo>
                  <a:pt x="211227" y="872334"/>
                  <a:pt x="236104" y="889136"/>
                  <a:pt x="309716" y="899652"/>
                </a:cubicBezTo>
                <a:cubicBezTo>
                  <a:pt x="324464" y="909484"/>
                  <a:pt x="341427" y="916615"/>
                  <a:pt x="353961" y="929149"/>
                </a:cubicBezTo>
                <a:cubicBezTo>
                  <a:pt x="382551" y="957739"/>
                  <a:pt x="386211" y="981654"/>
                  <a:pt x="398207" y="1017639"/>
                </a:cubicBezTo>
                <a:cubicBezTo>
                  <a:pt x="438009" y="1004372"/>
                  <a:pt x="458235" y="988833"/>
                  <a:pt x="501445" y="1017639"/>
                </a:cubicBezTo>
                <a:cubicBezTo>
                  <a:pt x="516193" y="1027471"/>
                  <a:pt x="518408" y="1049350"/>
                  <a:pt x="530942" y="1061884"/>
                </a:cubicBezTo>
                <a:cubicBezTo>
                  <a:pt x="559533" y="1090475"/>
                  <a:pt x="583445" y="1094134"/>
                  <a:pt x="619432" y="1106129"/>
                </a:cubicBezTo>
                <a:cubicBezTo>
                  <a:pt x="720858" y="1173746"/>
                  <a:pt x="674291" y="1153913"/>
                  <a:pt x="752168" y="1179871"/>
                </a:cubicBezTo>
                <a:cubicBezTo>
                  <a:pt x="766916" y="1189703"/>
                  <a:pt x="780559" y="1201441"/>
                  <a:pt x="796413" y="1209368"/>
                </a:cubicBezTo>
                <a:cubicBezTo>
                  <a:pt x="828041" y="1225183"/>
                  <a:pt x="884103" y="1232133"/>
                  <a:pt x="914400" y="1238865"/>
                </a:cubicBezTo>
                <a:cubicBezTo>
                  <a:pt x="934187" y="1243262"/>
                  <a:pt x="953729" y="1248697"/>
                  <a:pt x="973394" y="1253613"/>
                </a:cubicBezTo>
                <a:cubicBezTo>
                  <a:pt x="1074819" y="1321230"/>
                  <a:pt x="1028252" y="1301397"/>
                  <a:pt x="1106129" y="1327355"/>
                </a:cubicBezTo>
                <a:cubicBezTo>
                  <a:pt x="1111045" y="1312607"/>
                  <a:pt x="1126652" y="1297544"/>
                  <a:pt x="1120878" y="1283110"/>
                </a:cubicBezTo>
                <a:cubicBezTo>
                  <a:pt x="1114295" y="1266652"/>
                  <a:pt x="1087705" y="1267454"/>
                  <a:pt x="1076632" y="1253613"/>
                </a:cubicBezTo>
                <a:cubicBezTo>
                  <a:pt x="1066920" y="1241474"/>
                  <a:pt x="1066800" y="1224116"/>
                  <a:pt x="1061884" y="1209368"/>
                </a:cubicBezTo>
                <a:cubicBezTo>
                  <a:pt x="1076798" y="1186997"/>
                  <a:pt x="1106129" y="1151409"/>
                  <a:pt x="1106129" y="1120878"/>
                </a:cubicBezTo>
                <a:cubicBezTo>
                  <a:pt x="1106129" y="1105332"/>
                  <a:pt x="1102374" y="1087626"/>
                  <a:pt x="1091381" y="1076633"/>
                </a:cubicBezTo>
                <a:cubicBezTo>
                  <a:pt x="1080388" y="1065640"/>
                  <a:pt x="1061884" y="1066800"/>
                  <a:pt x="1047136" y="1061884"/>
                </a:cubicBezTo>
                <a:cubicBezTo>
                  <a:pt x="1037304" y="1047136"/>
                  <a:pt x="1025566" y="1033493"/>
                  <a:pt x="1017639" y="1017639"/>
                </a:cubicBezTo>
                <a:cubicBezTo>
                  <a:pt x="1010687" y="1003734"/>
                  <a:pt x="989393" y="981107"/>
                  <a:pt x="1002891" y="973394"/>
                </a:cubicBezTo>
                <a:cubicBezTo>
                  <a:pt x="1037304" y="953730"/>
                  <a:pt x="1081549" y="963562"/>
                  <a:pt x="1120878" y="958646"/>
                </a:cubicBezTo>
                <a:cubicBezTo>
                  <a:pt x="1226184" y="923544"/>
                  <a:pt x="1192121" y="955019"/>
                  <a:pt x="1238865" y="884904"/>
                </a:cubicBezTo>
                <a:cubicBezTo>
                  <a:pt x="1212905" y="807027"/>
                  <a:pt x="1237052" y="849282"/>
                  <a:pt x="1135626" y="781665"/>
                </a:cubicBezTo>
                <a:lnTo>
                  <a:pt x="1091381" y="752168"/>
                </a:lnTo>
                <a:cubicBezTo>
                  <a:pt x="1096297" y="737420"/>
                  <a:pt x="1090764" y="710287"/>
                  <a:pt x="1106129" y="707923"/>
                </a:cubicBezTo>
                <a:cubicBezTo>
                  <a:pt x="1131472" y="704024"/>
                  <a:pt x="1316370" y="723612"/>
                  <a:pt x="1371600" y="737420"/>
                </a:cubicBezTo>
                <a:cubicBezTo>
                  <a:pt x="1401764" y="744961"/>
                  <a:pt x="1460091" y="766917"/>
                  <a:pt x="1460091" y="766917"/>
                </a:cubicBezTo>
                <a:cubicBezTo>
                  <a:pt x="1474839" y="762001"/>
                  <a:pt x="1493343" y="763161"/>
                  <a:pt x="1504336" y="752168"/>
                </a:cubicBezTo>
                <a:cubicBezTo>
                  <a:pt x="1515329" y="741175"/>
                  <a:pt x="1515314" y="723005"/>
                  <a:pt x="1519084" y="707923"/>
                </a:cubicBezTo>
                <a:cubicBezTo>
                  <a:pt x="1525164" y="683604"/>
                  <a:pt x="1525030" y="657652"/>
                  <a:pt x="1533832" y="634181"/>
                </a:cubicBezTo>
                <a:cubicBezTo>
                  <a:pt x="1540056" y="617584"/>
                  <a:pt x="1555402" y="605790"/>
                  <a:pt x="1563329" y="589936"/>
                </a:cubicBezTo>
                <a:cubicBezTo>
                  <a:pt x="1570282" y="576031"/>
                  <a:pt x="1573162" y="560439"/>
                  <a:pt x="1578078" y="545691"/>
                </a:cubicBezTo>
                <a:cubicBezTo>
                  <a:pt x="1563329" y="535859"/>
                  <a:pt x="1544905" y="530035"/>
                  <a:pt x="1533832" y="516194"/>
                </a:cubicBezTo>
                <a:cubicBezTo>
                  <a:pt x="1452415" y="414424"/>
                  <a:pt x="1601643" y="526989"/>
                  <a:pt x="1474839" y="442452"/>
                </a:cubicBezTo>
                <a:cubicBezTo>
                  <a:pt x="1400785" y="331373"/>
                  <a:pt x="1487736" y="472545"/>
                  <a:pt x="1430594" y="339213"/>
                </a:cubicBezTo>
                <a:cubicBezTo>
                  <a:pt x="1423612" y="322921"/>
                  <a:pt x="1408296" y="311166"/>
                  <a:pt x="1401097" y="294968"/>
                </a:cubicBezTo>
                <a:cubicBezTo>
                  <a:pt x="1353218" y="187241"/>
                  <a:pt x="1407830" y="218555"/>
                  <a:pt x="1327355" y="191729"/>
                </a:cubicBezTo>
                <a:cubicBezTo>
                  <a:pt x="1335128" y="186547"/>
                  <a:pt x="1409329" y="150159"/>
                  <a:pt x="1386349" y="117987"/>
                </a:cubicBezTo>
                <a:cubicBezTo>
                  <a:pt x="1350613" y="67956"/>
                  <a:pt x="1262531" y="47218"/>
                  <a:pt x="1209368" y="29497"/>
                </a:cubicBezTo>
                <a:lnTo>
                  <a:pt x="1165123" y="14749"/>
                </a:lnTo>
                <a:lnTo>
                  <a:pt x="1120878" y="0"/>
                </a:lnTo>
                <a:cubicBezTo>
                  <a:pt x="816078" y="4916"/>
                  <a:pt x="511021" y="1313"/>
                  <a:pt x="206478" y="14749"/>
                </a:cubicBezTo>
                <a:cubicBezTo>
                  <a:pt x="175416" y="16119"/>
                  <a:pt x="149942" y="22123"/>
                  <a:pt x="147484" y="29497"/>
                </a:cubicBezTo>
                <a:close/>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6222992" y="363684"/>
            <a:ext cx="690880" cy="706755"/>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秦</a:t>
            </a:r>
            <a:endParaRPr lang="zh-CN" altLang="en-US" sz="4000">
              <a:latin typeface="黑体" panose="02010609060101010101" pitchFamily="49" charset="-122"/>
              <a:ea typeface="黑体" panose="02010609060101010101" pitchFamily="49" charset="-122"/>
            </a:endParaRPr>
          </a:p>
        </p:txBody>
      </p:sp>
      <p:sp>
        <p:nvSpPr>
          <p:cNvPr id="37" name="任意多边形 36"/>
          <p:cNvSpPr/>
          <p:nvPr/>
        </p:nvSpPr>
        <p:spPr>
          <a:xfrm>
            <a:off x="7041535" y="9251"/>
            <a:ext cx="2153265" cy="1469911"/>
          </a:xfrm>
          <a:custGeom>
            <a:avLst/>
            <a:gdLst>
              <a:gd name="connsiteX0" fmla="*/ 2153265 w 2153265"/>
              <a:gd name="connsiteY0" fmla="*/ 35018 h 1469911"/>
              <a:gd name="connsiteX1" fmla="*/ 2035278 w 2153265"/>
              <a:gd name="connsiteY1" fmla="*/ 64515 h 1469911"/>
              <a:gd name="connsiteX2" fmla="*/ 2064775 w 2153265"/>
              <a:gd name="connsiteY2" fmla="*/ 153005 h 1469911"/>
              <a:gd name="connsiteX3" fmla="*/ 2079523 w 2153265"/>
              <a:gd name="connsiteY3" fmla="*/ 197250 h 1469911"/>
              <a:gd name="connsiteX4" fmla="*/ 2020530 w 2153265"/>
              <a:gd name="connsiteY4" fmla="*/ 182502 h 1469911"/>
              <a:gd name="connsiteX5" fmla="*/ 1887794 w 2153265"/>
              <a:gd name="connsiteY5" fmla="*/ 108760 h 1469911"/>
              <a:gd name="connsiteX6" fmla="*/ 1858297 w 2153265"/>
              <a:gd name="connsiteY6" fmla="*/ 153005 h 1469911"/>
              <a:gd name="connsiteX7" fmla="*/ 1917291 w 2153265"/>
              <a:gd name="connsiteY7" fmla="*/ 285741 h 1469911"/>
              <a:gd name="connsiteX8" fmla="*/ 1902542 w 2153265"/>
              <a:gd name="connsiteY8" fmla="*/ 344734 h 1469911"/>
              <a:gd name="connsiteX9" fmla="*/ 1814052 w 2153265"/>
              <a:gd name="connsiteY9" fmla="*/ 374231 h 1469911"/>
              <a:gd name="connsiteX10" fmla="*/ 1622323 w 2153265"/>
              <a:gd name="connsiteY10" fmla="*/ 359483 h 1469911"/>
              <a:gd name="connsiteX11" fmla="*/ 1651820 w 2153265"/>
              <a:gd name="connsiteY11" fmla="*/ 403728 h 1469911"/>
              <a:gd name="connsiteX12" fmla="*/ 1696065 w 2153265"/>
              <a:gd name="connsiteY12" fmla="*/ 433225 h 1469911"/>
              <a:gd name="connsiteX13" fmla="*/ 1681317 w 2153265"/>
              <a:gd name="connsiteY13" fmla="*/ 477470 h 1469911"/>
              <a:gd name="connsiteX14" fmla="*/ 1592826 w 2153265"/>
              <a:gd name="connsiteY14" fmla="*/ 492218 h 1469911"/>
              <a:gd name="connsiteX15" fmla="*/ 1548581 w 2153265"/>
              <a:gd name="connsiteY15" fmla="*/ 521715 h 1469911"/>
              <a:gd name="connsiteX16" fmla="*/ 1519084 w 2153265"/>
              <a:gd name="connsiteY16" fmla="*/ 565960 h 1469911"/>
              <a:gd name="connsiteX17" fmla="*/ 1489588 w 2153265"/>
              <a:gd name="connsiteY17" fmla="*/ 654450 h 1469911"/>
              <a:gd name="connsiteX18" fmla="*/ 1474839 w 2153265"/>
              <a:gd name="connsiteY18" fmla="*/ 757689 h 1469911"/>
              <a:gd name="connsiteX19" fmla="*/ 1519084 w 2153265"/>
              <a:gd name="connsiteY19" fmla="*/ 846179 h 1469911"/>
              <a:gd name="connsiteX20" fmla="*/ 1563330 w 2153265"/>
              <a:gd name="connsiteY20" fmla="*/ 875676 h 1469911"/>
              <a:gd name="connsiteX21" fmla="*/ 1592826 w 2153265"/>
              <a:gd name="connsiteY21" fmla="*/ 919921 h 1469911"/>
              <a:gd name="connsiteX22" fmla="*/ 1681317 w 2153265"/>
              <a:gd name="connsiteY22" fmla="*/ 949418 h 1469911"/>
              <a:gd name="connsiteX23" fmla="*/ 1769807 w 2153265"/>
              <a:gd name="connsiteY23" fmla="*/ 1023160 h 1469911"/>
              <a:gd name="connsiteX24" fmla="*/ 1784555 w 2153265"/>
              <a:gd name="connsiteY24" fmla="*/ 1067405 h 1469911"/>
              <a:gd name="connsiteX25" fmla="*/ 1740310 w 2153265"/>
              <a:gd name="connsiteY25" fmla="*/ 1155896 h 1469911"/>
              <a:gd name="connsiteX26" fmla="*/ 1696065 w 2153265"/>
              <a:gd name="connsiteY26" fmla="*/ 1244386 h 1469911"/>
              <a:gd name="connsiteX27" fmla="*/ 1651820 w 2153265"/>
              <a:gd name="connsiteY27" fmla="*/ 1259134 h 1469911"/>
              <a:gd name="connsiteX28" fmla="*/ 1607575 w 2153265"/>
              <a:gd name="connsiteY28" fmla="*/ 1288631 h 1469911"/>
              <a:gd name="connsiteX29" fmla="*/ 1637071 w 2153265"/>
              <a:gd name="connsiteY29" fmla="*/ 1421367 h 1469911"/>
              <a:gd name="connsiteX30" fmla="*/ 1622323 w 2153265"/>
              <a:gd name="connsiteY30" fmla="*/ 1465612 h 1469911"/>
              <a:gd name="connsiteX31" fmla="*/ 1578078 w 2153265"/>
              <a:gd name="connsiteY31" fmla="*/ 1436115 h 1469911"/>
              <a:gd name="connsiteX32" fmla="*/ 1489588 w 2153265"/>
              <a:gd name="connsiteY32" fmla="*/ 1406618 h 1469911"/>
              <a:gd name="connsiteX33" fmla="*/ 1460091 w 2153265"/>
              <a:gd name="connsiteY33" fmla="*/ 1362373 h 1469911"/>
              <a:gd name="connsiteX34" fmla="*/ 1327355 w 2153265"/>
              <a:gd name="connsiteY34" fmla="*/ 1347625 h 1469911"/>
              <a:gd name="connsiteX35" fmla="*/ 1356852 w 2153265"/>
              <a:gd name="connsiteY35" fmla="*/ 1259134 h 1469911"/>
              <a:gd name="connsiteX36" fmla="*/ 1342104 w 2153265"/>
              <a:gd name="connsiteY36" fmla="*/ 1214889 h 1469911"/>
              <a:gd name="connsiteX37" fmla="*/ 1312607 w 2153265"/>
              <a:gd name="connsiteY37" fmla="*/ 1259134 h 1469911"/>
              <a:gd name="connsiteX38" fmla="*/ 1224117 w 2153265"/>
              <a:gd name="connsiteY38" fmla="*/ 1288631 h 1469911"/>
              <a:gd name="connsiteX39" fmla="*/ 1165123 w 2153265"/>
              <a:gd name="connsiteY39" fmla="*/ 1200141 h 1469911"/>
              <a:gd name="connsiteX40" fmla="*/ 1091381 w 2153265"/>
              <a:gd name="connsiteY40" fmla="*/ 1067405 h 1469911"/>
              <a:gd name="connsiteX41" fmla="*/ 1047136 w 2153265"/>
              <a:gd name="connsiteY41" fmla="*/ 1037908 h 1469911"/>
              <a:gd name="connsiteX42" fmla="*/ 870155 w 2153265"/>
              <a:gd name="connsiteY42" fmla="*/ 1082154 h 1469911"/>
              <a:gd name="connsiteX43" fmla="*/ 825910 w 2153265"/>
              <a:gd name="connsiteY43" fmla="*/ 1096902 h 1469911"/>
              <a:gd name="connsiteX44" fmla="*/ 737420 w 2153265"/>
              <a:gd name="connsiteY44" fmla="*/ 1067405 h 1469911"/>
              <a:gd name="connsiteX45" fmla="*/ 619433 w 2153265"/>
              <a:gd name="connsiteY45" fmla="*/ 1037908 h 1469911"/>
              <a:gd name="connsiteX46" fmla="*/ 486697 w 2153265"/>
              <a:gd name="connsiteY46" fmla="*/ 964167 h 1469911"/>
              <a:gd name="connsiteX47" fmla="*/ 398207 w 2153265"/>
              <a:gd name="connsiteY47" fmla="*/ 890425 h 1469911"/>
              <a:gd name="connsiteX48" fmla="*/ 324465 w 2153265"/>
              <a:gd name="connsiteY48" fmla="*/ 801934 h 1469911"/>
              <a:gd name="connsiteX49" fmla="*/ 309717 w 2153265"/>
              <a:gd name="connsiteY49" fmla="*/ 683947 h 1469911"/>
              <a:gd name="connsiteX50" fmla="*/ 280220 w 2153265"/>
              <a:gd name="connsiteY50" fmla="*/ 595457 h 1469911"/>
              <a:gd name="connsiteX51" fmla="*/ 324465 w 2153265"/>
              <a:gd name="connsiteY51" fmla="*/ 521715 h 1469911"/>
              <a:gd name="connsiteX52" fmla="*/ 250723 w 2153265"/>
              <a:gd name="connsiteY52" fmla="*/ 506967 h 1469911"/>
              <a:gd name="connsiteX53" fmla="*/ 206478 w 2153265"/>
              <a:gd name="connsiteY53" fmla="*/ 462721 h 1469911"/>
              <a:gd name="connsiteX54" fmla="*/ 162233 w 2153265"/>
              <a:gd name="connsiteY54" fmla="*/ 344734 h 1469911"/>
              <a:gd name="connsiteX55" fmla="*/ 117988 w 2153265"/>
              <a:gd name="connsiteY55" fmla="*/ 329986 h 1469911"/>
              <a:gd name="connsiteX56" fmla="*/ 103239 w 2153265"/>
              <a:gd name="connsiteY56" fmla="*/ 167754 h 1469911"/>
              <a:gd name="connsiteX57" fmla="*/ 117988 w 2153265"/>
              <a:gd name="connsiteY57" fmla="*/ 123508 h 1469911"/>
              <a:gd name="connsiteX58" fmla="*/ 58994 w 2153265"/>
              <a:gd name="connsiteY58" fmla="*/ 49767 h 1469911"/>
              <a:gd name="connsiteX59" fmla="*/ 0 w 2153265"/>
              <a:gd name="connsiteY59" fmla="*/ 20270 h 1469911"/>
              <a:gd name="connsiteX60" fmla="*/ 58994 w 2153265"/>
              <a:gd name="connsiteY60" fmla="*/ 35018 h 1469911"/>
              <a:gd name="connsiteX61" fmla="*/ 147484 w 2153265"/>
              <a:gd name="connsiteY61" fmla="*/ 64515 h 1469911"/>
              <a:gd name="connsiteX62" fmla="*/ 221226 w 2153265"/>
              <a:gd name="connsiteY62" fmla="*/ 79263 h 1469911"/>
              <a:gd name="connsiteX63" fmla="*/ 309717 w 2153265"/>
              <a:gd name="connsiteY63" fmla="*/ 108760 h 1469911"/>
              <a:gd name="connsiteX64" fmla="*/ 501446 w 2153265"/>
              <a:gd name="connsiteY64" fmla="*/ 94012 h 1469911"/>
              <a:gd name="connsiteX65" fmla="*/ 412955 w 2153265"/>
              <a:gd name="connsiteY65" fmla="*/ 64515 h 1469911"/>
              <a:gd name="connsiteX66" fmla="*/ 235975 w 2153265"/>
              <a:gd name="connsiteY66" fmla="*/ 49767 h 1469911"/>
              <a:gd name="connsiteX67" fmla="*/ 147484 w 2153265"/>
              <a:gd name="connsiteY67" fmla="*/ 35018 h 1469911"/>
              <a:gd name="connsiteX68" fmla="*/ 103239 w 2153265"/>
              <a:gd name="connsiteY68" fmla="*/ 20270 h 1469911"/>
              <a:gd name="connsiteX69" fmla="*/ 825910 w 2153265"/>
              <a:gd name="connsiteY69" fmla="*/ 35018 h 1469911"/>
              <a:gd name="connsiteX70" fmla="*/ 914400 w 2153265"/>
              <a:gd name="connsiteY70" fmla="*/ 49767 h 1469911"/>
              <a:gd name="connsiteX71" fmla="*/ 1622323 w 2153265"/>
              <a:gd name="connsiteY71" fmla="*/ 79263 h 1469911"/>
              <a:gd name="connsiteX72" fmla="*/ 1976284 w 2153265"/>
              <a:gd name="connsiteY72" fmla="*/ 79263 h 1469911"/>
              <a:gd name="connsiteX73" fmla="*/ 2035278 w 2153265"/>
              <a:gd name="connsiteY73" fmla="*/ 64515 h 146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53265" h="1469911">
                <a:moveTo>
                  <a:pt x="2153265" y="35018"/>
                </a:moveTo>
                <a:cubicBezTo>
                  <a:pt x="2113936" y="44850"/>
                  <a:pt x="2059602" y="32083"/>
                  <a:pt x="2035278" y="64515"/>
                </a:cubicBezTo>
                <a:cubicBezTo>
                  <a:pt x="2016623" y="89389"/>
                  <a:pt x="2054943" y="123508"/>
                  <a:pt x="2064775" y="153005"/>
                </a:cubicBezTo>
                <a:lnTo>
                  <a:pt x="2079523" y="197250"/>
                </a:lnTo>
                <a:cubicBezTo>
                  <a:pt x="2085933" y="216479"/>
                  <a:pt x="2040194" y="187418"/>
                  <a:pt x="2020530" y="182502"/>
                </a:cubicBezTo>
                <a:cubicBezTo>
                  <a:pt x="1919104" y="114885"/>
                  <a:pt x="1965671" y="134718"/>
                  <a:pt x="1887794" y="108760"/>
                </a:cubicBezTo>
                <a:cubicBezTo>
                  <a:pt x="1877962" y="123508"/>
                  <a:pt x="1858297" y="135280"/>
                  <a:pt x="1858297" y="153005"/>
                </a:cubicBezTo>
                <a:cubicBezTo>
                  <a:pt x="1858297" y="205659"/>
                  <a:pt x="1890558" y="245642"/>
                  <a:pt x="1917291" y="285741"/>
                </a:cubicBezTo>
                <a:cubicBezTo>
                  <a:pt x="1912375" y="305405"/>
                  <a:pt x="1917932" y="331543"/>
                  <a:pt x="1902542" y="344734"/>
                </a:cubicBezTo>
                <a:cubicBezTo>
                  <a:pt x="1878935" y="364968"/>
                  <a:pt x="1814052" y="374231"/>
                  <a:pt x="1814052" y="374231"/>
                </a:cubicBezTo>
                <a:cubicBezTo>
                  <a:pt x="1750142" y="369315"/>
                  <a:pt x="1685388" y="348017"/>
                  <a:pt x="1622323" y="359483"/>
                </a:cubicBezTo>
                <a:cubicBezTo>
                  <a:pt x="1604884" y="362654"/>
                  <a:pt x="1639286" y="391194"/>
                  <a:pt x="1651820" y="403728"/>
                </a:cubicBezTo>
                <a:cubicBezTo>
                  <a:pt x="1664354" y="416262"/>
                  <a:pt x="1681317" y="423393"/>
                  <a:pt x="1696065" y="433225"/>
                </a:cubicBezTo>
                <a:cubicBezTo>
                  <a:pt x="1691149" y="447973"/>
                  <a:pt x="1694815" y="469757"/>
                  <a:pt x="1681317" y="477470"/>
                </a:cubicBezTo>
                <a:cubicBezTo>
                  <a:pt x="1655353" y="492306"/>
                  <a:pt x="1621195" y="482762"/>
                  <a:pt x="1592826" y="492218"/>
                </a:cubicBezTo>
                <a:cubicBezTo>
                  <a:pt x="1576010" y="497823"/>
                  <a:pt x="1563329" y="511883"/>
                  <a:pt x="1548581" y="521715"/>
                </a:cubicBezTo>
                <a:cubicBezTo>
                  <a:pt x="1538749" y="536463"/>
                  <a:pt x="1526283" y="549762"/>
                  <a:pt x="1519084" y="565960"/>
                </a:cubicBezTo>
                <a:cubicBezTo>
                  <a:pt x="1506456" y="594372"/>
                  <a:pt x="1489588" y="654450"/>
                  <a:pt x="1489588" y="654450"/>
                </a:cubicBezTo>
                <a:cubicBezTo>
                  <a:pt x="1484672" y="688863"/>
                  <a:pt x="1474839" y="722927"/>
                  <a:pt x="1474839" y="757689"/>
                </a:cubicBezTo>
                <a:cubicBezTo>
                  <a:pt x="1474839" y="781677"/>
                  <a:pt x="1504172" y="831267"/>
                  <a:pt x="1519084" y="846179"/>
                </a:cubicBezTo>
                <a:cubicBezTo>
                  <a:pt x="1531618" y="858713"/>
                  <a:pt x="1548581" y="865844"/>
                  <a:pt x="1563330" y="875676"/>
                </a:cubicBezTo>
                <a:cubicBezTo>
                  <a:pt x="1573162" y="890424"/>
                  <a:pt x="1577795" y="910527"/>
                  <a:pt x="1592826" y="919921"/>
                </a:cubicBezTo>
                <a:cubicBezTo>
                  <a:pt x="1619192" y="936400"/>
                  <a:pt x="1681317" y="949418"/>
                  <a:pt x="1681317" y="949418"/>
                </a:cubicBezTo>
                <a:cubicBezTo>
                  <a:pt x="1713964" y="971183"/>
                  <a:pt x="1747096" y="989093"/>
                  <a:pt x="1769807" y="1023160"/>
                </a:cubicBezTo>
                <a:cubicBezTo>
                  <a:pt x="1778430" y="1036095"/>
                  <a:pt x="1779639" y="1052657"/>
                  <a:pt x="1784555" y="1067405"/>
                </a:cubicBezTo>
                <a:cubicBezTo>
                  <a:pt x="1747486" y="1178615"/>
                  <a:pt x="1797490" y="1041535"/>
                  <a:pt x="1740310" y="1155896"/>
                </a:cubicBezTo>
                <a:cubicBezTo>
                  <a:pt x="1722498" y="1191521"/>
                  <a:pt x="1731288" y="1216208"/>
                  <a:pt x="1696065" y="1244386"/>
                </a:cubicBezTo>
                <a:cubicBezTo>
                  <a:pt x="1683926" y="1254097"/>
                  <a:pt x="1666568" y="1254218"/>
                  <a:pt x="1651820" y="1259134"/>
                </a:cubicBezTo>
                <a:cubicBezTo>
                  <a:pt x="1637072" y="1268966"/>
                  <a:pt x="1611874" y="1271435"/>
                  <a:pt x="1607575" y="1288631"/>
                </a:cubicBezTo>
                <a:cubicBezTo>
                  <a:pt x="1600159" y="1318294"/>
                  <a:pt x="1625718" y="1387308"/>
                  <a:pt x="1637071" y="1421367"/>
                </a:cubicBezTo>
                <a:cubicBezTo>
                  <a:pt x="1632155" y="1436115"/>
                  <a:pt x="1637405" y="1461842"/>
                  <a:pt x="1622323" y="1465612"/>
                </a:cubicBezTo>
                <a:cubicBezTo>
                  <a:pt x="1605127" y="1469911"/>
                  <a:pt x="1594276" y="1443314"/>
                  <a:pt x="1578078" y="1436115"/>
                </a:cubicBezTo>
                <a:cubicBezTo>
                  <a:pt x="1549666" y="1423487"/>
                  <a:pt x="1489588" y="1406618"/>
                  <a:pt x="1489588" y="1406618"/>
                </a:cubicBezTo>
                <a:cubicBezTo>
                  <a:pt x="1479756" y="1391870"/>
                  <a:pt x="1476749" y="1368430"/>
                  <a:pt x="1460091" y="1362373"/>
                </a:cubicBezTo>
                <a:cubicBezTo>
                  <a:pt x="1418254" y="1347160"/>
                  <a:pt x="1358834" y="1379104"/>
                  <a:pt x="1327355" y="1347625"/>
                </a:cubicBezTo>
                <a:cubicBezTo>
                  <a:pt x="1305369" y="1325639"/>
                  <a:pt x="1356852" y="1259134"/>
                  <a:pt x="1356852" y="1259134"/>
                </a:cubicBezTo>
                <a:cubicBezTo>
                  <a:pt x="1351936" y="1244386"/>
                  <a:pt x="1357650" y="1214889"/>
                  <a:pt x="1342104" y="1214889"/>
                </a:cubicBezTo>
                <a:cubicBezTo>
                  <a:pt x="1324379" y="1214889"/>
                  <a:pt x="1327638" y="1249740"/>
                  <a:pt x="1312607" y="1259134"/>
                </a:cubicBezTo>
                <a:cubicBezTo>
                  <a:pt x="1286241" y="1275613"/>
                  <a:pt x="1224117" y="1288631"/>
                  <a:pt x="1224117" y="1288631"/>
                </a:cubicBezTo>
                <a:cubicBezTo>
                  <a:pt x="1204452" y="1259134"/>
                  <a:pt x="1176333" y="1233773"/>
                  <a:pt x="1165123" y="1200141"/>
                </a:cubicBezTo>
                <a:cubicBezTo>
                  <a:pt x="1149754" y="1154034"/>
                  <a:pt x="1134850" y="1096385"/>
                  <a:pt x="1091381" y="1067405"/>
                </a:cubicBezTo>
                <a:lnTo>
                  <a:pt x="1047136" y="1037908"/>
                </a:lnTo>
                <a:cubicBezTo>
                  <a:pt x="927975" y="1057769"/>
                  <a:pt x="987017" y="1043200"/>
                  <a:pt x="870155" y="1082154"/>
                </a:cubicBezTo>
                <a:lnTo>
                  <a:pt x="825910" y="1096902"/>
                </a:lnTo>
                <a:lnTo>
                  <a:pt x="737420" y="1067405"/>
                </a:lnTo>
                <a:cubicBezTo>
                  <a:pt x="704720" y="1056505"/>
                  <a:pt x="652552" y="1056307"/>
                  <a:pt x="619433" y="1037908"/>
                </a:cubicBezTo>
                <a:cubicBezTo>
                  <a:pt x="467299" y="953390"/>
                  <a:pt x="586810" y="997537"/>
                  <a:pt x="486697" y="964167"/>
                </a:cubicBezTo>
                <a:cubicBezTo>
                  <a:pt x="357433" y="834900"/>
                  <a:pt x="521406" y="993092"/>
                  <a:pt x="398207" y="890425"/>
                </a:cubicBezTo>
                <a:cubicBezTo>
                  <a:pt x="355625" y="854940"/>
                  <a:pt x="353467" y="845437"/>
                  <a:pt x="324465" y="801934"/>
                </a:cubicBezTo>
                <a:cubicBezTo>
                  <a:pt x="319549" y="762605"/>
                  <a:pt x="318022" y="722702"/>
                  <a:pt x="309717" y="683947"/>
                </a:cubicBezTo>
                <a:cubicBezTo>
                  <a:pt x="303202" y="653545"/>
                  <a:pt x="280220" y="595457"/>
                  <a:pt x="280220" y="595457"/>
                </a:cubicBezTo>
                <a:cubicBezTo>
                  <a:pt x="365501" y="538602"/>
                  <a:pt x="409421" y="542953"/>
                  <a:pt x="324465" y="521715"/>
                </a:cubicBezTo>
                <a:cubicBezTo>
                  <a:pt x="300146" y="515635"/>
                  <a:pt x="275304" y="511883"/>
                  <a:pt x="250723" y="506967"/>
                </a:cubicBezTo>
                <a:cubicBezTo>
                  <a:pt x="235975" y="492218"/>
                  <a:pt x="215806" y="481377"/>
                  <a:pt x="206478" y="462721"/>
                </a:cubicBezTo>
                <a:cubicBezTo>
                  <a:pt x="178497" y="406757"/>
                  <a:pt x="212534" y="384975"/>
                  <a:pt x="162233" y="344734"/>
                </a:cubicBezTo>
                <a:cubicBezTo>
                  <a:pt x="150094" y="335023"/>
                  <a:pt x="132736" y="334902"/>
                  <a:pt x="117988" y="329986"/>
                </a:cubicBezTo>
                <a:cubicBezTo>
                  <a:pt x="84258" y="228797"/>
                  <a:pt x="79415" y="263050"/>
                  <a:pt x="103239" y="167754"/>
                </a:cubicBezTo>
                <a:cubicBezTo>
                  <a:pt x="107010" y="152672"/>
                  <a:pt x="113072" y="138257"/>
                  <a:pt x="117988" y="123508"/>
                </a:cubicBezTo>
                <a:cubicBezTo>
                  <a:pt x="99600" y="68347"/>
                  <a:pt x="113932" y="81160"/>
                  <a:pt x="58994" y="49767"/>
                </a:cubicBezTo>
                <a:cubicBezTo>
                  <a:pt x="39905" y="38859"/>
                  <a:pt x="0" y="42256"/>
                  <a:pt x="0" y="20270"/>
                </a:cubicBezTo>
                <a:cubicBezTo>
                  <a:pt x="0" y="0"/>
                  <a:pt x="39579" y="29194"/>
                  <a:pt x="58994" y="35018"/>
                </a:cubicBezTo>
                <a:cubicBezTo>
                  <a:pt x="88775" y="43952"/>
                  <a:pt x="116996" y="58417"/>
                  <a:pt x="147484" y="64515"/>
                </a:cubicBezTo>
                <a:cubicBezTo>
                  <a:pt x="172065" y="69431"/>
                  <a:pt x="197042" y="72667"/>
                  <a:pt x="221226" y="79263"/>
                </a:cubicBezTo>
                <a:cubicBezTo>
                  <a:pt x="251223" y="87444"/>
                  <a:pt x="309717" y="108760"/>
                  <a:pt x="309717" y="108760"/>
                </a:cubicBezTo>
                <a:lnTo>
                  <a:pt x="501446" y="94012"/>
                </a:lnTo>
                <a:cubicBezTo>
                  <a:pt x="530025" y="81764"/>
                  <a:pt x="442452" y="74347"/>
                  <a:pt x="412955" y="64515"/>
                </a:cubicBezTo>
                <a:cubicBezTo>
                  <a:pt x="356795" y="45795"/>
                  <a:pt x="294968" y="54683"/>
                  <a:pt x="235975" y="49767"/>
                </a:cubicBezTo>
                <a:cubicBezTo>
                  <a:pt x="206478" y="44851"/>
                  <a:pt x="176676" y="41505"/>
                  <a:pt x="147484" y="35018"/>
                </a:cubicBezTo>
                <a:cubicBezTo>
                  <a:pt x="132308" y="31646"/>
                  <a:pt x="87693" y="20270"/>
                  <a:pt x="103239" y="20270"/>
                </a:cubicBezTo>
                <a:cubicBezTo>
                  <a:pt x="344179" y="20270"/>
                  <a:pt x="585020" y="30102"/>
                  <a:pt x="825910" y="35018"/>
                </a:cubicBezTo>
                <a:cubicBezTo>
                  <a:pt x="855407" y="39934"/>
                  <a:pt x="884701" y="46273"/>
                  <a:pt x="914400" y="49767"/>
                </a:cubicBezTo>
                <a:cubicBezTo>
                  <a:pt x="1156501" y="78250"/>
                  <a:pt x="1361973" y="72227"/>
                  <a:pt x="1622323" y="79263"/>
                </a:cubicBezTo>
                <a:cubicBezTo>
                  <a:pt x="1799580" y="96989"/>
                  <a:pt x="1774834" y="102963"/>
                  <a:pt x="1976284" y="79263"/>
                </a:cubicBezTo>
                <a:cubicBezTo>
                  <a:pt x="2114855" y="62960"/>
                  <a:pt x="1976632" y="64515"/>
                  <a:pt x="2035278" y="64515"/>
                </a:cubicBezTo>
              </a:path>
            </a:pathLst>
          </a:custGeom>
          <a:solidFill>
            <a:schemeClr val="tx1">
              <a:lumMod val="50000"/>
              <a:lumOff val="5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TextBox 37"/>
          <p:cNvSpPr txBox="1"/>
          <p:nvPr/>
        </p:nvSpPr>
        <p:spPr>
          <a:xfrm>
            <a:off x="7723190" y="24"/>
            <a:ext cx="690880" cy="706755"/>
          </a:xfrm>
          <a:prstGeom prst="rect">
            <a:avLst/>
          </a:prstGeom>
          <a:noFill/>
        </p:spPr>
        <p:txBody>
          <a:bodyPr wrap="none" rtlCol="0">
            <a:spAutoFit/>
          </a:bodyPr>
          <a:lstStyle/>
          <a:p>
            <a:r>
              <a:rPr lang="zh-CN" altLang="en-US" sz="4000" smtClean="0">
                <a:solidFill>
                  <a:srgbClr val="FFFF00"/>
                </a:solidFill>
                <a:latin typeface="黑体" panose="02010609060101010101" pitchFamily="49" charset="-122"/>
                <a:ea typeface="黑体" panose="02010609060101010101" pitchFamily="49" charset="-122"/>
              </a:rPr>
              <a:t>豫</a:t>
            </a:r>
            <a:endParaRPr lang="zh-CN" altLang="en-US" sz="4000">
              <a:solidFill>
                <a:srgbClr val="FFFF00"/>
              </a:solidFill>
              <a:latin typeface="黑体" panose="02010609060101010101" pitchFamily="49" charset="-122"/>
              <a:ea typeface="黑体" panose="02010609060101010101" pitchFamily="49" charset="-122"/>
            </a:endParaRPr>
          </a:p>
        </p:txBody>
      </p:sp>
      <p:sp>
        <p:nvSpPr>
          <p:cNvPr id="40" name="任意多边形 39"/>
          <p:cNvSpPr/>
          <p:nvPr/>
        </p:nvSpPr>
        <p:spPr>
          <a:xfrm>
            <a:off x="9138862" y="27342"/>
            <a:ext cx="1635116" cy="1540408"/>
          </a:xfrm>
          <a:custGeom>
            <a:avLst/>
            <a:gdLst>
              <a:gd name="connsiteX0" fmla="*/ 11693 w 1635116"/>
              <a:gd name="connsiteY0" fmla="*/ 75921 h 1540408"/>
              <a:gd name="connsiteX1" fmla="*/ 55938 w 1635116"/>
              <a:gd name="connsiteY1" fmla="*/ 282398 h 1540408"/>
              <a:gd name="connsiteX2" fmla="*/ 144428 w 1635116"/>
              <a:gd name="connsiteY2" fmla="*/ 341392 h 1540408"/>
              <a:gd name="connsiteX3" fmla="*/ 232919 w 1635116"/>
              <a:gd name="connsiteY3" fmla="*/ 370888 h 1540408"/>
              <a:gd name="connsiteX4" fmla="*/ 306661 w 1635116"/>
              <a:gd name="connsiteY4" fmla="*/ 444630 h 1540408"/>
              <a:gd name="connsiteX5" fmla="*/ 291912 w 1635116"/>
              <a:gd name="connsiteY5" fmla="*/ 533121 h 1540408"/>
              <a:gd name="connsiteX6" fmla="*/ 262415 w 1635116"/>
              <a:gd name="connsiteY6" fmla="*/ 621611 h 1540408"/>
              <a:gd name="connsiteX7" fmla="*/ 291912 w 1635116"/>
              <a:gd name="connsiteY7" fmla="*/ 665856 h 1540408"/>
              <a:gd name="connsiteX8" fmla="*/ 424648 w 1635116"/>
              <a:gd name="connsiteY8" fmla="*/ 739598 h 1540408"/>
              <a:gd name="connsiteX9" fmla="*/ 572132 w 1635116"/>
              <a:gd name="connsiteY9" fmla="*/ 754347 h 1540408"/>
              <a:gd name="connsiteX10" fmla="*/ 645873 w 1635116"/>
              <a:gd name="connsiteY10" fmla="*/ 946076 h 1540408"/>
              <a:gd name="connsiteX11" fmla="*/ 631125 w 1635116"/>
              <a:gd name="connsiteY11" fmla="*/ 1049314 h 1540408"/>
              <a:gd name="connsiteX12" fmla="*/ 586880 w 1635116"/>
              <a:gd name="connsiteY12" fmla="*/ 1078811 h 1540408"/>
              <a:gd name="connsiteX13" fmla="*/ 631125 w 1635116"/>
              <a:gd name="connsiteY13" fmla="*/ 1196798 h 1540408"/>
              <a:gd name="connsiteX14" fmla="*/ 645873 w 1635116"/>
              <a:gd name="connsiteY14" fmla="*/ 1329534 h 1540408"/>
              <a:gd name="connsiteX15" fmla="*/ 660622 w 1635116"/>
              <a:gd name="connsiteY15" fmla="*/ 1373779 h 1540408"/>
              <a:gd name="connsiteX16" fmla="*/ 704867 w 1635116"/>
              <a:gd name="connsiteY16" fmla="*/ 1418024 h 1540408"/>
              <a:gd name="connsiteX17" fmla="*/ 749112 w 1635116"/>
              <a:gd name="connsiteY17" fmla="*/ 1447521 h 1540408"/>
              <a:gd name="connsiteX18" fmla="*/ 896596 w 1635116"/>
              <a:gd name="connsiteY18" fmla="*/ 1418024 h 1540408"/>
              <a:gd name="connsiteX19" fmla="*/ 955590 w 1635116"/>
              <a:gd name="connsiteY19" fmla="*/ 1432772 h 1540408"/>
              <a:gd name="connsiteX20" fmla="*/ 999835 w 1635116"/>
              <a:gd name="connsiteY20" fmla="*/ 1462269 h 1540408"/>
              <a:gd name="connsiteX21" fmla="*/ 1044080 w 1635116"/>
              <a:gd name="connsiteY21" fmla="*/ 1432772 h 1540408"/>
              <a:gd name="connsiteX22" fmla="*/ 1058828 w 1635116"/>
              <a:gd name="connsiteY22" fmla="*/ 1477017 h 1540408"/>
              <a:gd name="connsiteX23" fmla="*/ 1103073 w 1635116"/>
              <a:gd name="connsiteY23" fmla="*/ 1491766 h 1540408"/>
              <a:gd name="connsiteX24" fmla="*/ 1147319 w 1635116"/>
              <a:gd name="connsiteY24" fmla="*/ 1462269 h 1540408"/>
              <a:gd name="connsiteX25" fmla="*/ 1162067 w 1635116"/>
              <a:gd name="connsiteY25" fmla="*/ 1418024 h 1540408"/>
              <a:gd name="connsiteX26" fmla="*/ 1250557 w 1635116"/>
              <a:gd name="connsiteY26" fmla="*/ 1447521 h 1540408"/>
              <a:gd name="connsiteX27" fmla="*/ 1280054 w 1635116"/>
              <a:gd name="connsiteY27" fmla="*/ 1491766 h 1540408"/>
              <a:gd name="connsiteX28" fmla="*/ 1294803 w 1635116"/>
              <a:gd name="connsiteY28" fmla="*/ 1536011 h 1540408"/>
              <a:gd name="connsiteX29" fmla="*/ 1383293 w 1635116"/>
              <a:gd name="connsiteY29" fmla="*/ 1506514 h 1540408"/>
              <a:gd name="connsiteX30" fmla="*/ 1398041 w 1635116"/>
              <a:gd name="connsiteY30" fmla="*/ 1432772 h 1540408"/>
              <a:gd name="connsiteX31" fmla="*/ 1442286 w 1635116"/>
              <a:gd name="connsiteY31" fmla="*/ 1418024 h 1540408"/>
              <a:gd name="connsiteX32" fmla="*/ 1501280 w 1635116"/>
              <a:gd name="connsiteY32" fmla="*/ 1403276 h 1540408"/>
              <a:gd name="connsiteX33" fmla="*/ 1560273 w 1635116"/>
              <a:gd name="connsiteY33" fmla="*/ 1314785 h 1540408"/>
              <a:gd name="connsiteX34" fmla="*/ 1604519 w 1635116"/>
              <a:gd name="connsiteY34" fmla="*/ 1226295 h 1540408"/>
              <a:gd name="connsiteX35" fmla="*/ 1634015 w 1635116"/>
              <a:gd name="connsiteY35" fmla="*/ 1123056 h 1540408"/>
              <a:gd name="connsiteX36" fmla="*/ 1619267 w 1635116"/>
              <a:gd name="connsiteY36" fmla="*/ 1034566 h 1540408"/>
              <a:gd name="connsiteX37" fmla="*/ 1560273 w 1635116"/>
              <a:gd name="connsiteY37" fmla="*/ 1005069 h 1540408"/>
              <a:gd name="connsiteX38" fmla="*/ 1516028 w 1635116"/>
              <a:gd name="connsiteY38" fmla="*/ 975572 h 1540408"/>
              <a:gd name="connsiteX39" fmla="*/ 1486532 w 1635116"/>
              <a:gd name="connsiteY39" fmla="*/ 931327 h 1540408"/>
              <a:gd name="connsiteX40" fmla="*/ 1442286 w 1635116"/>
              <a:gd name="connsiteY40" fmla="*/ 916579 h 1540408"/>
              <a:gd name="connsiteX41" fmla="*/ 1398041 w 1635116"/>
              <a:gd name="connsiteY41" fmla="*/ 887082 h 1540408"/>
              <a:gd name="connsiteX42" fmla="*/ 1368544 w 1635116"/>
              <a:gd name="connsiteY42" fmla="*/ 842837 h 1540408"/>
              <a:gd name="connsiteX43" fmla="*/ 1221061 w 1635116"/>
              <a:gd name="connsiteY43" fmla="*/ 769095 h 1540408"/>
              <a:gd name="connsiteX44" fmla="*/ 1162067 w 1635116"/>
              <a:gd name="connsiteY44" fmla="*/ 636359 h 1540408"/>
              <a:gd name="connsiteX45" fmla="*/ 1176815 w 1635116"/>
              <a:gd name="connsiteY45" fmla="*/ 562617 h 1540408"/>
              <a:gd name="connsiteX46" fmla="*/ 1162067 w 1635116"/>
              <a:gd name="connsiteY46" fmla="*/ 356140 h 1540408"/>
              <a:gd name="connsiteX47" fmla="*/ 1117822 w 1635116"/>
              <a:gd name="connsiteY47" fmla="*/ 326643 h 1540408"/>
              <a:gd name="connsiteX48" fmla="*/ 970338 w 1635116"/>
              <a:gd name="connsiteY48" fmla="*/ 282398 h 1540408"/>
              <a:gd name="connsiteX49" fmla="*/ 881848 w 1635116"/>
              <a:gd name="connsiteY49" fmla="*/ 105417 h 1540408"/>
              <a:gd name="connsiteX50" fmla="*/ 793357 w 1635116"/>
              <a:gd name="connsiteY50" fmla="*/ 46424 h 1540408"/>
              <a:gd name="connsiteX51" fmla="*/ 409899 w 1635116"/>
              <a:gd name="connsiteY51" fmla="*/ 16927 h 1540408"/>
              <a:gd name="connsiteX52" fmla="*/ 321409 w 1635116"/>
              <a:gd name="connsiteY52" fmla="*/ 2179 h 1540408"/>
              <a:gd name="connsiteX53" fmla="*/ 100183 w 1635116"/>
              <a:gd name="connsiteY53" fmla="*/ 16927 h 1540408"/>
              <a:gd name="connsiteX54" fmla="*/ 70686 w 1635116"/>
              <a:gd name="connsiteY54" fmla="*/ 61172 h 154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35116" h="1540408">
                <a:moveTo>
                  <a:pt x="11693" y="75921"/>
                </a:moveTo>
                <a:cubicBezTo>
                  <a:pt x="16773" y="131799"/>
                  <a:pt x="0" y="233452"/>
                  <a:pt x="55938" y="282398"/>
                </a:cubicBezTo>
                <a:cubicBezTo>
                  <a:pt x="82617" y="305743"/>
                  <a:pt x="110796" y="330182"/>
                  <a:pt x="144428" y="341392"/>
                </a:cubicBezTo>
                <a:lnTo>
                  <a:pt x="232919" y="370888"/>
                </a:lnTo>
                <a:cubicBezTo>
                  <a:pt x="256516" y="386619"/>
                  <a:pt x="302728" y="409235"/>
                  <a:pt x="306661" y="444630"/>
                </a:cubicBezTo>
                <a:cubicBezTo>
                  <a:pt x="309963" y="474351"/>
                  <a:pt x="299165" y="504110"/>
                  <a:pt x="291912" y="533121"/>
                </a:cubicBezTo>
                <a:cubicBezTo>
                  <a:pt x="284371" y="563285"/>
                  <a:pt x="262415" y="621611"/>
                  <a:pt x="262415" y="621611"/>
                </a:cubicBezTo>
                <a:cubicBezTo>
                  <a:pt x="272247" y="636359"/>
                  <a:pt x="278572" y="654184"/>
                  <a:pt x="291912" y="665856"/>
                </a:cubicBezTo>
                <a:cubicBezTo>
                  <a:pt x="319840" y="690292"/>
                  <a:pt x="379002" y="732575"/>
                  <a:pt x="424648" y="739598"/>
                </a:cubicBezTo>
                <a:cubicBezTo>
                  <a:pt x="473480" y="747111"/>
                  <a:pt x="522971" y="749431"/>
                  <a:pt x="572132" y="754347"/>
                </a:cubicBezTo>
                <a:cubicBezTo>
                  <a:pt x="650408" y="871761"/>
                  <a:pt x="626112" y="807743"/>
                  <a:pt x="645873" y="946076"/>
                </a:cubicBezTo>
                <a:cubicBezTo>
                  <a:pt x="640957" y="980489"/>
                  <a:pt x="645243" y="1017548"/>
                  <a:pt x="631125" y="1049314"/>
                </a:cubicBezTo>
                <a:cubicBezTo>
                  <a:pt x="623926" y="1065512"/>
                  <a:pt x="591750" y="1061768"/>
                  <a:pt x="586880" y="1078811"/>
                </a:cubicBezTo>
                <a:cubicBezTo>
                  <a:pt x="574122" y="1123462"/>
                  <a:pt x="609630" y="1164556"/>
                  <a:pt x="631125" y="1196798"/>
                </a:cubicBezTo>
                <a:cubicBezTo>
                  <a:pt x="636041" y="1241043"/>
                  <a:pt x="638554" y="1285622"/>
                  <a:pt x="645873" y="1329534"/>
                </a:cubicBezTo>
                <a:cubicBezTo>
                  <a:pt x="648429" y="1344869"/>
                  <a:pt x="651998" y="1360844"/>
                  <a:pt x="660622" y="1373779"/>
                </a:cubicBezTo>
                <a:cubicBezTo>
                  <a:pt x="672192" y="1391133"/>
                  <a:pt x="688844" y="1404671"/>
                  <a:pt x="704867" y="1418024"/>
                </a:cubicBezTo>
                <a:cubicBezTo>
                  <a:pt x="718484" y="1429372"/>
                  <a:pt x="734364" y="1437689"/>
                  <a:pt x="749112" y="1447521"/>
                </a:cubicBezTo>
                <a:cubicBezTo>
                  <a:pt x="788096" y="1437775"/>
                  <a:pt x="860431" y="1418024"/>
                  <a:pt x="896596" y="1418024"/>
                </a:cubicBezTo>
                <a:cubicBezTo>
                  <a:pt x="916866" y="1418024"/>
                  <a:pt x="935925" y="1427856"/>
                  <a:pt x="955590" y="1432772"/>
                </a:cubicBezTo>
                <a:cubicBezTo>
                  <a:pt x="970338" y="1442604"/>
                  <a:pt x="982110" y="1462269"/>
                  <a:pt x="999835" y="1462269"/>
                </a:cubicBezTo>
                <a:cubicBezTo>
                  <a:pt x="1017560" y="1462269"/>
                  <a:pt x="1026884" y="1428473"/>
                  <a:pt x="1044080" y="1432772"/>
                </a:cubicBezTo>
                <a:cubicBezTo>
                  <a:pt x="1059162" y="1436542"/>
                  <a:pt x="1047835" y="1466024"/>
                  <a:pt x="1058828" y="1477017"/>
                </a:cubicBezTo>
                <a:cubicBezTo>
                  <a:pt x="1069821" y="1488010"/>
                  <a:pt x="1088325" y="1486850"/>
                  <a:pt x="1103073" y="1491766"/>
                </a:cubicBezTo>
                <a:cubicBezTo>
                  <a:pt x="1117822" y="1481934"/>
                  <a:pt x="1136246" y="1476110"/>
                  <a:pt x="1147319" y="1462269"/>
                </a:cubicBezTo>
                <a:cubicBezTo>
                  <a:pt x="1157031" y="1450130"/>
                  <a:pt x="1146677" y="1420223"/>
                  <a:pt x="1162067" y="1418024"/>
                </a:cubicBezTo>
                <a:cubicBezTo>
                  <a:pt x="1192847" y="1413627"/>
                  <a:pt x="1250557" y="1447521"/>
                  <a:pt x="1250557" y="1447521"/>
                </a:cubicBezTo>
                <a:cubicBezTo>
                  <a:pt x="1260389" y="1462269"/>
                  <a:pt x="1272127" y="1475912"/>
                  <a:pt x="1280054" y="1491766"/>
                </a:cubicBezTo>
                <a:cubicBezTo>
                  <a:pt x="1287007" y="1505671"/>
                  <a:pt x="1279413" y="1533813"/>
                  <a:pt x="1294803" y="1536011"/>
                </a:cubicBezTo>
                <a:cubicBezTo>
                  <a:pt x="1325583" y="1540408"/>
                  <a:pt x="1383293" y="1506514"/>
                  <a:pt x="1383293" y="1506514"/>
                </a:cubicBezTo>
                <a:cubicBezTo>
                  <a:pt x="1388209" y="1481933"/>
                  <a:pt x="1384136" y="1453629"/>
                  <a:pt x="1398041" y="1432772"/>
                </a:cubicBezTo>
                <a:cubicBezTo>
                  <a:pt x="1406664" y="1419837"/>
                  <a:pt x="1427338" y="1422295"/>
                  <a:pt x="1442286" y="1418024"/>
                </a:cubicBezTo>
                <a:cubicBezTo>
                  <a:pt x="1461776" y="1412456"/>
                  <a:pt x="1481615" y="1408192"/>
                  <a:pt x="1501280" y="1403276"/>
                </a:cubicBezTo>
                <a:cubicBezTo>
                  <a:pt x="1520944" y="1373779"/>
                  <a:pt x="1549062" y="1348416"/>
                  <a:pt x="1560273" y="1314785"/>
                </a:cubicBezTo>
                <a:cubicBezTo>
                  <a:pt x="1580627" y="1253724"/>
                  <a:pt x="1566398" y="1283475"/>
                  <a:pt x="1604519" y="1226295"/>
                </a:cubicBezTo>
                <a:cubicBezTo>
                  <a:pt x="1611474" y="1205430"/>
                  <a:pt x="1634015" y="1141576"/>
                  <a:pt x="1634015" y="1123056"/>
                </a:cubicBezTo>
                <a:cubicBezTo>
                  <a:pt x="1634015" y="1093152"/>
                  <a:pt x="1635116" y="1059924"/>
                  <a:pt x="1619267" y="1034566"/>
                </a:cubicBezTo>
                <a:cubicBezTo>
                  <a:pt x="1607615" y="1015922"/>
                  <a:pt x="1579362" y="1015977"/>
                  <a:pt x="1560273" y="1005069"/>
                </a:cubicBezTo>
                <a:cubicBezTo>
                  <a:pt x="1544883" y="996275"/>
                  <a:pt x="1530776" y="985404"/>
                  <a:pt x="1516028" y="975572"/>
                </a:cubicBezTo>
                <a:cubicBezTo>
                  <a:pt x="1506196" y="960824"/>
                  <a:pt x="1500373" y="942400"/>
                  <a:pt x="1486532" y="931327"/>
                </a:cubicBezTo>
                <a:cubicBezTo>
                  <a:pt x="1474392" y="921615"/>
                  <a:pt x="1456191" y="923531"/>
                  <a:pt x="1442286" y="916579"/>
                </a:cubicBezTo>
                <a:cubicBezTo>
                  <a:pt x="1426432" y="908652"/>
                  <a:pt x="1412789" y="896914"/>
                  <a:pt x="1398041" y="887082"/>
                </a:cubicBezTo>
                <a:cubicBezTo>
                  <a:pt x="1388209" y="872334"/>
                  <a:pt x="1381884" y="854509"/>
                  <a:pt x="1368544" y="842837"/>
                </a:cubicBezTo>
                <a:cubicBezTo>
                  <a:pt x="1298306" y="781379"/>
                  <a:pt x="1294367" y="787421"/>
                  <a:pt x="1221061" y="769095"/>
                </a:cubicBezTo>
                <a:cubicBezTo>
                  <a:pt x="1185959" y="663789"/>
                  <a:pt x="1208811" y="706475"/>
                  <a:pt x="1162067" y="636359"/>
                </a:cubicBezTo>
                <a:cubicBezTo>
                  <a:pt x="1166983" y="611778"/>
                  <a:pt x="1176815" y="587684"/>
                  <a:pt x="1176815" y="562617"/>
                </a:cubicBezTo>
                <a:cubicBezTo>
                  <a:pt x="1176815" y="493616"/>
                  <a:pt x="1178802" y="423081"/>
                  <a:pt x="1162067" y="356140"/>
                </a:cubicBezTo>
                <a:cubicBezTo>
                  <a:pt x="1157768" y="338944"/>
                  <a:pt x="1134020" y="333842"/>
                  <a:pt x="1117822" y="326643"/>
                </a:cubicBezTo>
                <a:cubicBezTo>
                  <a:pt x="1071663" y="306128"/>
                  <a:pt x="1019363" y="294655"/>
                  <a:pt x="970338" y="282398"/>
                </a:cubicBezTo>
                <a:cubicBezTo>
                  <a:pt x="953512" y="231922"/>
                  <a:pt x="930858" y="138090"/>
                  <a:pt x="881848" y="105417"/>
                </a:cubicBezTo>
                <a:cubicBezTo>
                  <a:pt x="852351" y="85753"/>
                  <a:pt x="828739" y="48635"/>
                  <a:pt x="793357" y="46424"/>
                </a:cubicBezTo>
                <a:cubicBezTo>
                  <a:pt x="652191" y="37601"/>
                  <a:pt x="545456" y="33872"/>
                  <a:pt x="409899" y="16927"/>
                </a:cubicBezTo>
                <a:cubicBezTo>
                  <a:pt x="380226" y="13218"/>
                  <a:pt x="350906" y="7095"/>
                  <a:pt x="321409" y="2179"/>
                </a:cubicBezTo>
                <a:cubicBezTo>
                  <a:pt x="247667" y="7095"/>
                  <a:pt x="172124" y="0"/>
                  <a:pt x="100183" y="16927"/>
                </a:cubicBezTo>
                <a:cubicBezTo>
                  <a:pt x="82929" y="20987"/>
                  <a:pt x="70686" y="61172"/>
                  <a:pt x="70686" y="61172"/>
                </a:cubicBezTo>
              </a:path>
            </a:pathLst>
          </a:cu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任意多边形 4"/>
          <p:cNvSpPr/>
          <p:nvPr/>
        </p:nvSpPr>
        <p:spPr>
          <a:xfrm>
            <a:off x="2911987" y="190561"/>
            <a:ext cx="7052679" cy="4086495"/>
          </a:xfrm>
          <a:custGeom>
            <a:avLst/>
            <a:gdLst>
              <a:gd name="connsiteX0" fmla="*/ 0 w 7052679"/>
              <a:gd name="connsiteY0" fmla="*/ 4086495 h 4086495"/>
              <a:gd name="connsiteX1" fmla="*/ 44245 w 7052679"/>
              <a:gd name="connsiteY1" fmla="*/ 4071747 h 4086495"/>
              <a:gd name="connsiteX2" fmla="*/ 58994 w 7052679"/>
              <a:gd name="connsiteY2" fmla="*/ 4027502 h 4086495"/>
              <a:gd name="connsiteX3" fmla="*/ 44245 w 7052679"/>
              <a:gd name="connsiteY3" fmla="*/ 3717786 h 4086495"/>
              <a:gd name="connsiteX4" fmla="*/ 88490 w 7052679"/>
              <a:gd name="connsiteY4" fmla="*/ 3629295 h 4086495"/>
              <a:gd name="connsiteX5" fmla="*/ 103239 w 7052679"/>
              <a:gd name="connsiteY5" fmla="*/ 3540805 h 4086495"/>
              <a:gd name="connsiteX6" fmla="*/ 147484 w 7052679"/>
              <a:gd name="connsiteY6" fmla="*/ 3526057 h 4086495"/>
              <a:gd name="connsiteX7" fmla="*/ 191729 w 7052679"/>
              <a:gd name="connsiteY7" fmla="*/ 3496560 h 4086495"/>
              <a:gd name="connsiteX8" fmla="*/ 235974 w 7052679"/>
              <a:gd name="connsiteY8" fmla="*/ 3481811 h 4086495"/>
              <a:gd name="connsiteX9" fmla="*/ 250723 w 7052679"/>
              <a:gd name="connsiteY9" fmla="*/ 3437566 h 4086495"/>
              <a:gd name="connsiteX10" fmla="*/ 265471 w 7052679"/>
              <a:gd name="connsiteY10" fmla="*/ 3363824 h 4086495"/>
              <a:gd name="connsiteX11" fmla="*/ 368710 w 7052679"/>
              <a:gd name="connsiteY11" fmla="*/ 3363824 h 4086495"/>
              <a:gd name="connsiteX12" fmla="*/ 383458 w 7052679"/>
              <a:gd name="connsiteY12" fmla="*/ 3319579 h 4086495"/>
              <a:gd name="connsiteX13" fmla="*/ 471948 w 7052679"/>
              <a:gd name="connsiteY13" fmla="*/ 3304831 h 4086495"/>
              <a:gd name="connsiteX14" fmla="*/ 501445 w 7052679"/>
              <a:gd name="connsiteY14" fmla="*/ 3127850 h 4086495"/>
              <a:gd name="connsiteX15" fmla="*/ 530942 w 7052679"/>
              <a:gd name="connsiteY15" fmla="*/ 3039360 h 4086495"/>
              <a:gd name="connsiteX16" fmla="*/ 516194 w 7052679"/>
              <a:gd name="connsiteY16" fmla="*/ 2611657 h 4086495"/>
              <a:gd name="connsiteX17" fmla="*/ 427703 w 7052679"/>
              <a:gd name="connsiteY17" fmla="*/ 2582160 h 4086495"/>
              <a:gd name="connsiteX18" fmla="*/ 398207 w 7052679"/>
              <a:gd name="connsiteY18" fmla="*/ 2493669 h 4086495"/>
              <a:gd name="connsiteX19" fmla="*/ 353961 w 7052679"/>
              <a:gd name="connsiteY19" fmla="*/ 2405179 h 4086495"/>
              <a:gd name="connsiteX20" fmla="*/ 427703 w 7052679"/>
              <a:gd name="connsiteY20" fmla="*/ 2346186 h 4086495"/>
              <a:gd name="connsiteX21" fmla="*/ 442452 w 7052679"/>
              <a:gd name="connsiteY21" fmla="*/ 2301940 h 4086495"/>
              <a:gd name="connsiteX22" fmla="*/ 486697 w 7052679"/>
              <a:gd name="connsiteY22" fmla="*/ 2287192 h 4086495"/>
              <a:gd name="connsiteX23" fmla="*/ 575187 w 7052679"/>
              <a:gd name="connsiteY23" fmla="*/ 2316689 h 4086495"/>
              <a:gd name="connsiteX24" fmla="*/ 619432 w 7052679"/>
              <a:gd name="connsiteY24" fmla="*/ 2331437 h 4086495"/>
              <a:gd name="connsiteX25" fmla="*/ 722671 w 7052679"/>
              <a:gd name="connsiteY25" fmla="*/ 2346186 h 4086495"/>
              <a:gd name="connsiteX26" fmla="*/ 1150374 w 7052679"/>
              <a:gd name="connsiteY26" fmla="*/ 2316689 h 4086495"/>
              <a:gd name="connsiteX27" fmla="*/ 1238865 w 7052679"/>
              <a:gd name="connsiteY27" fmla="*/ 2287192 h 4086495"/>
              <a:gd name="connsiteX28" fmla="*/ 1283110 w 7052679"/>
              <a:gd name="connsiteY28" fmla="*/ 2272444 h 4086495"/>
              <a:gd name="connsiteX29" fmla="*/ 1327355 w 7052679"/>
              <a:gd name="connsiteY29" fmla="*/ 2257695 h 4086495"/>
              <a:gd name="connsiteX30" fmla="*/ 1371600 w 7052679"/>
              <a:gd name="connsiteY30" fmla="*/ 2242947 h 4086495"/>
              <a:gd name="connsiteX31" fmla="*/ 1445342 w 7052679"/>
              <a:gd name="connsiteY31" fmla="*/ 2169205 h 4086495"/>
              <a:gd name="connsiteX32" fmla="*/ 1533832 w 7052679"/>
              <a:gd name="connsiteY32" fmla="*/ 2095463 h 4086495"/>
              <a:gd name="connsiteX33" fmla="*/ 1563329 w 7052679"/>
              <a:gd name="connsiteY33" fmla="*/ 2051218 h 4086495"/>
              <a:gd name="connsiteX34" fmla="*/ 1607574 w 7052679"/>
              <a:gd name="connsiteY34" fmla="*/ 2006973 h 4086495"/>
              <a:gd name="connsiteX35" fmla="*/ 1637071 w 7052679"/>
              <a:gd name="connsiteY35" fmla="*/ 1962728 h 4086495"/>
              <a:gd name="connsiteX36" fmla="*/ 1681316 w 7052679"/>
              <a:gd name="connsiteY36" fmla="*/ 1933231 h 4086495"/>
              <a:gd name="connsiteX37" fmla="*/ 1696065 w 7052679"/>
              <a:gd name="connsiteY37" fmla="*/ 1888986 h 4086495"/>
              <a:gd name="connsiteX38" fmla="*/ 1784555 w 7052679"/>
              <a:gd name="connsiteY38" fmla="*/ 1800495 h 4086495"/>
              <a:gd name="connsiteX39" fmla="*/ 1828800 w 7052679"/>
              <a:gd name="connsiteY39" fmla="*/ 1712005 h 4086495"/>
              <a:gd name="connsiteX40" fmla="*/ 1843548 w 7052679"/>
              <a:gd name="connsiteY40" fmla="*/ 1667760 h 4086495"/>
              <a:gd name="connsiteX41" fmla="*/ 1902542 w 7052679"/>
              <a:gd name="connsiteY41" fmla="*/ 1579269 h 4086495"/>
              <a:gd name="connsiteX42" fmla="*/ 1946787 w 7052679"/>
              <a:gd name="connsiteY42" fmla="*/ 1490779 h 4086495"/>
              <a:gd name="connsiteX43" fmla="*/ 1976284 w 7052679"/>
              <a:gd name="connsiteY43" fmla="*/ 1402289 h 4086495"/>
              <a:gd name="connsiteX44" fmla="*/ 2020529 w 7052679"/>
              <a:gd name="connsiteY44" fmla="*/ 1358044 h 4086495"/>
              <a:gd name="connsiteX45" fmla="*/ 2123768 w 7052679"/>
              <a:gd name="connsiteY45" fmla="*/ 1240057 h 4086495"/>
              <a:gd name="connsiteX46" fmla="*/ 2182761 w 7052679"/>
              <a:gd name="connsiteY46" fmla="*/ 1063076 h 4086495"/>
              <a:gd name="connsiteX47" fmla="*/ 2212258 w 7052679"/>
              <a:gd name="connsiteY47" fmla="*/ 959837 h 4086495"/>
              <a:gd name="connsiteX48" fmla="*/ 2241755 w 7052679"/>
              <a:gd name="connsiteY48" fmla="*/ 694366 h 4086495"/>
              <a:gd name="connsiteX49" fmla="*/ 2256503 w 7052679"/>
              <a:gd name="connsiteY49" fmla="*/ 30689 h 4086495"/>
              <a:gd name="connsiteX50" fmla="*/ 2344994 w 7052679"/>
              <a:gd name="connsiteY50" fmla="*/ 60186 h 4086495"/>
              <a:gd name="connsiteX51" fmla="*/ 2492478 w 7052679"/>
              <a:gd name="connsiteY51" fmla="*/ 104431 h 4086495"/>
              <a:gd name="connsiteX52" fmla="*/ 2580968 w 7052679"/>
              <a:gd name="connsiteY52" fmla="*/ 119179 h 4086495"/>
              <a:gd name="connsiteX53" fmla="*/ 3406878 w 7052679"/>
              <a:gd name="connsiteY53" fmla="*/ 119179 h 4086495"/>
              <a:gd name="connsiteX54" fmla="*/ 3465871 w 7052679"/>
              <a:gd name="connsiteY54" fmla="*/ 207669 h 4086495"/>
              <a:gd name="connsiteX55" fmla="*/ 3569110 w 7052679"/>
              <a:gd name="connsiteY55" fmla="*/ 281411 h 4086495"/>
              <a:gd name="connsiteX56" fmla="*/ 3613355 w 7052679"/>
              <a:gd name="connsiteY56" fmla="*/ 296160 h 4086495"/>
              <a:gd name="connsiteX57" fmla="*/ 3731342 w 7052679"/>
              <a:gd name="connsiteY57" fmla="*/ 281411 h 4086495"/>
              <a:gd name="connsiteX58" fmla="*/ 3819832 w 7052679"/>
              <a:gd name="connsiteY58" fmla="*/ 251915 h 4086495"/>
              <a:gd name="connsiteX59" fmla="*/ 3864078 w 7052679"/>
              <a:gd name="connsiteY59" fmla="*/ 237166 h 4086495"/>
              <a:gd name="connsiteX60" fmla="*/ 3908323 w 7052679"/>
              <a:gd name="connsiteY60" fmla="*/ 207669 h 4086495"/>
              <a:gd name="connsiteX61" fmla="*/ 4409768 w 7052679"/>
              <a:gd name="connsiteY61" fmla="*/ 222418 h 4086495"/>
              <a:gd name="connsiteX62" fmla="*/ 4557252 w 7052679"/>
              <a:gd name="connsiteY62" fmla="*/ 266663 h 4086495"/>
              <a:gd name="connsiteX63" fmla="*/ 4601497 w 7052679"/>
              <a:gd name="connsiteY63" fmla="*/ 281411 h 4086495"/>
              <a:gd name="connsiteX64" fmla="*/ 4689987 w 7052679"/>
              <a:gd name="connsiteY64" fmla="*/ 340405 h 4086495"/>
              <a:gd name="connsiteX65" fmla="*/ 4734232 w 7052679"/>
              <a:gd name="connsiteY65" fmla="*/ 369902 h 4086495"/>
              <a:gd name="connsiteX66" fmla="*/ 4778478 w 7052679"/>
              <a:gd name="connsiteY66" fmla="*/ 384650 h 4086495"/>
              <a:gd name="connsiteX67" fmla="*/ 4807974 w 7052679"/>
              <a:gd name="connsiteY67" fmla="*/ 428895 h 4086495"/>
              <a:gd name="connsiteX68" fmla="*/ 4866968 w 7052679"/>
              <a:gd name="connsiteY68" fmla="*/ 443644 h 4086495"/>
              <a:gd name="connsiteX69" fmla="*/ 4911213 w 7052679"/>
              <a:gd name="connsiteY69" fmla="*/ 473140 h 4086495"/>
              <a:gd name="connsiteX70" fmla="*/ 4999703 w 7052679"/>
              <a:gd name="connsiteY70" fmla="*/ 517386 h 4086495"/>
              <a:gd name="connsiteX71" fmla="*/ 5058697 w 7052679"/>
              <a:gd name="connsiteY71" fmla="*/ 605876 h 4086495"/>
              <a:gd name="connsiteX72" fmla="*/ 5088194 w 7052679"/>
              <a:gd name="connsiteY72" fmla="*/ 650121 h 4086495"/>
              <a:gd name="connsiteX73" fmla="*/ 5147187 w 7052679"/>
              <a:gd name="connsiteY73" fmla="*/ 782857 h 4086495"/>
              <a:gd name="connsiteX74" fmla="*/ 5235678 w 7052679"/>
              <a:gd name="connsiteY74" fmla="*/ 812353 h 4086495"/>
              <a:gd name="connsiteX75" fmla="*/ 5279923 w 7052679"/>
              <a:gd name="connsiteY75" fmla="*/ 827102 h 4086495"/>
              <a:gd name="connsiteX76" fmla="*/ 5324168 w 7052679"/>
              <a:gd name="connsiteY76" fmla="*/ 841850 h 4086495"/>
              <a:gd name="connsiteX77" fmla="*/ 5692878 w 7052679"/>
              <a:gd name="connsiteY77" fmla="*/ 827102 h 4086495"/>
              <a:gd name="connsiteX78" fmla="*/ 5737123 w 7052679"/>
              <a:gd name="connsiteY78" fmla="*/ 812353 h 4086495"/>
              <a:gd name="connsiteX79" fmla="*/ 5796116 w 7052679"/>
              <a:gd name="connsiteY79" fmla="*/ 797605 h 4086495"/>
              <a:gd name="connsiteX80" fmla="*/ 5840361 w 7052679"/>
              <a:gd name="connsiteY80" fmla="*/ 782857 h 4086495"/>
              <a:gd name="connsiteX81" fmla="*/ 6032090 w 7052679"/>
              <a:gd name="connsiteY81" fmla="*/ 768108 h 4086495"/>
              <a:gd name="connsiteX82" fmla="*/ 6076336 w 7052679"/>
              <a:gd name="connsiteY82" fmla="*/ 753360 h 4086495"/>
              <a:gd name="connsiteX83" fmla="*/ 6105832 w 7052679"/>
              <a:gd name="connsiteY83" fmla="*/ 709115 h 4086495"/>
              <a:gd name="connsiteX84" fmla="*/ 6194323 w 7052679"/>
              <a:gd name="connsiteY84" fmla="*/ 679618 h 4086495"/>
              <a:gd name="connsiteX85" fmla="*/ 6253316 w 7052679"/>
              <a:gd name="connsiteY85" fmla="*/ 591128 h 4086495"/>
              <a:gd name="connsiteX86" fmla="*/ 6282813 w 7052679"/>
              <a:gd name="connsiteY86" fmla="*/ 546882 h 4086495"/>
              <a:gd name="connsiteX87" fmla="*/ 6327058 w 7052679"/>
              <a:gd name="connsiteY87" fmla="*/ 532134 h 4086495"/>
              <a:gd name="connsiteX88" fmla="*/ 6341807 w 7052679"/>
              <a:gd name="connsiteY88" fmla="*/ 487889 h 4086495"/>
              <a:gd name="connsiteX89" fmla="*/ 6386052 w 7052679"/>
              <a:gd name="connsiteY89" fmla="*/ 473140 h 4086495"/>
              <a:gd name="connsiteX90" fmla="*/ 6430297 w 7052679"/>
              <a:gd name="connsiteY90" fmla="*/ 443644 h 4086495"/>
              <a:gd name="connsiteX91" fmla="*/ 6518787 w 7052679"/>
              <a:gd name="connsiteY91" fmla="*/ 487889 h 4086495"/>
              <a:gd name="connsiteX92" fmla="*/ 6563032 w 7052679"/>
              <a:gd name="connsiteY92" fmla="*/ 502637 h 4086495"/>
              <a:gd name="connsiteX93" fmla="*/ 6666271 w 7052679"/>
              <a:gd name="connsiteY93" fmla="*/ 458392 h 4086495"/>
              <a:gd name="connsiteX94" fmla="*/ 6740013 w 7052679"/>
              <a:gd name="connsiteY94" fmla="*/ 384650 h 4086495"/>
              <a:gd name="connsiteX95" fmla="*/ 6799007 w 7052679"/>
              <a:gd name="connsiteY95" fmla="*/ 296160 h 4086495"/>
              <a:gd name="connsiteX96" fmla="*/ 6813755 w 7052679"/>
              <a:gd name="connsiteY96" fmla="*/ 251915 h 4086495"/>
              <a:gd name="connsiteX97" fmla="*/ 6858000 w 7052679"/>
              <a:gd name="connsiteY97" fmla="*/ 222418 h 4086495"/>
              <a:gd name="connsiteX98" fmla="*/ 6946490 w 7052679"/>
              <a:gd name="connsiteY98" fmla="*/ 133928 h 4086495"/>
              <a:gd name="connsiteX99" fmla="*/ 7049729 w 7052679"/>
              <a:gd name="connsiteY99" fmla="*/ 45437 h 4086495"/>
              <a:gd name="connsiteX100" fmla="*/ 7049729 w 7052679"/>
              <a:gd name="connsiteY100" fmla="*/ 30689 h 408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052679" h="4086495">
                <a:moveTo>
                  <a:pt x="0" y="4086495"/>
                </a:moveTo>
                <a:cubicBezTo>
                  <a:pt x="14748" y="4081579"/>
                  <a:pt x="33252" y="4082740"/>
                  <a:pt x="44245" y="4071747"/>
                </a:cubicBezTo>
                <a:cubicBezTo>
                  <a:pt x="55238" y="4060754"/>
                  <a:pt x="58994" y="4043048"/>
                  <a:pt x="58994" y="4027502"/>
                </a:cubicBezTo>
                <a:cubicBezTo>
                  <a:pt x="58994" y="3924146"/>
                  <a:pt x="49161" y="3821025"/>
                  <a:pt x="44245" y="3717786"/>
                </a:cubicBezTo>
                <a:cubicBezTo>
                  <a:pt x="70763" y="3678009"/>
                  <a:pt x="78313" y="3675092"/>
                  <a:pt x="88490" y="3629295"/>
                </a:cubicBezTo>
                <a:cubicBezTo>
                  <a:pt x="94977" y="3600104"/>
                  <a:pt x="88403" y="3566768"/>
                  <a:pt x="103239" y="3540805"/>
                </a:cubicBezTo>
                <a:cubicBezTo>
                  <a:pt x="110952" y="3527307"/>
                  <a:pt x="132736" y="3530973"/>
                  <a:pt x="147484" y="3526057"/>
                </a:cubicBezTo>
                <a:cubicBezTo>
                  <a:pt x="162232" y="3516225"/>
                  <a:pt x="175875" y="3504487"/>
                  <a:pt x="191729" y="3496560"/>
                </a:cubicBezTo>
                <a:cubicBezTo>
                  <a:pt x="205634" y="3489607"/>
                  <a:pt x="224981" y="3492804"/>
                  <a:pt x="235974" y="3481811"/>
                </a:cubicBezTo>
                <a:cubicBezTo>
                  <a:pt x="246967" y="3470818"/>
                  <a:pt x="246952" y="3452648"/>
                  <a:pt x="250723" y="3437566"/>
                </a:cubicBezTo>
                <a:cubicBezTo>
                  <a:pt x="256803" y="3413247"/>
                  <a:pt x="260555" y="3388405"/>
                  <a:pt x="265471" y="3363824"/>
                </a:cubicBezTo>
                <a:cubicBezTo>
                  <a:pt x="301375" y="3375793"/>
                  <a:pt x="330582" y="3394327"/>
                  <a:pt x="368710" y="3363824"/>
                </a:cubicBezTo>
                <a:cubicBezTo>
                  <a:pt x="380849" y="3354112"/>
                  <a:pt x="369960" y="3327292"/>
                  <a:pt x="383458" y="3319579"/>
                </a:cubicBezTo>
                <a:cubicBezTo>
                  <a:pt x="409422" y="3304743"/>
                  <a:pt x="442451" y="3309747"/>
                  <a:pt x="471948" y="3304831"/>
                </a:cubicBezTo>
                <a:cubicBezTo>
                  <a:pt x="414526" y="3132558"/>
                  <a:pt x="444264" y="3299390"/>
                  <a:pt x="501445" y="3127850"/>
                </a:cubicBezTo>
                <a:lnTo>
                  <a:pt x="530942" y="3039360"/>
                </a:lnTo>
                <a:cubicBezTo>
                  <a:pt x="526026" y="2896792"/>
                  <a:pt x="547615" y="2750806"/>
                  <a:pt x="516194" y="2611657"/>
                </a:cubicBezTo>
                <a:cubicBezTo>
                  <a:pt x="509346" y="2581328"/>
                  <a:pt x="427703" y="2582160"/>
                  <a:pt x="427703" y="2582160"/>
                </a:cubicBezTo>
                <a:cubicBezTo>
                  <a:pt x="417871" y="2552663"/>
                  <a:pt x="415454" y="2519539"/>
                  <a:pt x="398207" y="2493669"/>
                </a:cubicBezTo>
                <a:cubicBezTo>
                  <a:pt x="360086" y="2436489"/>
                  <a:pt x="374315" y="2466240"/>
                  <a:pt x="353961" y="2405179"/>
                </a:cubicBezTo>
                <a:cubicBezTo>
                  <a:pt x="404993" y="2388169"/>
                  <a:pt x="401019" y="2399555"/>
                  <a:pt x="427703" y="2346186"/>
                </a:cubicBezTo>
                <a:cubicBezTo>
                  <a:pt x="434656" y="2332281"/>
                  <a:pt x="431459" y="2312933"/>
                  <a:pt x="442452" y="2301940"/>
                </a:cubicBezTo>
                <a:cubicBezTo>
                  <a:pt x="453445" y="2290947"/>
                  <a:pt x="471949" y="2292108"/>
                  <a:pt x="486697" y="2287192"/>
                </a:cubicBezTo>
                <a:lnTo>
                  <a:pt x="575187" y="2316689"/>
                </a:lnTo>
                <a:cubicBezTo>
                  <a:pt x="589935" y="2321605"/>
                  <a:pt x="604042" y="2329238"/>
                  <a:pt x="619432" y="2331437"/>
                </a:cubicBezTo>
                <a:lnTo>
                  <a:pt x="722671" y="2346186"/>
                </a:lnTo>
                <a:cubicBezTo>
                  <a:pt x="903521" y="2338952"/>
                  <a:pt x="1006347" y="2359897"/>
                  <a:pt x="1150374" y="2316689"/>
                </a:cubicBezTo>
                <a:cubicBezTo>
                  <a:pt x="1180155" y="2307755"/>
                  <a:pt x="1209368" y="2297024"/>
                  <a:pt x="1238865" y="2287192"/>
                </a:cubicBezTo>
                <a:lnTo>
                  <a:pt x="1283110" y="2272444"/>
                </a:lnTo>
                <a:lnTo>
                  <a:pt x="1327355" y="2257695"/>
                </a:lnTo>
                <a:lnTo>
                  <a:pt x="1371600" y="2242947"/>
                </a:lnTo>
                <a:cubicBezTo>
                  <a:pt x="1489587" y="2164288"/>
                  <a:pt x="1347019" y="2267528"/>
                  <a:pt x="1445342" y="2169205"/>
                </a:cubicBezTo>
                <a:cubicBezTo>
                  <a:pt x="1561354" y="2053193"/>
                  <a:pt x="1413026" y="2240430"/>
                  <a:pt x="1533832" y="2095463"/>
                </a:cubicBezTo>
                <a:cubicBezTo>
                  <a:pt x="1545180" y="2081846"/>
                  <a:pt x="1551981" y="2064835"/>
                  <a:pt x="1563329" y="2051218"/>
                </a:cubicBezTo>
                <a:cubicBezTo>
                  <a:pt x="1576682" y="2035195"/>
                  <a:pt x="1594221" y="2022996"/>
                  <a:pt x="1607574" y="2006973"/>
                </a:cubicBezTo>
                <a:cubicBezTo>
                  <a:pt x="1618922" y="1993356"/>
                  <a:pt x="1624537" y="1975262"/>
                  <a:pt x="1637071" y="1962728"/>
                </a:cubicBezTo>
                <a:cubicBezTo>
                  <a:pt x="1649605" y="1950194"/>
                  <a:pt x="1666568" y="1943063"/>
                  <a:pt x="1681316" y="1933231"/>
                </a:cubicBezTo>
                <a:cubicBezTo>
                  <a:pt x="1686232" y="1918483"/>
                  <a:pt x="1686521" y="1901257"/>
                  <a:pt x="1696065" y="1888986"/>
                </a:cubicBezTo>
                <a:cubicBezTo>
                  <a:pt x="1721675" y="1856058"/>
                  <a:pt x="1784555" y="1800495"/>
                  <a:pt x="1784555" y="1800495"/>
                </a:cubicBezTo>
                <a:cubicBezTo>
                  <a:pt x="1821624" y="1689284"/>
                  <a:pt x="1771620" y="1826365"/>
                  <a:pt x="1828800" y="1712005"/>
                </a:cubicBezTo>
                <a:cubicBezTo>
                  <a:pt x="1835752" y="1698100"/>
                  <a:pt x="1835998" y="1681350"/>
                  <a:pt x="1843548" y="1667760"/>
                </a:cubicBezTo>
                <a:cubicBezTo>
                  <a:pt x="1860764" y="1636770"/>
                  <a:pt x="1902542" y="1579269"/>
                  <a:pt x="1902542" y="1579269"/>
                </a:cubicBezTo>
                <a:cubicBezTo>
                  <a:pt x="1956324" y="1417919"/>
                  <a:pt x="1870551" y="1662308"/>
                  <a:pt x="1946787" y="1490779"/>
                </a:cubicBezTo>
                <a:cubicBezTo>
                  <a:pt x="1959415" y="1462367"/>
                  <a:pt x="1954298" y="1424275"/>
                  <a:pt x="1976284" y="1402289"/>
                </a:cubicBezTo>
                <a:cubicBezTo>
                  <a:pt x="1991032" y="1387541"/>
                  <a:pt x="2007724" y="1374508"/>
                  <a:pt x="2020529" y="1358044"/>
                </a:cubicBezTo>
                <a:cubicBezTo>
                  <a:pt x="2113179" y="1238923"/>
                  <a:pt x="2038114" y="1297158"/>
                  <a:pt x="2123768" y="1240057"/>
                </a:cubicBezTo>
                <a:lnTo>
                  <a:pt x="2182761" y="1063076"/>
                </a:lnTo>
                <a:cubicBezTo>
                  <a:pt x="2194453" y="1028000"/>
                  <a:pt x="2206083" y="996885"/>
                  <a:pt x="2212258" y="959837"/>
                </a:cubicBezTo>
                <a:cubicBezTo>
                  <a:pt x="2222699" y="897191"/>
                  <a:pt x="2236072" y="751193"/>
                  <a:pt x="2241755" y="694366"/>
                </a:cubicBezTo>
                <a:cubicBezTo>
                  <a:pt x="2246671" y="473140"/>
                  <a:pt x="2220949" y="249094"/>
                  <a:pt x="2256503" y="30689"/>
                </a:cubicBezTo>
                <a:cubicBezTo>
                  <a:pt x="2261499" y="0"/>
                  <a:pt x="2315497" y="50354"/>
                  <a:pt x="2344994" y="60186"/>
                </a:cubicBezTo>
                <a:cubicBezTo>
                  <a:pt x="2393890" y="76484"/>
                  <a:pt x="2441783" y="94292"/>
                  <a:pt x="2492478" y="104431"/>
                </a:cubicBezTo>
                <a:cubicBezTo>
                  <a:pt x="2521801" y="110296"/>
                  <a:pt x="2551471" y="114263"/>
                  <a:pt x="2580968" y="119179"/>
                </a:cubicBezTo>
                <a:cubicBezTo>
                  <a:pt x="2806426" y="108931"/>
                  <a:pt x="3208142" y="82570"/>
                  <a:pt x="3406878" y="119179"/>
                </a:cubicBezTo>
                <a:cubicBezTo>
                  <a:pt x="3441742" y="125601"/>
                  <a:pt x="3465871" y="207669"/>
                  <a:pt x="3465871" y="207669"/>
                </a:cubicBezTo>
                <a:cubicBezTo>
                  <a:pt x="3490451" y="281413"/>
                  <a:pt x="3465870" y="246998"/>
                  <a:pt x="3569110" y="281411"/>
                </a:cubicBezTo>
                <a:lnTo>
                  <a:pt x="3613355" y="296160"/>
                </a:lnTo>
                <a:cubicBezTo>
                  <a:pt x="3652684" y="291244"/>
                  <a:pt x="3692587" y="289716"/>
                  <a:pt x="3731342" y="281411"/>
                </a:cubicBezTo>
                <a:cubicBezTo>
                  <a:pt x="3761744" y="274896"/>
                  <a:pt x="3790335" y="261747"/>
                  <a:pt x="3819832" y="251915"/>
                </a:cubicBezTo>
                <a:cubicBezTo>
                  <a:pt x="3834581" y="246999"/>
                  <a:pt x="3851143" y="245790"/>
                  <a:pt x="3864078" y="237166"/>
                </a:cubicBezTo>
                <a:lnTo>
                  <a:pt x="3908323" y="207669"/>
                </a:lnTo>
                <a:cubicBezTo>
                  <a:pt x="4075471" y="212585"/>
                  <a:pt x="4242779" y="213629"/>
                  <a:pt x="4409768" y="222418"/>
                </a:cubicBezTo>
                <a:cubicBezTo>
                  <a:pt x="4436238" y="223811"/>
                  <a:pt x="4545691" y="262809"/>
                  <a:pt x="4557252" y="266663"/>
                </a:cubicBezTo>
                <a:lnTo>
                  <a:pt x="4601497" y="281411"/>
                </a:lnTo>
                <a:lnTo>
                  <a:pt x="4689987" y="340405"/>
                </a:lnTo>
                <a:cubicBezTo>
                  <a:pt x="4704735" y="350237"/>
                  <a:pt x="4717416" y="364297"/>
                  <a:pt x="4734232" y="369902"/>
                </a:cubicBezTo>
                <a:lnTo>
                  <a:pt x="4778478" y="384650"/>
                </a:lnTo>
                <a:cubicBezTo>
                  <a:pt x="4788310" y="399398"/>
                  <a:pt x="4793226" y="419063"/>
                  <a:pt x="4807974" y="428895"/>
                </a:cubicBezTo>
                <a:cubicBezTo>
                  <a:pt x="4824840" y="440139"/>
                  <a:pt x="4848337" y="435659"/>
                  <a:pt x="4866968" y="443644"/>
                </a:cubicBezTo>
                <a:cubicBezTo>
                  <a:pt x="4883260" y="450626"/>
                  <a:pt x="4895359" y="465213"/>
                  <a:pt x="4911213" y="473140"/>
                </a:cubicBezTo>
                <a:cubicBezTo>
                  <a:pt x="5033326" y="534197"/>
                  <a:pt x="4872912" y="432858"/>
                  <a:pt x="4999703" y="517386"/>
                </a:cubicBezTo>
                <a:lnTo>
                  <a:pt x="5058697" y="605876"/>
                </a:lnTo>
                <a:lnTo>
                  <a:pt x="5088194" y="650121"/>
                </a:lnTo>
                <a:cubicBezTo>
                  <a:pt x="5093088" y="664803"/>
                  <a:pt x="5117665" y="764406"/>
                  <a:pt x="5147187" y="782857"/>
                </a:cubicBezTo>
                <a:cubicBezTo>
                  <a:pt x="5173553" y="799336"/>
                  <a:pt x="5206181" y="802521"/>
                  <a:pt x="5235678" y="812353"/>
                </a:cubicBezTo>
                <a:lnTo>
                  <a:pt x="5279923" y="827102"/>
                </a:lnTo>
                <a:lnTo>
                  <a:pt x="5324168" y="841850"/>
                </a:lnTo>
                <a:cubicBezTo>
                  <a:pt x="5447071" y="836934"/>
                  <a:pt x="5570189" y="835866"/>
                  <a:pt x="5692878" y="827102"/>
                </a:cubicBezTo>
                <a:cubicBezTo>
                  <a:pt x="5708385" y="825994"/>
                  <a:pt x="5722175" y="816624"/>
                  <a:pt x="5737123" y="812353"/>
                </a:cubicBezTo>
                <a:cubicBezTo>
                  <a:pt x="5756613" y="806784"/>
                  <a:pt x="5776626" y="803173"/>
                  <a:pt x="5796116" y="797605"/>
                </a:cubicBezTo>
                <a:cubicBezTo>
                  <a:pt x="5811064" y="793334"/>
                  <a:pt x="5824935" y="784785"/>
                  <a:pt x="5840361" y="782857"/>
                </a:cubicBezTo>
                <a:cubicBezTo>
                  <a:pt x="5903965" y="774906"/>
                  <a:pt x="5968180" y="773024"/>
                  <a:pt x="6032090" y="768108"/>
                </a:cubicBezTo>
                <a:cubicBezTo>
                  <a:pt x="6046839" y="763192"/>
                  <a:pt x="6064196" y="763072"/>
                  <a:pt x="6076336" y="753360"/>
                </a:cubicBezTo>
                <a:cubicBezTo>
                  <a:pt x="6090177" y="742287"/>
                  <a:pt x="6090801" y="718509"/>
                  <a:pt x="6105832" y="709115"/>
                </a:cubicBezTo>
                <a:cubicBezTo>
                  <a:pt x="6132198" y="692636"/>
                  <a:pt x="6194323" y="679618"/>
                  <a:pt x="6194323" y="679618"/>
                </a:cubicBezTo>
                <a:lnTo>
                  <a:pt x="6253316" y="591128"/>
                </a:lnTo>
                <a:cubicBezTo>
                  <a:pt x="6263148" y="576379"/>
                  <a:pt x="6265997" y="552487"/>
                  <a:pt x="6282813" y="546882"/>
                </a:cubicBezTo>
                <a:lnTo>
                  <a:pt x="6327058" y="532134"/>
                </a:lnTo>
                <a:cubicBezTo>
                  <a:pt x="6331974" y="517386"/>
                  <a:pt x="6330814" y="498882"/>
                  <a:pt x="6341807" y="487889"/>
                </a:cubicBezTo>
                <a:cubicBezTo>
                  <a:pt x="6352800" y="476896"/>
                  <a:pt x="6372147" y="480092"/>
                  <a:pt x="6386052" y="473140"/>
                </a:cubicBezTo>
                <a:cubicBezTo>
                  <a:pt x="6401906" y="465213"/>
                  <a:pt x="6415549" y="453476"/>
                  <a:pt x="6430297" y="443644"/>
                </a:cubicBezTo>
                <a:cubicBezTo>
                  <a:pt x="6541508" y="480713"/>
                  <a:pt x="6404427" y="430709"/>
                  <a:pt x="6518787" y="487889"/>
                </a:cubicBezTo>
                <a:cubicBezTo>
                  <a:pt x="6532692" y="494841"/>
                  <a:pt x="6548284" y="497721"/>
                  <a:pt x="6563032" y="502637"/>
                </a:cubicBezTo>
                <a:cubicBezTo>
                  <a:pt x="6608164" y="491354"/>
                  <a:pt x="6632320" y="492343"/>
                  <a:pt x="6666271" y="458392"/>
                </a:cubicBezTo>
                <a:cubicBezTo>
                  <a:pt x="6764594" y="360069"/>
                  <a:pt x="6622026" y="463309"/>
                  <a:pt x="6740013" y="384650"/>
                </a:cubicBezTo>
                <a:cubicBezTo>
                  <a:pt x="6759678" y="355153"/>
                  <a:pt x="6787797" y="329792"/>
                  <a:pt x="6799007" y="296160"/>
                </a:cubicBezTo>
                <a:cubicBezTo>
                  <a:pt x="6803923" y="281412"/>
                  <a:pt x="6804044" y="264054"/>
                  <a:pt x="6813755" y="251915"/>
                </a:cubicBezTo>
                <a:cubicBezTo>
                  <a:pt x="6824828" y="238074"/>
                  <a:pt x="6844752" y="234194"/>
                  <a:pt x="6858000" y="222418"/>
                </a:cubicBezTo>
                <a:cubicBezTo>
                  <a:pt x="6889178" y="194704"/>
                  <a:pt x="6913118" y="158957"/>
                  <a:pt x="6946490" y="133928"/>
                </a:cubicBezTo>
                <a:cubicBezTo>
                  <a:pt x="6980668" y="108295"/>
                  <a:pt x="7023318" y="80652"/>
                  <a:pt x="7049729" y="45437"/>
                </a:cubicBezTo>
                <a:cubicBezTo>
                  <a:pt x="7052679" y="41504"/>
                  <a:pt x="7049729" y="35605"/>
                  <a:pt x="7049729" y="30689"/>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任意多边形 43"/>
          <p:cNvSpPr/>
          <p:nvPr/>
        </p:nvSpPr>
        <p:spPr>
          <a:xfrm>
            <a:off x="3247696" y="268013"/>
            <a:ext cx="3279227" cy="3279228"/>
          </a:xfrm>
          <a:custGeom>
            <a:avLst/>
            <a:gdLst>
              <a:gd name="connsiteX0" fmla="*/ 94593 w 3279227"/>
              <a:gd name="connsiteY0" fmla="*/ 141890 h 3279228"/>
              <a:gd name="connsiteX1" fmla="*/ 47296 w 3279227"/>
              <a:gd name="connsiteY1" fmla="*/ 268014 h 3279228"/>
              <a:gd name="connsiteX2" fmla="*/ 0 w 3279227"/>
              <a:gd name="connsiteY2" fmla="*/ 409904 h 3279228"/>
              <a:gd name="connsiteX3" fmla="*/ 204951 w 3279227"/>
              <a:gd name="connsiteY3" fmla="*/ 567559 h 3279228"/>
              <a:gd name="connsiteX4" fmla="*/ 394138 w 3279227"/>
              <a:gd name="connsiteY4" fmla="*/ 1024759 h 3279228"/>
              <a:gd name="connsiteX5" fmla="*/ 299544 w 3279227"/>
              <a:gd name="connsiteY5" fmla="*/ 1008993 h 3279228"/>
              <a:gd name="connsiteX6" fmla="*/ 362606 w 3279227"/>
              <a:gd name="connsiteY6" fmla="*/ 1545021 h 3279228"/>
              <a:gd name="connsiteX7" fmla="*/ 394138 w 3279227"/>
              <a:gd name="connsiteY7" fmla="*/ 2159876 h 3279228"/>
              <a:gd name="connsiteX8" fmla="*/ 504496 w 3279227"/>
              <a:gd name="connsiteY8" fmla="*/ 2081049 h 3279228"/>
              <a:gd name="connsiteX9" fmla="*/ 646386 w 3279227"/>
              <a:gd name="connsiteY9" fmla="*/ 2443655 h 3279228"/>
              <a:gd name="connsiteX10" fmla="*/ 740979 w 3279227"/>
              <a:gd name="connsiteY10" fmla="*/ 2554014 h 3279228"/>
              <a:gd name="connsiteX11" fmla="*/ 819806 w 3279227"/>
              <a:gd name="connsiteY11" fmla="*/ 2490952 h 3279228"/>
              <a:gd name="connsiteX12" fmla="*/ 1150882 w 3279227"/>
              <a:gd name="connsiteY12" fmla="*/ 3279228 h 3279228"/>
              <a:gd name="connsiteX13" fmla="*/ 1497724 w 3279227"/>
              <a:gd name="connsiteY13" fmla="*/ 3137338 h 3279228"/>
              <a:gd name="connsiteX14" fmla="*/ 1450427 w 3279227"/>
              <a:gd name="connsiteY14" fmla="*/ 2853559 h 3279228"/>
              <a:gd name="connsiteX15" fmla="*/ 1765738 w 3279227"/>
              <a:gd name="connsiteY15" fmla="*/ 2475186 h 3279228"/>
              <a:gd name="connsiteX16" fmla="*/ 1876096 w 3279227"/>
              <a:gd name="connsiteY16" fmla="*/ 2238704 h 3279228"/>
              <a:gd name="connsiteX17" fmla="*/ 2002220 w 3279227"/>
              <a:gd name="connsiteY17" fmla="*/ 2427890 h 3279228"/>
              <a:gd name="connsiteX18" fmla="*/ 1986455 w 3279227"/>
              <a:gd name="connsiteY18" fmla="*/ 2601311 h 3279228"/>
              <a:gd name="connsiteX19" fmla="*/ 2159875 w 3279227"/>
              <a:gd name="connsiteY19" fmla="*/ 2506718 h 3279228"/>
              <a:gd name="connsiteX20" fmla="*/ 2349062 w 3279227"/>
              <a:gd name="connsiteY20" fmla="*/ 2648607 h 3279228"/>
              <a:gd name="connsiteX21" fmla="*/ 2601310 w 3279227"/>
              <a:gd name="connsiteY21" fmla="*/ 2695904 h 3279228"/>
              <a:gd name="connsiteX22" fmla="*/ 2412124 w 3279227"/>
              <a:gd name="connsiteY22" fmla="*/ 2380593 h 3279228"/>
              <a:gd name="connsiteX23" fmla="*/ 2475186 w 3279227"/>
              <a:gd name="connsiteY23" fmla="*/ 2270235 h 3279228"/>
              <a:gd name="connsiteX24" fmla="*/ 2554013 w 3279227"/>
              <a:gd name="connsiteY24" fmla="*/ 2238704 h 3279228"/>
              <a:gd name="connsiteX25" fmla="*/ 2412124 w 3279227"/>
              <a:gd name="connsiteY25" fmla="*/ 2144111 h 3279228"/>
              <a:gd name="connsiteX26" fmla="*/ 2317531 w 3279227"/>
              <a:gd name="connsiteY26" fmla="*/ 1954924 h 3279228"/>
              <a:gd name="connsiteX27" fmla="*/ 2301765 w 3279227"/>
              <a:gd name="connsiteY27" fmla="*/ 1907628 h 3279228"/>
              <a:gd name="connsiteX28" fmla="*/ 2396358 w 3279227"/>
              <a:gd name="connsiteY28" fmla="*/ 1734207 h 3279228"/>
              <a:gd name="connsiteX29" fmla="*/ 2317531 w 3279227"/>
              <a:gd name="connsiteY29" fmla="*/ 1576552 h 3279228"/>
              <a:gd name="connsiteX30" fmla="*/ 2317531 w 3279227"/>
              <a:gd name="connsiteY30" fmla="*/ 1576552 h 3279228"/>
              <a:gd name="connsiteX31" fmla="*/ 2601310 w 3279227"/>
              <a:gd name="connsiteY31" fmla="*/ 1655380 h 3279228"/>
              <a:gd name="connsiteX32" fmla="*/ 2727434 w 3279227"/>
              <a:gd name="connsiteY32" fmla="*/ 1623849 h 3279228"/>
              <a:gd name="connsiteX33" fmla="*/ 2853558 w 3279227"/>
              <a:gd name="connsiteY33" fmla="*/ 1734207 h 3279228"/>
              <a:gd name="connsiteX34" fmla="*/ 2979682 w 3279227"/>
              <a:gd name="connsiteY34" fmla="*/ 1387366 h 3279228"/>
              <a:gd name="connsiteX35" fmla="*/ 3137338 w 3279227"/>
              <a:gd name="connsiteY35" fmla="*/ 1245476 h 3279228"/>
              <a:gd name="connsiteX36" fmla="*/ 3279227 w 3279227"/>
              <a:gd name="connsiteY36" fmla="*/ 1040524 h 3279228"/>
              <a:gd name="connsiteX37" fmla="*/ 3231931 w 3279227"/>
              <a:gd name="connsiteY37" fmla="*/ 914400 h 3279228"/>
              <a:gd name="connsiteX38" fmla="*/ 2869324 w 3279227"/>
              <a:gd name="connsiteY38" fmla="*/ 740980 h 3279228"/>
              <a:gd name="connsiteX39" fmla="*/ 2743200 w 3279227"/>
              <a:gd name="connsiteY39" fmla="*/ 646386 h 3279228"/>
              <a:gd name="connsiteX40" fmla="*/ 2743200 w 3279227"/>
              <a:gd name="connsiteY40" fmla="*/ 646386 h 3279228"/>
              <a:gd name="connsiteX41" fmla="*/ 2412124 w 3279227"/>
              <a:gd name="connsiteY41" fmla="*/ 551793 h 3279228"/>
              <a:gd name="connsiteX42" fmla="*/ 2349062 w 3279227"/>
              <a:gd name="connsiteY42" fmla="*/ 677918 h 3279228"/>
              <a:gd name="connsiteX43" fmla="*/ 2096813 w 3279227"/>
              <a:gd name="connsiteY43" fmla="*/ 614855 h 3279228"/>
              <a:gd name="connsiteX44" fmla="*/ 2065282 w 3279227"/>
              <a:gd name="connsiteY44" fmla="*/ 536028 h 3279228"/>
              <a:gd name="connsiteX45" fmla="*/ 1923393 w 3279227"/>
              <a:gd name="connsiteY45" fmla="*/ 252249 h 3279228"/>
              <a:gd name="connsiteX46" fmla="*/ 1592317 w 3279227"/>
              <a:gd name="connsiteY46" fmla="*/ 0 h 3279228"/>
              <a:gd name="connsiteX47" fmla="*/ 1466193 w 3279227"/>
              <a:gd name="connsiteY47" fmla="*/ 47297 h 3279228"/>
              <a:gd name="connsiteX48" fmla="*/ 1497724 w 3279227"/>
              <a:gd name="connsiteY48" fmla="*/ 268014 h 3279228"/>
              <a:gd name="connsiteX49" fmla="*/ 1324303 w 3279227"/>
              <a:gd name="connsiteY49" fmla="*/ 268014 h 3279228"/>
              <a:gd name="connsiteX50" fmla="*/ 1135117 w 3279227"/>
              <a:gd name="connsiteY50" fmla="*/ 110359 h 3279228"/>
              <a:gd name="connsiteX51" fmla="*/ 1198179 w 3279227"/>
              <a:gd name="connsiteY51" fmla="*/ 315311 h 3279228"/>
              <a:gd name="connsiteX52" fmla="*/ 1056289 w 3279227"/>
              <a:gd name="connsiteY52" fmla="*/ 551793 h 3279228"/>
              <a:gd name="connsiteX53" fmla="*/ 851338 w 3279227"/>
              <a:gd name="connsiteY53" fmla="*/ 520262 h 3279228"/>
              <a:gd name="connsiteX54" fmla="*/ 788275 w 3279227"/>
              <a:gd name="connsiteY54" fmla="*/ 378373 h 3279228"/>
              <a:gd name="connsiteX55" fmla="*/ 646386 w 3279227"/>
              <a:gd name="connsiteY55" fmla="*/ 457200 h 3279228"/>
              <a:gd name="connsiteX56" fmla="*/ 409903 w 3279227"/>
              <a:gd name="connsiteY56" fmla="*/ 236483 h 3279228"/>
              <a:gd name="connsiteX57" fmla="*/ 394138 w 3279227"/>
              <a:gd name="connsiteY57" fmla="*/ 78828 h 3279228"/>
              <a:gd name="connsiteX58" fmla="*/ 94593 w 3279227"/>
              <a:gd name="connsiteY58" fmla="*/ 141890 h 327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279227" h="3279228">
                <a:moveTo>
                  <a:pt x="94593" y="141890"/>
                </a:moveTo>
                <a:lnTo>
                  <a:pt x="47296" y="268014"/>
                </a:lnTo>
                <a:lnTo>
                  <a:pt x="0" y="409904"/>
                </a:lnTo>
                <a:lnTo>
                  <a:pt x="204951" y="567559"/>
                </a:lnTo>
                <a:lnTo>
                  <a:pt x="394138" y="1024759"/>
                </a:lnTo>
                <a:lnTo>
                  <a:pt x="299544" y="1008993"/>
                </a:lnTo>
                <a:lnTo>
                  <a:pt x="362606" y="1545021"/>
                </a:lnTo>
                <a:lnTo>
                  <a:pt x="394138" y="2159876"/>
                </a:lnTo>
                <a:lnTo>
                  <a:pt x="504496" y="2081049"/>
                </a:lnTo>
                <a:lnTo>
                  <a:pt x="646386" y="2443655"/>
                </a:lnTo>
                <a:lnTo>
                  <a:pt x="740979" y="2554014"/>
                </a:lnTo>
                <a:lnTo>
                  <a:pt x="819806" y="2490952"/>
                </a:lnTo>
                <a:lnTo>
                  <a:pt x="1150882" y="3279228"/>
                </a:lnTo>
                <a:lnTo>
                  <a:pt x="1497724" y="3137338"/>
                </a:lnTo>
                <a:lnTo>
                  <a:pt x="1450427" y="2853559"/>
                </a:lnTo>
                <a:lnTo>
                  <a:pt x="1765738" y="2475186"/>
                </a:lnTo>
                <a:lnTo>
                  <a:pt x="1876096" y="2238704"/>
                </a:lnTo>
                <a:lnTo>
                  <a:pt x="2002220" y="2427890"/>
                </a:lnTo>
                <a:lnTo>
                  <a:pt x="1986455" y="2601311"/>
                </a:lnTo>
                <a:lnTo>
                  <a:pt x="2159875" y="2506718"/>
                </a:lnTo>
                <a:lnTo>
                  <a:pt x="2349062" y="2648607"/>
                </a:lnTo>
                <a:lnTo>
                  <a:pt x="2601310" y="2695904"/>
                </a:lnTo>
                <a:lnTo>
                  <a:pt x="2412124" y="2380593"/>
                </a:lnTo>
                <a:lnTo>
                  <a:pt x="2475186" y="2270235"/>
                </a:lnTo>
                <a:lnTo>
                  <a:pt x="2554013" y="2238704"/>
                </a:lnTo>
                <a:lnTo>
                  <a:pt x="2412124" y="2144111"/>
                </a:lnTo>
                <a:lnTo>
                  <a:pt x="2317531" y="1954924"/>
                </a:lnTo>
                <a:lnTo>
                  <a:pt x="2301765" y="1907628"/>
                </a:lnTo>
                <a:lnTo>
                  <a:pt x="2396358" y="1734207"/>
                </a:lnTo>
                <a:lnTo>
                  <a:pt x="2317531" y="1576552"/>
                </a:lnTo>
                <a:lnTo>
                  <a:pt x="2317531" y="1576552"/>
                </a:lnTo>
                <a:lnTo>
                  <a:pt x="2601310" y="1655380"/>
                </a:lnTo>
                <a:lnTo>
                  <a:pt x="2727434" y="1623849"/>
                </a:lnTo>
                <a:lnTo>
                  <a:pt x="2853558" y="1734207"/>
                </a:lnTo>
                <a:lnTo>
                  <a:pt x="2979682" y="1387366"/>
                </a:lnTo>
                <a:lnTo>
                  <a:pt x="3137338" y="1245476"/>
                </a:lnTo>
                <a:lnTo>
                  <a:pt x="3279227" y="1040524"/>
                </a:lnTo>
                <a:lnTo>
                  <a:pt x="3231931" y="914400"/>
                </a:lnTo>
                <a:lnTo>
                  <a:pt x="2869324" y="740980"/>
                </a:lnTo>
                <a:lnTo>
                  <a:pt x="2743200" y="646386"/>
                </a:lnTo>
                <a:lnTo>
                  <a:pt x="2743200" y="646386"/>
                </a:lnTo>
                <a:lnTo>
                  <a:pt x="2412124" y="551793"/>
                </a:lnTo>
                <a:lnTo>
                  <a:pt x="2349062" y="677918"/>
                </a:lnTo>
                <a:lnTo>
                  <a:pt x="2096813" y="614855"/>
                </a:lnTo>
                <a:lnTo>
                  <a:pt x="2065282" y="536028"/>
                </a:lnTo>
                <a:lnTo>
                  <a:pt x="1923393" y="252249"/>
                </a:lnTo>
                <a:lnTo>
                  <a:pt x="1592317" y="0"/>
                </a:lnTo>
                <a:lnTo>
                  <a:pt x="1466193" y="47297"/>
                </a:lnTo>
                <a:lnTo>
                  <a:pt x="1497724" y="268014"/>
                </a:lnTo>
                <a:lnTo>
                  <a:pt x="1324303" y="268014"/>
                </a:lnTo>
                <a:lnTo>
                  <a:pt x="1135117" y="110359"/>
                </a:lnTo>
                <a:lnTo>
                  <a:pt x="1198179" y="315311"/>
                </a:lnTo>
                <a:lnTo>
                  <a:pt x="1056289" y="551793"/>
                </a:lnTo>
                <a:lnTo>
                  <a:pt x="851338" y="520262"/>
                </a:lnTo>
                <a:lnTo>
                  <a:pt x="788275" y="378373"/>
                </a:lnTo>
                <a:lnTo>
                  <a:pt x="646386" y="457200"/>
                </a:lnTo>
                <a:lnTo>
                  <a:pt x="409903" y="236483"/>
                </a:lnTo>
                <a:lnTo>
                  <a:pt x="394138" y="78828"/>
                </a:lnTo>
                <a:lnTo>
                  <a:pt x="94593" y="141890"/>
                </a:lnTo>
                <a:close/>
              </a:path>
            </a:pathLst>
          </a:cu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TextBox 40"/>
          <p:cNvSpPr txBox="1"/>
          <p:nvPr/>
        </p:nvSpPr>
        <p:spPr>
          <a:xfrm>
            <a:off x="9794892" y="714380"/>
            <a:ext cx="690880" cy="706755"/>
          </a:xfrm>
          <a:prstGeom prst="rect">
            <a:avLst/>
          </a:prstGeom>
          <a:noFill/>
        </p:spPr>
        <p:txBody>
          <a:bodyPr wrap="none" rtlCol="0">
            <a:spAutoFit/>
          </a:bodyPr>
          <a:lstStyle/>
          <a:p>
            <a:r>
              <a:rPr lang="zh-CN" altLang="en-US" sz="4000" smtClean="0">
                <a:latin typeface="黑体" panose="02010609060101010101" pitchFamily="49" charset="-122"/>
                <a:ea typeface="黑体" panose="02010609060101010101" pitchFamily="49" charset="-122"/>
              </a:rPr>
              <a:t>苏</a:t>
            </a:r>
            <a:endParaRPr lang="zh-CN" altLang="en-US" sz="4000">
              <a:solidFill>
                <a:srgbClr val="FFFF00"/>
              </a:solidFill>
              <a:latin typeface="黑体" panose="02010609060101010101" pitchFamily="49" charset="-122"/>
              <a:ea typeface="黑体" panose="02010609060101010101" pitchFamily="49" charset="-122"/>
            </a:endParaRPr>
          </a:p>
        </p:txBody>
      </p:sp>
      <p:sp>
        <p:nvSpPr>
          <p:cNvPr id="42" name="Text Box 6"/>
          <p:cNvSpPr/>
          <p:nvPr>
            <p:custDataLst>
              <p:tags r:id="rId1"/>
            </p:custDataLst>
          </p:nvPr>
        </p:nvSpPr>
        <p:spPr>
          <a:xfrm>
            <a:off x="0" y="5288340"/>
            <a:ext cx="12192000" cy="1569660"/>
          </a:xfrm>
          <a:prstGeom prst="rect">
            <a:avLst/>
          </a:prstGeom>
          <a:solidFill>
            <a:srgbClr val="FFFF66"/>
          </a:solidFill>
          <a:ln>
            <a:noFill/>
            <a:miter lim="800000"/>
          </a:ln>
          <a:effec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solidFill>
                  <a:srgbClr val="FF0000"/>
                </a:solidFill>
                <a:latin typeface="微软雅黑" panose="020B0503020204020204" pitchFamily="34" charset="-122"/>
                <a:ea typeface="微软雅黑" panose="020B0503020204020204" pitchFamily="34" charset="-122"/>
              </a:rPr>
              <a:t>主要包括长江中下游地区六省一市</a:t>
            </a:r>
            <a:r>
              <a:rPr lang="zh-CN" altLang="en-US" b="1">
                <a:solidFill>
                  <a:srgbClr val="0000CC"/>
                </a:solidFill>
                <a:latin typeface="微软雅黑" panose="020B0503020204020204" pitchFamily="34" charset="-122"/>
                <a:ea typeface="微软雅黑" panose="020B0503020204020204" pitchFamily="34" charset="-122"/>
              </a:rPr>
              <a:t>（鄂、湘、皖、赣、苏、浙、沪）</a:t>
            </a:r>
            <a:r>
              <a:rPr lang="zh-CN" altLang="en-US" b="1">
                <a:solidFill>
                  <a:srgbClr val="FF0000"/>
                </a:solidFill>
                <a:latin typeface="微软雅黑" panose="020B0503020204020204" pitchFamily="34" charset="-122"/>
                <a:ea typeface="微软雅黑" panose="020B0503020204020204" pitchFamily="34" charset="-122"/>
              </a:rPr>
              <a:t>，南部沿海地区五省二区</a:t>
            </a:r>
            <a:r>
              <a:rPr lang="zh-CN" altLang="en-US" b="1">
                <a:solidFill>
                  <a:srgbClr val="0000CC"/>
                </a:solidFill>
                <a:latin typeface="微软雅黑" panose="020B0503020204020204" pitchFamily="34" charset="-122"/>
                <a:ea typeface="微软雅黑" panose="020B0503020204020204" pitchFamily="34" charset="-122"/>
              </a:rPr>
              <a:t>（闽、台、粤、桂、琼、港、澳）</a:t>
            </a:r>
            <a:r>
              <a:rPr lang="zh-CN" altLang="en-US" b="1">
                <a:solidFill>
                  <a:srgbClr val="FF0000"/>
                </a:solidFill>
                <a:latin typeface="微软雅黑" panose="020B0503020204020204" pitchFamily="34" charset="-122"/>
                <a:ea typeface="微软雅黑" panose="020B0503020204020204" pitchFamily="34" charset="-122"/>
              </a:rPr>
              <a:t>和西南地区三省一市</a:t>
            </a:r>
            <a:r>
              <a:rPr lang="zh-CN" altLang="en-US" b="1">
                <a:solidFill>
                  <a:srgbClr val="0000CC"/>
                </a:solidFill>
                <a:latin typeface="微软雅黑" panose="020B0503020204020204" pitchFamily="34" charset="-122"/>
                <a:ea typeface="微软雅黑" panose="020B0503020204020204" pitchFamily="34" charset="-122"/>
              </a:rPr>
              <a:t>（川、滇、黔、渝）</a:t>
            </a:r>
            <a:r>
              <a:rPr lang="zh-CN" altLang="en-US" b="1">
                <a:solidFill>
                  <a:srgbClr val="FF0000"/>
                </a:solidFill>
                <a:latin typeface="微软雅黑" panose="020B0503020204020204" pitchFamily="34" charset="-122"/>
                <a:ea typeface="微软雅黑" panose="020B0503020204020204" pitchFamily="34" charset="-122"/>
              </a:rPr>
              <a:t>。</a:t>
            </a:r>
          </a:p>
        </p:txBody>
      </p:sp>
      <p:sp>
        <p:nvSpPr>
          <p:cNvPr id="43" name="Rectangle 7"/>
          <p:cNvSpPr>
            <a:spLocks noChangeArrowheads="1"/>
          </p:cNvSpPr>
          <p:nvPr>
            <p:custDataLst>
              <p:tags r:id="rId2"/>
            </p:custDataLst>
          </p:nvPr>
        </p:nvSpPr>
        <p:spPr bwMode="auto">
          <a:xfrm>
            <a:off x="0" y="0"/>
            <a:ext cx="77771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政区：</a:t>
            </a:r>
          </a:p>
        </p:txBody>
      </p:sp>
      <p:sp>
        <p:nvSpPr>
          <p:cNvPr id="45" name="任意多边形 44"/>
          <p:cNvSpPr/>
          <p:nvPr/>
        </p:nvSpPr>
        <p:spPr>
          <a:xfrm>
            <a:off x="5565228" y="1182414"/>
            <a:ext cx="1529255" cy="1623848"/>
          </a:xfrm>
          <a:custGeom>
            <a:avLst/>
            <a:gdLst>
              <a:gd name="connsiteX0" fmla="*/ 78827 w 1529255"/>
              <a:gd name="connsiteY0" fmla="*/ 599089 h 1623848"/>
              <a:gd name="connsiteX1" fmla="*/ 141889 w 1529255"/>
              <a:gd name="connsiteY1" fmla="*/ 804041 h 1623848"/>
              <a:gd name="connsiteX2" fmla="*/ 0 w 1529255"/>
              <a:gd name="connsiteY2" fmla="*/ 977462 h 1623848"/>
              <a:gd name="connsiteX3" fmla="*/ 63062 w 1529255"/>
              <a:gd name="connsiteY3" fmla="*/ 1135117 h 1623848"/>
              <a:gd name="connsiteX4" fmla="*/ 220717 w 1529255"/>
              <a:gd name="connsiteY4" fmla="*/ 1277007 h 1623848"/>
              <a:gd name="connsiteX5" fmla="*/ 457200 w 1529255"/>
              <a:gd name="connsiteY5" fmla="*/ 1387365 h 1623848"/>
              <a:gd name="connsiteX6" fmla="*/ 457200 w 1529255"/>
              <a:gd name="connsiteY6" fmla="*/ 1213945 h 1623848"/>
              <a:gd name="connsiteX7" fmla="*/ 646386 w 1529255"/>
              <a:gd name="connsiteY7" fmla="*/ 1292772 h 1623848"/>
              <a:gd name="connsiteX8" fmla="*/ 693682 w 1529255"/>
              <a:gd name="connsiteY8" fmla="*/ 1166648 h 1623848"/>
              <a:gd name="connsiteX9" fmla="*/ 819806 w 1529255"/>
              <a:gd name="connsiteY9" fmla="*/ 1292772 h 1623848"/>
              <a:gd name="connsiteX10" fmla="*/ 835572 w 1529255"/>
              <a:gd name="connsiteY10" fmla="*/ 1198179 h 1623848"/>
              <a:gd name="connsiteX11" fmla="*/ 1040524 w 1529255"/>
              <a:gd name="connsiteY11" fmla="*/ 1418896 h 1623848"/>
              <a:gd name="connsiteX12" fmla="*/ 1040524 w 1529255"/>
              <a:gd name="connsiteY12" fmla="*/ 1560786 h 1623848"/>
              <a:gd name="connsiteX13" fmla="*/ 1166648 w 1529255"/>
              <a:gd name="connsiteY13" fmla="*/ 1623848 h 1623848"/>
              <a:gd name="connsiteX14" fmla="*/ 1229710 w 1529255"/>
              <a:gd name="connsiteY14" fmla="*/ 1434662 h 1623848"/>
              <a:gd name="connsiteX15" fmla="*/ 1166648 w 1529255"/>
              <a:gd name="connsiteY15" fmla="*/ 1150883 h 1623848"/>
              <a:gd name="connsiteX16" fmla="*/ 1040524 w 1529255"/>
              <a:gd name="connsiteY16" fmla="*/ 961696 h 1623848"/>
              <a:gd name="connsiteX17" fmla="*/ 914400 w 1529255"/>
              <a:gd name="connsiteY17" fmla="*/ 662152 h 1623848"/>
              <a:gd name="connsiteX18" fmla="*/ 1150882 w 1529255"/>
              <a:gd name="connsiteY18" fmla="*/ 583324 h 1623848"/>
              <a:gd name="connsiteX19" fmla="*/ 1324303 w 1529255"/>
              <a:gd name="connsiteY19" fmla="*/ 567558 h 1623848"/>
              <a:gd name="connsiteX20" fmla="*/ 1418896 w 1529255"/>
              <a:gd name="connsiteY20" fmla="*/ 472965 h 1623848"/>
              <a:gd name="connsiteX21" fmla="*/ 1529255 w 1529255"/>
              <a:gd name="connsiteY21" fmla="*/ 441434 h 1623848"/>
              <a:gd name="connsiteX22" fmla="*/ 1497724 w 1529255"/>
              <a:gd name="connsiteY22" fmla="*/ 299545 h 1623848"/>
              <a:gd name="connsiteX23" fmla="*/ 1150882 w 1529255"/>
              <a:gd name="connsiteY23" fmla="*/ 94593 h 1623848"/>
              <a:gd name="connsiteX24" fmla="*/ 961696 w 1529255"/>
              <a:gd name="connsiteY24" fmla="*/ 0 h 1623848"/>
              <a:gd name="connsiteX25" fmla="*/ 961696 w 1529255"/>
              <a:gd name="connsiteY25" fmla="*/ 157655 h 1623848"/>
              <a:gd name="connsiteX26" fmla="*/ 882869 w 1529255"/>
              <a:gd name="connsiteY26" fmla="*/ 299545 h 1623848"/>
              <a:gd name="connsiteX27" fmla="*/ 851338 w 1529255"/>
              <a:gd name="connsiteY27" fmla="*/ 472965 h 1623848"/>
              <a:gd name="connsiteX28" fmla="*/ 662151 w 1529255"/>
              <a:gd name="connsiteY28" fmla="*/ 504496 h 1623848"/>
              <a:gd name="connsiteX29" fmla="*/ 567558 w 1529255"/>
              <a:gd name="connsiteY29" fmla="*/ 772510 h 1623848"/>
              <a:gd name="connsiteX30" fmla="*/ 409903 w 1529255"/>
              <a:gd name="connsiteY30" fmla="*/ 804041 h 1623848"/>
              <a:gd name="connsiteX31" fmla="*/ 378372 w 1529255"/>
              <a:gd name="connsiteY31" fmla="*/ 677917 h 1623848"/>
              <a:gd name="connsiteX32" fmla="*/ 283779 w 1529255"/>
              <a:gd name="connsiteY32" fmla="*/ 677917 h 1623848"/>
              <a:gd name="connsiteX33" fmla="*/ 78827 w 1529255"/>
              <a:gd name="connsiteY33" fmla="*/ 599089 h 162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9255" h="1623848">
                <a:moveTo>
                  <a:pt x="78827" y="599089"/>
                </a:moveTo>
                <a:lnTo>
                  <a:pt x="141889" y="804041"/>
                </a:lnTo>
                <a:lnTo>
                  <a:pt x="0" y="977462"/>
                </a:lnTo>
                <a:lnTo>
                  <a:pt x="63062" y="1135117"/>
                </a:lnTo>
                <a:lnTo>
                  <a:pt x="220717" y="1277007"/>
                </a:lnTo>
                <a:lnTo>
                  <a:pt x="457200" y="1387365"/>
                </a:lnTo>
                <a:lnTo>
                  <a:pt x="457200" y="1213945"/>
                </a:lnTo>
                <a:lnTo>
                  <a:pt x="646386" y="1292772"/>
                </a:lnTo>
                <a:lnTo>
                  <a:pt x="693682" y="1166648"/>
                </a:lnTo>
                <a:lnTo>
                  <a:pt x="819806" y="1292772"/>
                </a:lnTo>
                <a:lnTo>
                  <a:pt x="835572" y="1198179"/>
                </a:lnTo>
                <a:lnTo>
                  <a:pt x="1040524" y="1418896"/>
                </a:lnTo>
                <a:lnTo>
                  <a:pt x="1040524" y="1560786"/>
                </a:lnTo>
                <a:lnTo>
                  <a:pt x="1166648" y="1623848"/>
                </a:lnTo>
                <a:lnTo>
                  <a:pt x="1229710" y="1434662"/>
                </a:lnTo>
                <a:lnTo>
                  <a:pt x="1166648" y="1150883"/>
                </a:lnTo>
                <a:lnTo>
                  <a:pt x="1040524" y="961696"/>
                </a:lnTo>
                <a:lnTo>
                  <a:pt x="914400" y="662152"/>
                </a:lnTo>
                <a:lnTo>
                  <a:pt x="1150882" y="583324"/>
                </a:lnTo>
                <a:lnTo>
                  <a:pt x="1324303" y="567558"/>
                </a:lnTo>
                <a:lnTo>
                  <a:pt x="1418896" y="472965"/>
                </a:lnTo>
                <a:lnTo>
                  <a:pt x="1529255" y="441434"/>
                </a:lnTo>
                <a:lnTo>
                  <a:pt x="1497724" y="299545"/>
                </a:lnTo>
                <a:lnTo>
                  <a:pt x="1150882" y="94593"/>
                </a:lnTo>
                <a:lnTo>
                  <a:pt x="961696" y="0"/>
                </a:lnTo>
                <a:lnTo>
                  <a:pt x="961696" y="157655"/>
                </a:lnTo>
                <a:lnTo>
                  <a:pt x="882869" y="299545"/>
                </a:lnTo>
                <a:lnTo>
                  <a:pt x="851338" y="472965"/>
                </a:lnTo>
                <a:lnTo>
                  <a:pt x="662151" y="504496"/>
                </a:lnTo>
                <a:lnTo>
                  <a:pt x="567558" y="772510"/>
                </a:lnTo>
                <a:lnTo>
                  <a:pt x="409903" y="804041"/>
                </a:lnTo>
                <a:lnTo>
                  <a:pt x="378372" y="677917"/>
                </a:lnTo>
                <a:lnTo>
                  <a:pt x="283779" y="677917"/>
                </a:lnTo>
                <a:lnTo>
                  <a:pt x="78827" y="599089"/>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110898" y="1301650"/>
            <a:ext cx="697627" cy="707886"/>
          </a:xfrm>
          <a:prstGeom prst="rect">
            <a:avLst/>
          </a:prstGeom>
          <a:noFill/>
        </p:spPr>
        <p:txBody>
          <a:bodyPr wrap="none" rtlCol="0">
            <a:spAutoFit/>
          </a:bodyPr>
          <a:lstStyle/>
          <a:p>
            <a:r>
              <a:rPr lang="zh-CN" altLang="en-US" sz="4000" dirty="0" smtClean="0">
                <a:solidFill>
                  <a:srgbClr val="FFFF00"/>
                </a:solidFill>
                <a:latin typeface="黑体" panose="02010609060101010101" pitchFamily="49" charset="-122"/>
                <a:ea typeface="黑体" panose="02010609060101010101" pitchFamily="49" charset="-122"/>
              </a:rPr>
              <a:t>川</a:t>
            </a:r>
            <a:endParaRPr lang="zh-CN" altLang="en-US" sz="4000" dirty="0">
              <a:solidFill>
                <a:srgbClr val="FFFF00"/>
              </a:solidFill>
              <a:latin typeface="黑体" panose="02010609060101010101" pitchFamily="49" charset="-122"/>
              <a:ea typeface="黑体" panose="02010609060101010101" pitchFamily="49" charset="-122"/>
            </a:endParaRPr>
          </a:p>
        </p:txBody>
      </p:sp>
      <p:sp>
        <p:nvSpPr>
          <p:cNvPr id="46" name="TextBox 45"/>
          <p:cNvSpPr txBox="1"/>
          <p:nvPr/>
        </p:nvSpPr>
        <p:spPr>
          <a:xfrm>
            <a:off x="5817476" y="1749972"/>
            <a:ext cx="697627" cy="707886"/>
          </a:xfrm>
          <a:prstGeom prst="rect">
            <a:avLst/>
          </a:prstGeom>
          <a:noFill/>
        </p:spPr>
        <p:txBody>
          <a:bodyPr wrap="none" rtlCol="0">
            <a:spAutoFit/>
          </a:bodyPr>
          <a:lstStyle/>
          <a:p>
            <a:r>
              <a:rPr lang="zh-CN" altLang="en-US" sz="4000" dirty="0" smtClean="0">
                <a:solidFill>
                  <a:srgbClr val="FFFF00"/>
                </a:solidFill>
                <a:latin typeface="黑体" panose="02010609060101010101" pitchFamily="49" charset="-122"/>
                <a:ea typeface="黑体" panose="02010609060101010101" pitchFamily="49" charset="-122"/>
              </a:rPr>
              <a:t>渝</a:t>
            </a:r>
          </a:p>
        </p:txBody>
      </p:sp>
    </p:spTree>
    <p:extLst>
      <p:ext uri="{BB962C8B-B14F-4D97-AF65-F5344CB8AC3E}">
        <p14:creationId xmlns:p14="http://schemas.microsoft.com/office/powerpoint/2010/main" val="260748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blinds(horizontal)">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blinds(horizontal)">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nodeType="clickPar">
                      <p:stCondLst>
                        <p:cond delay="indefinite"/>
                      </p:stCondLst>
                      <p:childTnLst>
                        <p:par>
                          <p:cTn id="33" fill="hold" nodeType="afterGroup">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nodeType="clickPar">
                      <p:stCondLst>
                        <p:cond delay="indefinite"/>
                      </p:stCondLst>
                      <p:childTnLst>
                        <p:par>
                          <p:cTn id="40" fill="hold" nodeType="afterGroup">
                            <p:stCondLst>
                              <p:cond delay="0"/>
                            </p:stCondLst>
                            <p:childTnLst>
                              <p:par>
                                <p:cTn id="41" presetID="53"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53"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53"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childTnLst>
                          </p:cTn>
                        </p:par>
                      </p:childTnLst>
                    </p:cTn>
                  </p:par>
                  <p:par>
                    <p:cTn id="60" fill="hold" nodeType="clickPar">
                      <p:stCondLst>
                        <p:cond delay="indefinite"/>
                      </p:stCondLst>
                      <p:childTnLst>
                        <p:par>
                          <p:cTn id="61" fill="hold" nodeType="afterGroup">
                            <p:stCondLst>
                              <p:cond delay="0"/>
                            </p:stCondLst>
                            <p:childTnLst>
                              <p:par>
                                <p:cTn id="62" presetID="53"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Effect transition="in" filter="fade">
                                      <p:cBhvr>
                                        <p:cTn id="66" dur="500"/>
                                        <p:tgtEl>
                                          <p:spTgt spid="13"/>
                                        </p:tgtEl>
                                      </p:cBhvr>
                                    </p:animEffect>
                                  </p:childTnLst>
                                </p:cTn>
                              </p:par>
                            </p:childTnLst>
                          </p:cTn>
                        </p:par>
                      </p:childTnLst>
                    </p:cTn>
                  </p:par>
                  <p:par>
                    <p:cTn id="67" fill="hold" nodeType="clickPar">
                      <p:stCondLst>
                        <p:cond delay="indefinite"/>
                      </p:stCondLst>
                      <p:childTnLst>
                        <p:par>
                          <p:cTn id="68" fill="hold" nodeType="afterGroup">
                            <p:stCondLst>
                              <p:cond delay="0"/>
                            </p:stCondLst>
                            <p:childTnLst>
                              <p:par>
                                <p:cTn id="69" presetID="53"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animEffect transition="in" filter="fade">
                                      <p:cBhvr>
                                        <p:cTn id="73" dur="500"/>
                                        <p:tgtEl>
                                          <p:spTgt spid="14"/>
                                        </p:tgtEl>
                                      </p:cBhvr>
                                    </p:animEffect>
                                  </p:childTnLst>
                                </p:cTn>
                              </p:par>
                            </p:childTnLst>
                          </p:cTn>
                        </p:par>
                      </p:childTnLst>
                    </p:cTn>
                  </p:par>
                  <p:par>
                    <p:cTn id="74" fill="hold" nodeType="clickPar">
                      <p:stCondLst>
                        <p:cond delay="indefinite"/>
                      </p:stCondLst>
                      <p:childTnLst>
                        <p:par>
                          <p:cTn id="75" fill="hold" nodeType="afterGroup">
                            <p:stCondLst>
                              <p:cond delay="0"/>
                            </p:stCondLst>
                            <p:childTnLst>
                              <p:par>
                                <p:cTn id="76" presetID="53" presetClass="entr" presetSubtype="0"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p:cTn id="78" dur="500" fill="hold"/>
                                        <p:tgtEl>
                                          <p:spTgt spid="15"/>
                                        </p:tgtEl>
                                        <p:attrNameLst>
                                          <p:attrName>ppt_w</p:attrName>
                                        </p:attrNameLst>
                                      </p:cBhvr>
                                      <p:tavLst>
                                        <p:tav tm="0">
                                          <p:val>
                                            <p:fltVal val="0"/>
                                          </p:val>
                                        </p:tav>
                                        <p:tav tm="100000">
                                          <p:val>
                                            <p:strVal val="#ppt_w"/>
                                          </p:val>
                                        </p:tav>
                                      </p:tavLst>
                                    </p:anim>
                                    <p:anim calcmode="lin" valueType="num">
                                      <p:cBhvr>
                                        <p:cTn id="79" dur="500" fill="hold"/>
                                        <p:tgtEl>
                                          <p:spTgt spid="15"/>
                                        </p:tgtEl>
                                        <p:attrNameLst>
                                          <p:attrName>ppt_h</p:attrName>
                                        </p:attrNameLst>
                                      </p:cBhvr>
                                      <p:tavLst>
                                        <p:tav tm="0">
                                          <p:val>
                                            <p:fltVal val="0"/>
                                          </p:val>
                                        </p:tav>
                                        <p:tav tm="100000">
                                          <p:val>
                                            <p:strVal val="#ppt_h"/>
                                          </p:val>
                                        </p:tav>
                                      </p:tavLst>
                                    </p:anim>
                                    <p:animEffect transition="in" filter="fade">
                                      <p:cBhvr>
                                        <p:cTn id="80" dur="500"/>
                                        <p:tgtEl>
                                          <p:spTgt spid="15"/>
                                        </p:tgtEl>
                                      </p:cBhvr>
                                    </p:animEffect>
                                  </p:childTnLst>
                                </p:cTn>
                              </p:par>
                            </p:childTnLst>
                          </p:cTn>
                        </p:par>
                      </p:childTnLst>
                    </p:cTn>
                  </p:par>
                  <p:par>
                    <p:cTn id="81" fill="hold" nodeType="clickPar">
                      <p:stCondLst>
                        <p:cond delay="indefinite"/>
                      </p:stCondLst>
                      <p:childTnLst>
                        <p:par>
                          <p:cTn id="82" fill="hold" nodeType="afterGroup">
                            <p:stCondLst>
                              <p:cond delay="0"/>
                            </p:stCondLst>
                            <p:childTnLst>
                              <p:par>
                                <p:cTn id="83" presetID="53" presetClass="entr" presetSubtype="0"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p:cTn id="85" dur="500" fill="hold"/>
                                        <p:tgtEl>
                                          <p:spTgt spid="16"/>
                                        </p:tgtEl>
                                        <p:attrNameLst>
                                          <p:attrName>ppt_w</p:attrName>
                                        </p:attrNameLst>
                                      </p:cBhvr>
                                      <p:tavLst>
                                        <p:tav tm="0">
                                          <p:val>
                                            <p:fltVal val="0"/>
                                          </p:val>
                                        </p:tav>
                                        <p:tav tm="100000">
                                          <p:val>
                                            <p:strVal val="#ppt_w"/>
                                          </p:val>
                                        </p:tav>
                                      </p:tavLst>
                                    </p:anim>
                                    <p:anim calcmode="lin" valueType="num">
                                      <p:cBhvr>
                                        <p:cTn id="86" dur="500" fill="hold"/>
                                        <p:tgtEl>
                                          <p:spTgt spid="16"/>
                                        </p:tgtEl>
                                        <p:attrNameLst>
                                          <p:attrName>ppt_h</p:attrName>
                                        </p:attrNameLst>
                                      </p:cBhvr>
                                      <p:tavLst>
                                        <p:tav tm="0">
                                          <p:val>
                                            <p:fltVal val="0"/>
                                          </p:val>
                                        </p:tav>
                                        <p:tav tm="100000">
                                          <p:val>
                                            <p:strVal val="#ppt_h"/>
                                          </p:val>
                                        </p:tav>
                                      </p:tavLst>
                                    </p:anim>
                                    <p:animEffect transition="in" filter="fade">
                                      <p:cBhvr>
                                        <p:cTn id="87" dur="500"/>
                                        <p:tgtEl>
                                          <p:spTgt spid="16"/>
                                        </p:tgtEl>
                                      </p:cBhvr>
                                    </p:animEffect>
                                  </p:childTnLst>
                                </p:cTn>
                              </p:par>
                            </p:childTnLst>
                          </p:cTn>
                        </p:par>
                      </p:childTnLst>
                    </p:cTn>
                  </p:par>
                  <p:par>
                    <p:cTn id="88" fill="hold" nodeType="clickPar">
                      <p:stCondLst>
                        <p:cond delay="indefinite"/>
                      </p:stCondLst>
                      <p:childTnLst>
                        <p:par>
                          <p:cTn id="89" fill="hold" nodeType="afterGroup">
                            <p:stCondLst>
                              <p:cond delay="0"/>
                            </p:stCondLst>
                            <p:childTnLst>
                              <p:par>
                                <p:cTn id="90" presetID="53" presetClass="entr" presetSubtype="0"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 calcmode="lin" valueType="num">
                                      <p:cBhvr>
                                        <p:cTn id="92" dur="500" fill="hold"/>
                                        <p:tgtEl>
                                          <p:spTgt spid="17"/>
                                        </p:tgtEl>
                                        <p:attrNameLst>
                                          <p:attrName>ppt_w</p:attrName>
                                        </p:attrNameLst>
                                      </p:cBhvr>
                                      <p:tavLst>
                                        <p:tav tm="0">
                                          <p:val>
                                            <p:fltVal val="0"/>
                                          </p:val>
                                        </p:tav>
                                        <p:tav tm="100000">
                                          <p:val>
                                            <p:strVal val="#ppt_w"/>
                                          </p:val>
                                        </p:tav>
                                      </p:tavLst>
                                    </p:anim>
                                    <p:anim calcmode="lin" valueType="num">
                                      <p:cBhvr>
                                        <p:cTn id="93" dur="500" fill="hold"/>
                                        <p:tgtEl>
                                          <p:spTgt spid="17"/>
                                        </p:tgtEl>
                                        <p:attrNameLst>
                                          <p:attrName>ppt_h</p:attrName>
                                        </p:attrNameLst>
                                      </p:cBhvr>
                                      <p:tavLst>
                                        <p:tav tm="0">
                                          <p:val>
                                            <p:fltVal val="0"/>
                                          </p:val>
                                        </p:tav>
                                        <p:tav tm="100000">
                                          <p:val>
                                            <p:strVal val="#ppt_h"/>
                                          </p:val>
                                        </p:tav>
                                      </p:tavLst>
                                    </p:anim>
                                    <p:animEffect transition="in" filter="fade">
                                      <p:cBhvr>
                                        <p:cTn id="94" dur="500"/>
                                        <p:tgtEl>
                                          <p:spTgt spid="17"/>
                                        </p:tgtEl>
                                      </p:cBhvr>
                                    </p:animEffect>
                                  </p:childTnLst>
                                </p:cTn>
                              </p:par>
                            </p:childTnLst>
                          </p:cTn>
                        </p:par>
                      </p:childTnLst>
                    </p:cTn>
                  </p:par>
                  <p:par>
                    <p:cTn id="95" fill="hold" nodeType="clickPar">
                      <p:stCondLst>
                        <p:cond delay="indefinite"/>
                      </p:stCondLst>
                      <p:childTnLst>
                        <p:par>
                          <p:cTn id="96" fill="hold" nodeType="afterGroup">
                            <p:stCondLst>
                              <p:cond delay="0"/>
                            </p:stCondLst>
                            <p:childTnLst>
                              <p:par>
                                <p:cTn id="97" presetID="53" presetClass="entr" presetSubtype="0" fill="hold" grpId="0" nodeType="click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p:cTn id="99" dur="500" fill="hold"/>
                                        <p:tgtEl>
                                          <p:spTgt spid="19"/>
                                        </p:tgtEl>
                                        <p:attrNameLst>
                                          <p:attrName>ppt_w</p:attrName>
                                        </p:attrNameLst>
                                      </p:cBhvr>
                                      <p:tavLst>
                                        <p:tav tm="0">
                                          <p:val>
                                            <p:fltVal val="0"/>
                                          </p:val>
                                        </p:tav>
                                        <p:tav tm="100000">
                                          <p:val>
                                            <p:strVal val="#ppt_w"/>
                                          </p:val>
                                        </p:tav>
                                      </p:tavLst>
                                    </p:anim>
                                    <p:anim calcmode="lin" valueType="num">
                                      <p:cBhvr>
                                        <p:cTn id="100" dur="500" fill="hold"/>
                                        <p:tgtEl>
                                          <p:spTgt spid="19"/>
                                        </p:tgtEl>
                                        <p:attrNameLst>
                                          <p:attrName>ppt_h</p:attrName>
                                        </p:attrNameLst>
                                      </p:cBhvr>
                                      <p:tavLst>
                                        <p:tav tm="0">
                                          <p:val>
                                            <p:fltVal val="0"/>
                                          </p:val>
                                        </p:tav>
                                        <p:tav tm="100000">
                                          <p:val>
                                            <p:strVal val="#ppt_h"/>
                                          </p:val>
                                        </p:tav>
                                      </p:tavLst>
                                    </p:anim>
                                    <p:animEffect transition="in" filter="fade">
                                      <p:cBhvr>
                                        <p:cTn id="101" dur="500"/>
                                        <p:tgtEl>
                                          <p:spTgt spid="19"/>
                                        </p:tgtEl>
                                      </p:cBhvr>
                                    </p:animEffect>
                                  </p:childTnLst>
                                </p:cTn>
                              </p:par>
                            </p:childTnLst>
                          </p:cTn>
                        </p:par>
                      </p:childTnLst>
                    </p:cTn>
                  </p:par>
                  <p:par>
                    <p:cTn id="102" fill="hold" nodeType="clickPar">
                      <p:stCondLst>
                        <p:cond delay="indefinite"/>
                      </p:stCondLst>
                      <p:childTnLst>
                        <p:par>
                          <p:cTn id="103" fill="hold" nodeType="afterGroup">
                            <p:stCondLst>
                              <p:cond delay="0"/>
                            </p:stCondLst>
                            <p:childTnLst>
                              <p:par>
                                <p:cTn id="104" presetID="53" presetClass="entr" presetSubtype="0" fill="hold" grpId="0" nodeType="clickEffect">
                                  <p:stCondLst>
                                    <p:cond delay="0"/>
                                  </p:stCondLst>
                                  <p:childTnLst>
                                    <p:set>
                                      <p:cBhvr>
                                        <p:cTn id="105" dur="1" fill="hold">
                                          <p:stCondLst>
                                            <p:cond delay="0"/>
                                          </p:stCondLst>
                                        </p:cTn>
                                        <p:tgtEl>
                                          <p:spTgt spid="20"/>
                                        </p:tgtEl>
                                        <p:attrNameLst>
                                          <p:attrName>style.visibility</p:attrName>
                                        </p:attrNameLst>
                                      </p:cBhvr>
                                      <p:to>
                                        <p:strVal val="visible"/>
                                      </p:to>
                                    </p:set>
                                    <p:anim calcmode="lin" valueType="num">
                                      <p:cBhvr>
                                        <p:cTn id="106" dur="500" fill="hold"/>
                                        <p:tgtEl>
                                          <p:spTgt spid="20"/>
                                        </p:tgtEl>
                                        <p:attrNameLst>
                                          <p:attrName>ppt_w</p:attrName>
                                        </p:attrNameLst>
                                      </p:cBhvr>
                                      <p:tavLst>
                                        <p:tav tm="0">
                                          <p:val>
                                            <p:fltVal val="0"/>
                                          </p:val>
                                        </p:tav>
                                        <p:tav tm="100000">
                                          <p:val>
                                            <p:strVal val="#ppt_w"/>
                                          </p:val>
                                        </p:tav>
                                      </p:tavLst>
                                    </p:anim>
                                    <p:anim calcmode="lin" valueType="num">
                                      <p:cBhvr>
                                        <p:cTn id="107" dur="500" fill="hold"/>
                                        <p:tgtEl>
                                          <p:spTgt spid="20"/>
                                        </p:tgtEl>
                                        <p:attrNameLst>
                                          <p:attrName>ppt_h</p:attrName>
                                        </p:attrNameLst>
                                      </p:cBhvr>
                                      <p:tavLst>
                                        <p:tav tm="0">
                                          <p:val>
                                            <p:fltVal val="0"/>
                                          </p:val>
                                        </p:tav>
                                        <p:tav tm="100000">
                                          <p:val>
                                            <p:strVal val="#ppt_h"/>
                                          </p:val>
                                        </p:tav>
                                      </p:tavLst>
                                    </p:anim>
                                    <p:animEffect transition="in" filter="fade">
                                      <p:cBhvr>
                                        <p:cTn id="108" dur="500"/>
                                        <p:tgtEl>
                                          <p:spTgt spid="20"/>
                                        </p:tgtEl>
                                      </p:cBhvr>
                                    </p:animEffect>
                                  </p:childTnLst>
                                </p:cTn>
                              </p:par>
                            </p:childTnLst>
                          </p:cTn>
                        </p:par>
                      </p:childTnLst>
                    </p:cTn>
                  </p:par>
                  <p:par>
                    <p:cTn id="109" fill="hold" nodeType="clickPar">
                      <p:stCondLst>
                        <p:cond delay="indefinite"/>
                      </p:stCondLst>
                      <p:childTnLst>
                        <p:par>
                          <p:cTn id="110" fill="hold" nodeType="afterGroup">
                            <p:stCondLst>
                              <p:cond delay="0"/>
                            </p:stCondLst>
                            <p:childTnLst>
                              <p:par>
                                <p:cTn id="111" presetID="53" presetClass="entr" presetSubtype="0" fill="hold" grpId="0" nodeType="clickEffect">
                                  <p:stCondLst>
                                    <p:cond delay="0"/>
                                  </p:stCondLst>
                                  <p:childTnLst>
                                    <p:set>
                                      <p:cBhvr>
                                        <p:cTn id="112" dur="1" fill="hold">
                                          <p:stCondLst>
                                            <p:cond delay="0"/>
                                          </p:stCondLst>
                                        </p:cTn>
                                        <p:tgtEl>
                                          <p:spTgt spid="21"/>
                                        </p:tgtEl>
                                        <p:attrNameLst>
                                          <p:attrName>style.visibility</p:attrName>
                                        </p:attrNameLst>
                                      </p:cBhvr>
                                      <p:to>
                                        <p:strVal val="visible"/>
                                      </p:to>
                                    </p:set>
                                    <p:anim calcmode="lin" valueType="num">
                                      <p:cBhvr>
                                        <p:cTn id="113" dur="500" fill="hold"/>
                                        <p:tgtEl>
                                          <p:spTgt spid="21"/>
                                        </p:tgtEl>
                                        <p:attrNameLst>
                                          <p:attrName>ppt_w</p:attrName>
                                        </p:attrNameLst>
                                      </p:cBhvr>
                                      <p:tavLst>
                                        <p:tav tm="0">
                                          <p:val>
                                            <p:fltVal val="0"/>
                                          </p:val>
                                        </p:tav>
                                        <p:tav tm="100000">
                                          <p:val>
                                            <p:strVal val="#ppt_w"/>
                                          </p:val>
                                        </p:tav>
                                      </p:tavLst>
                                    </p:anim>
                                    <p:anim calcmode="lin" valueType="num">
                                      <p:cBhvr>
                                        <p:cTn id="114" dur="500" fill="hold"/>
                                        <p:tgtEl>
                                          <p:spTgt spid="21"/>
                                        </p:tgtEl>
                                        <p:attrNameLst>
                                          <p:attrName>ppt_h</p:attrName>
                                        </p:attrNameLst>
                                      </p:cBhvr>
                                      <p:tavLst>
                                        <p:tav tm="0">
                                          <p:val>
                                            <p:fltVal val="0"/>
                                          </p:val>
                                        </p:tav>
                                        <p:tav tm="100000">
                                          <p:val>
                                            <p:strVal val="#ppt_h"/>
                                          </p:val>
                                        </p:tav>
                                      </p:tavLst>
                                    </p:anim>
                                    <p:animEffect transition="in" filter="fade">
                                      <p:cBhvr>
                                        <p:cTn id="115" dur="500"/>
                                        <p:tgtEl>
                                          <p:spTgt spid="21"/>
                                        </p:tgtEl>
                                      </p:cBhvr>
                                    </p:animEffect>
                                  </p:childTnLst>
                                </p:cTn>
                              </p:par>
                            </p:childTnLst>
                          </p:cTn>
                        </p:par>
                      </p:childTnLst>
                    </p:cTn>
                  </p:par>
                  <p:par>
                    <p:cTn id="116" fill="hold" nodeType="clickPar">
                      <p:stCondLst>
                        <p:cond delay="indefinite"/>
                      </p:stCondLst>
                      <p:childTnLst>
                        <p:par>
                          <p:cTn id="117" fill="hold" nodeType="afterGroup">
                            <p:stCondLst>
                              <p:cond delay="0"/>
                            </p:stCondLst>
                            <p:childTnLst>
                              <p:par>
                                <p:cTn id="118" presetID="53" presetClass="entr" presetSubtype="0" fill="hold" grpId="0" nodeType="clickEffect">
                                  <p:stCondLst>
                                    <p:cond delay="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500" fill="hold"/>
                                        <p:tgtEl>
                                          <p:spTgt spid="22"/>
                                        </p:tgtEl>
                                        <p:attrNameLst>
                                          <p:attrName>ppt_w</p:attrName>
                                        </p:attrNameLst>
                                      </p:cBhvr>
                                      <p:tavLst>
                                        <p:tav tm="0">
                                          <p:val>
                                            <p:fltVal val="0"/>
                                          </p:val>
                                        </p:tav>
                                        <p:tav tm="100000">
                                          <p:val>
                                            <p:strVal val="#ppt_w"/>
                                          </p:val>
                                        </p:tav>
                                      </p:tavLst>
                                    </p:anim>
                                    <p:anim calcmode="lin" valueType="num">
                                      <p:cBhvr>
                                        <p:cTn id="121" dur="500" fill="hold"/>
                                        <p:tgtEl>
                                          <p:spTgt spid="22"/>
                                        </p:tgtEl>
                                        <p:attrNameLst>
                                          <p:attrName>ppt_h</p:attrName>
                                        </p:attrNameLst>
                                      </p:cBhvr>
                                      <p:tavLst>
                                        <p:tav tm="0">
                                          <p:val>
                                            <p:fltVal val="0"/>
                                          </p:val>
                                        </p:tav>
                                        <p:tav tm="100000">
                                          <p:val>
                                            <p:strVal val="#ppt_h"/>
                                          </p:val>
                                        </p:tav>
                                      </p:tavLst>
                                    </p:anim>
                                    <p:animEffect transition="in" filter="fade">
                                      <p:cBhvr>
                                        <p:cTn id="122" dur="500"/>
                                        <p:tgtEl>
                                          <p:spTgt spid="22"/>
                                        </p:tgtEl>
                                      </p:cBhvr>
                                    </p:animEffect>
                                  </p:childTnLst>
                                </p:cTn>
                              </p:par>
                            </p:childTnLst>
                          </p:cTn>
                        </p:par>
                      </p:childTnLst>
                    </p:cTn>
                  </p:par>
                  <p:par>
                    <p:cTn id="123" fill="hold" nodeType="clickPar">
                      <p:stCondLst>
                        <p:cond delay="indefinite"/>
                      </p:stCondLst>
                      <p:childTnLst>
                        <p:par>
                          <p:cTn id="124" fill="hold" nodeType="afterGroup">
                            <p:stCondLst>
                              <p:cond delay="0"/>
                            </p:stCondLst>
                            <p:childTnLst>
                              <p:par>
                                <p:cTn id="125" presetID="53" presetClass="entr" presetSubtype="0"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500" fill="hold"/>
                                        <p:tgtEl>
                                          <p:spTgt spid="23"/>
                                        </p:tgtEl>
                                        <p:attrNameLst>
                                          <p:attrName>ppt_w</p:attrName>
                                        </p:attrNameLst>
                                      </p:cBhvr>
                                      <p:tavLst>
                                        <p:tav tm="0">
                                          <p:val>
                                            <p:fltVal val="0"/>
                                          </p:val>
                                        </p:tav>
                                        <p:tav tm="100000">
                                          <p:val>
                                            <p:strVal val="#ppt_w"/>
                                          </p:val>
                                        </p:tav>
                                      </p:tavLst>
                                    </p:anim>
                                    <p:anim calcmode="lin" valueType="num">
                                      <p:cBhvr>
                                        <p:cTn id="128" dur="500" fill="hold"/>
                                        <p:tgtEl>
                                          <p:spTgt spid="23"/>
                                        </p:tgtEl>
                                        <p:attrNameLst>
                                          <p:attrName>ppt_h</p:attrName>
                                        </p:attrNameLst>
                                      </p:cBhvr>
                                      <p:tavLst>
                                        <p:tav tm="0">
                                          <p:val>
                                            <p:fltVal val="0"/>
                                          </p:val>
                                        </p:tav>
                                        <p:tav tm="100000">
                                          <p:val>
                                            <p:strVal val="#ppt_h"/>
                                          </p:val>
                                        </p:tav>
                                      </p:tavLst>
                                    </p:anim>
                                    <p:animEffect transition="in" filter="fade">
                                      <p:cBhvr>
                                        <p:cTn id="129" dur="500"/>
                                        <p:tgtEl>
                                          <p:spTgt spid="23"/>
                                        </p:tgtEl>
                                      </p:cBhvr>
                                    </p:animEffect>
                                  </p:childTnLst>
                                </p:cTn>
                              </p:par>
                            </p:childTnLst>
                          </p:cTn>
                        </p:par>
                      </p:childTnLst>
                    </p:cTn>
                  </p:par>
                  <p:par>
                    <p:cTn id="130" fill="hold" nodeType="clickPar">
                      <p:stCondLst>
                        <p:cond delay="indefinite"/>
                      </p:stCondLst>
                      <p:childTnLst>
                        <p:par>
                          <p:cTn id="131" fill="hold" nodeType="afterGroup">
                            <p:stCondLst>
                              <p:cond delay="0"/>
                            </p:stCondLst>
                            <p:childTnLst>
                              <p:par>
                                <p:cTn id="132" presetID="53" presetClass="entr" presetSubtype="0"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 calcmode="lin" valueType="num">
                                      <p:cBhvr>
                                        <p:cTn id="134" dur="500" fill="hold"/>
                                        <p:tgtEl>
                                          <p:spTgt spid="24"/>
                                        </p:tgtEl>
                                        <p:attrNameLst>
                                          <p:attrName>ppt_w</p:attrName>
                                        </p:attrNameLst>
                                      </p:cBhvr>
                                      <p:tavLst>
                                        <p:tav tm="0">
                                          <p:val>
                                            <p:fltVal val="0"/>
                                          </p:val>
                                        </p:tav>
                                        <p:tav tm="100000">
                                          <p:val>
                                            <p:strVal val="#ppt_w"/>
                                          </p:val>
                                        </p:tav>
                                      </p:tavLst>
                                    </p:anim>
                                    <p:anim calcmode="lin" valueType="num">
                                      <p:cBhvr>
                                        <p:cTn id="135" dur="500" fill="hold"/>
                                        <p:tgtEl>
                                          <p:spTgt spid="24"/>
                                        </p:tgtEl>
                                        <p:attrNameLst>
                                          <p:attrName>ppt_h</p:attrName>
                                        </p:attrNameLst>
                                      </p:cBhvr>
                                      <p:tavLst>
                                        <p:tav tm="0">
                                          <p:val>
                                            <p:fltVal val="0"/>
                                          </p:val>
                                        </p:tav>
                                        <p:tav tm="100000">
                                          <p:val>
                                            <p:strVal val="#ppt_h"/>
                                          </p:val>
                                        </p:tav>
                                      </p:tavLst>
                                    </p:anim>
                                    <p:animEffect transition="in" filter="fade">
                                      <p:cBhvr>
                                        <p:cTn id="136" dur="500"/>
                                        <p:tgtEl>
                                          <p:spTgt spid="24"/>
                                        </p:tgtEl>
                                      </p:cBhvr>
                                    </p:animEffect>
                                  </p:childTnLst>
                                </p:cTn>
                              </p:par>
                            </p:childTnLst>
                          </p:cTn>
                        </p:par>
                      </p:childTnLst>
                    </p:cTn>
                  </p:par>
                  <p:par>
                    <p:cTn id="137" fill="hold" nodeType="clickPar">
                      <p:stCondLst>
                        <p:cond delay="indefinite"/>
                      </p:stCondLst>
                      <p:childTnLst>
                        <p:par>
                          <p:cTn id="138" fill="hold" nodeType="afterGroup">
                            <p:stCondLst>
                              <p:cond delay="0"/>
                            </p:stCondLst>
                            <p:childTnLst>
                              <p:par>
                                <p:cTn id="139" presetID="53" presetClass="entr" presetSubtype="0" fill="hold" grpId="0" nodeType="clickEffect">
                                  <p:stCondLst>
                                    <p:cond delay="0"/>
                                  </p:stCondLst>
                                  <p:childTnLst>
                                    <p:set>
                                      <p:cBhvr>
                                        <p:cTn id="140" dur="1" fill="hold">
                                          <p:stCondLst>
                                            <p:cond delay="0"/>
                                          </p:stCondLst>
                                        </p:cTn>
                                        <p:tgtEl>
                                          <p:spTgt spid="25"/>
                                        </p:tgtEl>
                                        <p:attrNameLst>
                                          <p:attrName>style.visibility</p:attrName>
                                        </p:attrNameLst>
                                      </p:cBhvr>
                                      <p:to>
                                        <p:strVal val="visible"/>
                                      </p:to>
                                    </p:set>
                                    <p:anim calcmode="lin" valueType="num">
                                      <p:cBhvr>
                                        <p:cTn id="141" dur="500" fill="hold"/>
                                        <p:tgtEl>
                                          <p:spTgt spid="25"/>
                                        </p:tgtEl>
                                        <p:attrNameLst>
                                          <p:attrName>ppt_w</p:attrName>
                                        </p:attrNameLst>
                                      </p:cBhvr>
                                      <p:tavLst>
                                        <p:tav tm="0">
                                          <p:val>
                                            <p:fltVal val="0"/>
                                          </p:val>
                                        </p:tav>
                                        <p:tav tm="100000">
                                          <p:val>
                                            <p:strVal val="#ppt_w"/>
                                          </p:val>
                                        </p:tav>
                                      </p:tavLst>
                                    </p:anim>
                                    <p:anim calcmode="lin" valueType="num">
                                      <p:cBhvr>
                                        <p:cTn id="142" dur="500" fill="hold"/>
                                        <p:tgtEl>
                                          <p:spTgt spid="25"/>
                                        </p:tgtEl>
                                        <p:attrNameLst>
                                          <p:attrName>ppt_h</p:attrName>
                                        </p:attrNameLst>
                                      </p:cBhvr>
                                      <p:tavLst>
                                        <p:tav tm="0">
                                          <p:val>
                                            <p:fltVal val="0"/>
                                          </p:val>
                                        </p:tav>
                                        <p:tav tm="100000">
                                          <p:val>
                                            <p:strVal val="#ppt_h"/>
                                          </p:val>
                                        </p:tav>
                                      </p:tavLst>
                                    </p:anim>
                                    <p:animEffect transition="in" filter="fade">
                                      <p:cBhvr>
                                        <p:cTn id="143" dur="500"/>
                                        <p:tgtEl>
                                          <p:spTgt spid="25"/>
                                        </p:tgtEl>
                                      </p:cBhvr>
                                    </p:animEffect>
                                  </p:childTnLst>
                                </p:cTn>
                              </p:par>
                            </p:childTnLst>
                          </p:cTn>
                        </p:par>
                      </p:childTnLst>
                    </p:cTn>
                  </p:par>
                  <p:par>
                    <p:cTn id="144" fill="hold" nodeType="clickPar">
                      <p:stCondLst>
                        <p:cond delay="indefinite"/>
                      </p:stCondLst>
                      <p:childTnLst>
                        <p:par>
                          <p:cTn id="145" fill="hold" nodeType="afterGroup">
                            <p:stCondLst>
                              <p:cond delay="0"/>
                            </p:stCondLst>
                            <p:childTnLst>
                              <p:par>
                                <p:cTn id="146" presetID="53" presetClass="entr" presetSubtype="0" fill="hold" grpId="0" nodeType="clickEffect">
                                  <p:stCondLst>
                                    <p:cond delay="0"/>
                                  </p:stCondLst>
                                  <p:childTnLst>
                                    <p:set>
                                      <p:cBhvr>
                                        <p:cTn id="147" dur="1" fill="hold">
                                          <p:stCondLst>
                                            <p:cond delay="0"/>
                                          </p:stCondLst>
                                        </p:cTn>
                                        <p:tgtEl>
                                          <p:spTgt spid="27"/>
                                        </p:tgtEl>
                                        <p:attrNameLst>
                                          <p:attrName>style.visibility</p:attrName>
                                        </p:attrNameLst>
                                      </p:cBhvr>
                                      <p:to>
                                        <p:strVal val="visible"/>
                                      </p:to>
                                    </p:set>
                                    <p:anim calcmode="lin" valueType="num">
                                      <p:cBhvr>
                                        <p:cTn id="148" dur="500" fill="hold"/>
                                        <p:tgtEl>
                                          <p:spTgt spid="27"/>
                                        </p:tgtEl>
                                        <p:attrNameLst>
                                          <p:attrName>ppt_w</p:attrName>
                                        </p:attrNameLst>
                                      </p:cBhvr>
                                      <p:tavLst>
                                        <p:tav tm="0">
                                          <p:val>
                                            <p:fltVal val="0"/>
                                          </p:val>
                                        </p:tav>
                                        <p:tav tm="100000">
                                          <p:val>
                                            <p:strVal val="#ppt_w"/>
                                          </p:val>
                                        </p:tav>
                                      </p:tavLst>
                                    </p:anim>
                                    <p:anim calcmode="lin" valueType="num">
                                      <p:cBhvr>
                                        <p:cTn id="149" dur="500" fill="hold"/>
                                        <p:tgtEl>
                                          <p:spTgt spid="27"/>
                                        </p:tgtEl>
                                        <p:attrNameLst>
                                          <p:attrName>ppt_h</p:attrName>
                                        </p:attrNameLst>
                                      </p:cBhvr>
                                      <p:tavLst>
                                        <p:tav tm="0">
                                          <p:val>
                                            <p:fltVal val="0"/>
                                          </p:val>
                                        </p:tav>
                                        <p:tav tm="100000">
                                          <p:val>
                                            <p:strVal val="#ppt_h"/>
                                          </p:val>
                                        </p:tav>
                                      </p:tavLst>
                                    </p:anim>
                                    <p:animEffect transition="in" filter="fade">
                                      <p:cBhvr>
                                        <p:cTn id="150" dur="500"/>
                                        <p:tgtEl>
                                          <p:spTgt spid="27"/>
                                        </p:tgtEl>
                                      </p:cBhvr>
                                    </p:animEffect>
                                  </p:childTnLst>
                                </p:cTn>
                              </p:par>
                            </p:childTnLst>
                          </p:cTn>
                        </p:par>
                      </p:childTnLst>
                    </p:cTn>
                  </p:par>
                  <p:par>
                    <p:cTn id="151" fill="hold" nodeType="clickPar">
                      <p:stCondLst>
                        <p:cond delay="indefinite"/>
                      </p:stCondLst>
                      <p:childTnLst>
                        <p:par>
                          <p:cTn id="152" fill="hold" nodeType="afterGroup">
                            <p:stCondLst>
                              <p:cond delay="0"/>
                            </p:stCondLst>
                            <p:childTnLst>
                              <p:par>
                                <p:cTn id="153" presetID="53" presetClass="entr" presetSubtype="0" fill="hold" grpId="0" nodeType="clickEffect">
                                  <p:stCondLst>
                                    <p:cond delay="0"/>
                                  </p:stCondLst>
                                  <p:childTnLst>
                                    <p:set>
                                      <p:cBhvr>
                                        <p:cTn id="154" dur="1" fill="hold">
                                          <p:stCondLst>
                                            <p:cond delay="0"/>
                                          </p:stCondLst>
                                        </p:cTn>
                                        <p:tgtEl>
                                          <p:spTgt spid="29"/>
                                        </p:tgtEl>
                                        <p:attrNameLst>
                                          <p:attrName>style.visibility</p:attrName>
                                        </p:attrNameLst>
                                      </p:cBhvr>
                                      <p:to>
                                        <p:strVal val="visible"/>
                                      </p:to>
                                    </p:set>
                                    <p:anim calcmode="lin" valueType="num">
                                      <p:cBhvr>
                                        <p:cTn id="155" dur="500" fill="hold"/>
                                        <p:tgtEl>
                                          <p:spTgt spid="29"/>
                                        </p:tgtEl>
                                        <p:attrNameLst>
                                          <p:attrName>ppt_w</p:attrName>
                                        </p:attrNameLst>
                                      </p:cBhvr>
                                      <p:tavLst>
                                        <p:tav tm="0">
                                          <p:val>
                                            <p:fltVal val="0"/>
                                          </p:val>
                                        </p:tav>
                                        <p:tav tm="100000">
                                          <p:val>
                                            <p:strVal val="#ppt_w"/>
                                          </p:val>
                                        </p:tav>
                                      </p:tavLst>
                                    </p:anim>
                                    <p:anim calcmode="lin" valueType="num">
                                      <p:cBhvr>
                                        <p:cTn id="156" dur="500" fill="hold"/>
                                        <p:tgtEl>
                                          <p:spTgt spid="29"/>
                                        </p:tgtEl>
                                        <p:attrNameLst>
                                          <p:attrName>ppt_h</p:attrName>
                                        </p:attrNameLst>
                                      </p:cBhvr>
                                      <p:tavLst>
                                        <p:tav tm="0">
                                          <p:val>
                                            <p:fltVal val="0"/>
                                          </p:val>
                                        </p:tav>
                                        <p:tav tm="100000">
                                          <p:val>
                                            <p:strVal val="#ppt_h"/>
                                          </p:val>
                                        </p:tav>
                                      </p:tavLst>
                                    </p:anim>
                                    <p:animEffect transition="in" filter="fade">
                                      <p:cBhvr>
                                        <p:cTn id="157" dur="500"/>
                                        <p:tgtEl>
                                          <p:spTgt spid="29"/>
                                        </p:tgtEl>
                                      </p:cBhvr>
                                    </p:animEffect>
                                  </p:childTnLst>
                                </p:cTn>
                              </p:par>
                            </p:childTnLst>
                          </p:cTn>
                        </p:par>
                      </p:childTnLst>
                    </p:cTn>
                  </p:par>
                  <p:par>
                    <p:cTn id="158" fill="hold" nodeType="clickPar">
                      <p:stCondLst>
                        <p:cond delay="indefinite"/>
                      </p:stCondLst>
                      <p:childTnLst>
                        <p:par>
                          <p:cTn id="159" fill="hold" nodeType="afterGroup">
                            <p:stCondLst>
                              <p:cond delay="0"/>
                            </p:stCondLst>
                            <p:childTnLst>
                              <p:par>
                                <p:cTn id="160" presetID="53" presetClass="entr" presetSubtype="0" fill="hold" grpId="0" nodeType="clickEffect">
                                  <p:stCondLst>
                                    <p:cond delay="0"/>
                                  </p:stCondLst>
                                  <p:childTnLst>
                                    <p:set>
                                      <p:cBhvr>
                                        <p:cTn id="161" dur="1" fill="hold">
                                          <p:stCondLst>
                                            <p:cond delay="0"/>
                                          </p:stCondLst>
                                        </p:cTn>
                                        <p:tgtEl>
                                          <p:spTgt spid="30"/>
                                        </p:tgtEl>
                                        <p:attrNameLst>
                                          <p:attrName>style.visibility</p:attrName>
                                        </p:attrNameLst>
                                      </p:cBhvr>
                                      <p:to>
                                        <p:strVal val="visible"/>
                                      </p:to>
                                    </p:set>
                                    <p:anim calcmode="lin" valueType="num">
                                      <p:cBhvr>
                                        <p:cTn id="162" dur="500" fill="hold"/>
                                        <p:tgtEl>
                                          <p:spTgt spid="30"/>
                                        </p:tgtEl>
                                        <p:attrNameLst>
                                          <p:attrName>ppt_w</p:attrName>
                                        </p:attrNameLst>
                                      </p:cBhvr>
                                      <p:tavLst>
                                        <p:tav tm="0">
                                          <p:val>
                                            <p:fltVal val="0"/>
                                          </p:val>
                                        </p:tav>
                                        <p:tav tm="100000">
                                          <p:val>
                                            <p:strVal val="#ppt_w"/>
                                          </p:val>
                                        </p:tav>
                                      </p:tavLst>
                                    </p:anim>
                                    <p:anim calcmode="lin" valueType="num">
                                      <p:cBhvr>
                                        <p:cTn id="163" dur="500" fill="hold"/>
                                        <p:tgtEl>
                                          <p:spTgt spid="30"/>
                                        </p:tgtEl>
                                        <p:attrNameLst>
                                          <p:attrName>ppt_h</p:attrName>
                                        </p:attrNameLst>
                                      </p:cBhvr>
                                      <p:tavLst>
                                        <p:tav tm="0">
                                          <p:val>
                                            <p:fltVal val="0"/>
                                          </p:val>
                                        </p:tav>
                                        <p:tav tm="100000">
                                          <p:val>
                                            <p:strVal val="#ppt_h"/>
                                          </p:val>
                                        </p:tav>
                                      </p:tavLst>
                                    </p:anim>
                                    <p:animEffect transition="in" filter="fade">
                                      <p:cBhvr>
                                        <p:cTn id="164" dur="500"/>
                                        <p:tgtEl>
                                          <p:spTgt spid="30"/>
                                        </p:tgtEl>
                                      </p:cBhvr>
                                    </p:animEffect>
                                  </p:childTnLst>
                                </p:cTn>
                              </p:par>
                            </p:childTnLst>
                          </p:cTn>
                        </p:par>
                      </p:childTnLst>
                    </p:cTn>
                  </p:par>
                  <p:par>
                    <p:cTn id="165" fill="hold" nodeType="clickPar">
                      <p:stCondLst>
                        <p:cond delay="indefinite"/>
                      </p:stCondLst>
                      <p:childTnLst>
                        <p:par>
                          <p:cTn id="166" fill="hold" nodeType="afterGroup">
                            <p:stCondLst>
                              <p:cond delay="0"/>
                            </p:stCondLst>
                            <p:childTnLst>
                              <p:par>
                                <p:cTn id="167" presetID="53" presetClass="entr" presetSubtype="0" fill="hold" grpId="0" nodeType="click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p:cTn id="169" dur="500" fill="hold"/>
                                        <p:tgtEl>
                                          <p:spTgt spid="33"/>
                                        </p:tgtEl>
                                        <p:attrNameLst>
                                          <p:attrName>ppt_w</p:attrName>
                                        </p:attrNameLst>
                                      </p:cBhvr>
                                      <p:tavLst>
                                        <p:tav tm="0">
                                          <p:val>
                                            <p:fltVal val="0"/>
                                          </p:val>
                                        </p:tav>
                                        <p:tav tm="100000">
                                          <p:val>
                                            <p:strVal val="#ppt_w"/>
                                          </p:val>
                                        </p:tav>
                                      </p:tavLst>
                                    </p:anim>
                                    <p:anim calcmode="lin" valueType="num">
                                      <p:cBhvr>
                                        <p:cTn id="170" dur="500" fill="hold"/>
                                        <p:tgtEl>
                                          <p:spTgt spid="33"/>
                                        </p:tgtEl>
                                        <p:attrNameLst>
                                          <p:attrName>ppt_h</p:attrName>
                                        </p:attrNameLst>
                                      </p:cBhvr>
                                      <p:tavLst>
                                        <p:tav tm="0">
                                          <p:val>
                                            <p:fltVal val="0"/>
                                          </p:val>
                                        </p:tav>
                                        <p:tav tm="100000">
                                          <p:val>
                                            <p:strVal val="#ppt_h"/>
                                          </p:val>
                                        </p:tav>
                                      </p:tavLst>
                                    </p:anim>
                                    <p:animEffect transition="in" filter="fade">
                                      <p:cBhvr>
                                        <p:cTn id="171" dur="500"/>
                                        <p:tgtEl>
                                          <p:spTgt spid="33"/>
                                        </p:tgtEl>
                                      </p:cBhvr>
                                    </p:animEffect>
                                  </p:childTnLst>
                                </p:cTn>
                              </p:par>
                            </p:childTnLst>
                          </p:cTn>
                        </p:par>
                      </p:childTnLst>
                    </p:cTn>
                  </p:par>
                  <p:par>
                    <p:cTn id="172" fill="hold" nodeType="clickPar">
                      <p:stCondLst>
                        <p:cond delay="indefinite"/>
                      </p:stCondLst>
                      <p:childTnLst>
                        <p:par>
                          <p:cTn id="173" fill="hold" nodeType="afterGroup">
                            <p:stCondLst>
                              <p:cond delay="0"/>
                            </p:stCondLst>
                            <p:childTnLst>
                              <p:par>
                                <p:cTn id="174" presetID="53" presetClass="entr" presetSubtype="0" fill="hold" grpId="0" nodeType="clickEffect">
                                  <p:stCondLst>
                                    <p:cond delay="0"/>
                                  </p:stCondLst>
                                  <p:childTnLst>
                                    <p:set>
                                      <p:cBhvr>
                                        <p:cTn id="175" dur="1" fill="hold">
                                          <p:stCondLst>
                                            <p:cond delay="0"/>
                                          </p:stCondLst>
                                        </p:cTn>
                                        <p:tgtEl>
                                          <p:spTgt spid="34"/>
                                        </p:tgtEl>
                                        <p:attrNameLst>
                                          <p:attrName>style.visibility</p:attrName>
                                        </p:attrNameLst>
                                      </p:cBhvr>
                                      <p:to>
                                        <p:strVal val="visible"/>
                                      </p:to>
                                    </p:set>
                                    <p:anim calcmode="lin" valueType="num">
                                      <p:cBhvr>
                                        <p:cTn id="176" dur="500" fill="hold"/>
                                        <p:tgtEl>
                                          <p:spTgt spid="34"/>
                                        </p:tgtEl>
                                        <p:attrNameLst>
                                          <p:attrName>ppt_w</p:attrName>
                                        </p:attrNameLst>
                                      </p:cBhvr>
                                      <p:tavLst>
                                        <p:tav tm="0">
                                          <p:val>
                                            <p:fltVal val="0"/>
                                          </p:val>
                                        </p:tav>
                                        <p:tav tm="100000">
                                          <p:val>
                                            <p:strVal val="#ppt_w"/>
                                          </p:val>
                                        </p:tav>
                                      </p:tavLst>
                                    </p:anim>
                                    <p:anim calcmode="lin" valueType="num">
                                      <p:cBhvr>
                                        <p:cTn id="177" dur="500" fill="hold"/>
                                        <p:tgtEl>
                                          <p:spTgt spid="34"/>
                                        </p:tgtEl>
                                        <p:attrNameLst>
                                          <p:attrName>ppt_h</p:attrName>
                                        </p:attrNameLst>
                                      </p:cBhvr>
                                      <p:tavLst>
                                        <p:tav tm="0">
                                          <p:val>
                                            <p:fltVal val="0"/>
                                          </p:val>
                                        </p:tav>
                                        <p:tav tm="100000">
                                          <p:val>
                                            <p:strVal val="#ppt_h"/>
                                          </p:val>
                                        </p:tav>
                                      </p:tavLst>
                                    </p:anim>
                                    <p:animEffect transition="in" filter="fade">
                                      <p:cBhvr>
                                        <p:cTn id="178" dur="500"/>
                                        <p:tgtEl>
                                          <p:spTgt spid="34"/>
                                        </p:tgtEl>
                                      </p:cBhvr>
                                    </p:animEffect>
                                  </p:childTnLst>
                                </p:cTn>
                              </p:par>
                            </p:childTnLst>
                          </p:cTn>
                        </p:par>
                      </p:childTnLst>
                    </p:cTn>
                  </p:par>
                  <p:par>
                    <p:cTn id="179" fill="hold" nodeType="clickPar">
                      <p:stCondLst>
                        <p:cond delay="indefinite"/>
                      </p:stCondLst>
                      <p:childTnLst>
                        <p:par>
                          <p:cTn id="180" fill="hold" nodeType="afterGroup">
                            <p:stCondLst>
                              <p:cond delay="0"/>
                            </p:stCondLst>
                            <p:childTnLst>
                              <p:par>
                                <p:cTn id="181" presetID="53"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anim calcmode="lin" valueType="num">
                                      <p:cBhvr>
                                        <p:cTn id="183" dur="500" fill="hold"/>
                                        <p:tgtEl>
                                          <p:spTgt spid="35"/>
                                        </p:tgtEl>
                                        <p:attrNameLst>
                                          <p:attrName>ppt_w</p:attrName>
                                        </p:attrNameLst>
                                      </p:cBhvr>
                                      <p:tavLst>
                                        <p:tav tm="0">
                                          <p:val>
                                            <p:fltVal val="0"/>
                                          </p:val>
                                        </p:tav>
                                        <p:tav tm="100000">
                                          <p:val>
                                            <p:strVal val="#ppt_w"/>
                                          </p:val>
                                        </p:tav>
                                      </p:tavLst>
                                    </p:anim>
                                    <p:anim calcmode="lin" valueType="num">
                                      <p:cBhvr>
                                        <p:cTn id="184" dur="500" fill="hold"/>
                                        <p:tgtEl>
                                          <p:spTgt spid="35"/>
                                        </p:tgtEl>
                                        <p:attrNameLst>
                                          <p:attrName>ppt_h</p:attrName>
                                        </p:attrNameLst>
                                      </p:cBhvr>
                                      <p:tavLst>
                                        <p:tav tm="0">
                                          <p:val>
                                            <p:fltVal val="0"/>
                                          </p:val>
                                        </p:tav>
                                        <p:tav tm="100000">
                                          <p:val>
                                            <p:strVal val="#ppt_h"/>
                                          </p:val>
                                        </p:tav>
                                      </p:tavLst>
                                    </p:anim>
                                    <p:animEffect transition="in" filter="fade">
                                      <p:cBhvr>
                                        <p:cTn id="185" dur="500"/>
                                        <p:tgtEl>
                                          <p:spTgt spid="35"/>
                                        </p:tgtEl>
                                      </p:cBhvr>
                                    </p:animEffect>
                                  </p:childTnLst>
                                </p:cTn>
                              </p:par>
                            </p:childTnLst>
                          </p:cTn>
                        </p:par>
                      </p:childTnLst>
                    </p:cTn>
                  </p:par>
                  <p:par>
                    <p:cTn id="186" fill="hold" nodeType="clickPar">
                      <p:stCondLst>
                        <p:cond delay="indefinite"/>
                      </p:stCondLst>
                      <p:childTnLst>
                        <p:par>
                          <p:cTn id="187" fill="hold" nodeType="afterGroup">
                            <p:stCondLst>
                              <p:cond delay="0"/>
                            </p:stCondLst>
                            <p:childTnLst>
                              <p:par>
                                <p:cTn id="188" presetID="53" presetClass="entr" presetSubtype="0" fill="hold" grpId="0" nodeType="clickEffect">
                                  <p:stCondLst>
                                    <p:cond delay="0"/>
                                  </p:stCondLst>
                                  <p:childTnLst>
                                    <p:set>
                                      <p:cBhvr>
                                        <p:cTn id="189" dur="1" fill="hold">
                                          <p:stCondLst>
                                            <p:cond delay="0"/>
                                          </p:stCondLst>
                                        </p:cTn>
                                        <p:tgtEl>
                                          <p:spTgt spid="36"/>
                                        </p:tgtEl>
                                        <p:attrNameLst>
                                          <p:attrName>style.visibility</p:attrName>
                                        </p:attrNameLst>
                                      </p:cBhvr>
                                      <p:to>
                                        <p:strVal val="visible"/>
                                      </p:to>
                                    </p:set>
                                    <p:anim calcmode="lin" valueType="num">
                                      <p:cBhvr>
                                        <p:cTn id="190" dur="500" fill="hold"/>
                                        <p:tgtEl>
                                          <p:spTgt spid="36"/>
                                        </p:tgtEl>
                                        <p:attrNameLst>
                                          <p:attrName>ppt_w</p:attrName>
                                        </p:attrNameLst>
                                      </p:cBhvr>
                                      <p:tavLst>
                                        <p:tav tm="0">
                                          <p:val>
                                            <p:fltVal val="0"/>
                                          </p:val>
                                        </p:tav>
                                        <p:tav tm="100000">
                                          <p:val>
                                            <p:strVal val="#ppt_w"/>
                                          </p:val>
                                        </p:tav>
                                      </p:tavLst>
                                    </p:anim>
                                    <p:anim calcmode="lin" valueType="num">
                                      <p:cBhvr>
                                        <p:cTn id="191" dur="500" fill="hold"/>
                                        <p:tgtEl>
                                          <p:spTgt spid="36"/>
                                        </p:tgtEl>
                                        <p:attrNameLst>
                                          <p:attrName>ppt_h</p:attrName>
                                        </p:attrNameLst>
                                      </p:cBhvr>
                                      <p:tavLst>
                                        <p:tav tm="0">
                                          <p:val>
                                            <p:fltVal val="0"/>
                                          </p:val>
                                        </p:tav>
                                        <p:tav tm="100000">
                                          <p:val>
                                            <p:strVal val="#ppt_h"/>
                                          </p:val>
                                        </p:tav>
                                      </p:tavLst>
                                    </p:anim>
                                    <p:animEffect transition="in" filter="fade">
                                      <p:cBhvr>
                                        <p:cTn id="192" dur="500"/>
                                        <p:tgtEl>
                                          <p:spTgt spid="36"/>
                                        </p:tgtEl>
                                      </p:cBhvr>
                                    </p:animEffect>
                                  </p:childTnLst>
                                </p:cTn>
                              </p:par>
                            </p:childTnLst>
                          </p:cTn>
                        </p:par>
                      </p:childTnLst>
                    </p:cTn>
                  </p:par>
                  <p:par>
                    <p:cTn id="193" fill="hold" nodeType="clickPar">
                      <p:stCondLst>
                        <p:cond delay="indefinite"/>
                      </p:stCondLst>
                      <p:childTnLst>
                        <p:par>
                          <p:cTn id="194" fill="hold" nodeType="afterGroup">
                            <p:stCondLst>
                              <p:cond delay="0"/>
                            </p:stCondLst>
                            <p:childTnLst>
                              <p:par>
                                <p:cTn id="195" presetID="53" presetClass="entr" presetSubtype="0" fill="hold" grpId="0" nodeType="clickEffect">
                                  <p:stCondLst>
                                    <p:cond delay="0"/>
                                  </p:stCondLst>
                                  <p:childTnLst>
                                    <p:set>
                                      <p:cBhvr>
                                        <p:cTn id="196" dur="1" fill="hold">
                                          <p:stCondLst>
                                            <p:cond delay="0"/>
                                          </p:stCondLst>
                                        </p:cTn>
                                        <p:tgtEl>
                                          <p:spTgt spid="37"/>
                                        </p:tgtEl>
                                        <p:attrNameLst>
                                          <p:attrName>style.visibility</p:attrName>
                                        </p:attrNameLst>
                                      </p:cBhvr>
                                      <p:to>
                                        <p:strVal val="visible"/>
                                      </p:to>
                                    </p:set>
                                    <p:anim calcmode="lin" valueType="num">
                                      <p:cBhvr>
                                        <p:cTn id="197" dur="500" fill="hold"/>
                                        <p:tgtEl>
                                          <p:spTgt spid="37"/>
                                        </p:tgtEl>
                                        <p:attrNameLst>
                                          <p:attrName>ppt_w</p:attrName>
                                        </p:attrNameLst>
                                      </p:cBhvr>
                                      <p:tavLst>
                                        <p:tav tm="0">
                                          <p:val>
                                            <p:fltVal val="0"/>
                                          </p:val>
                                        </p:tav>
                                        <p:tav tm="100000">
                                          <p:val>
                                            <p:strVal val="#ppt_w"/>
                                          </p:val>
                                        </p:tav>
                                      </p:tavLst>
                                    </p:anim>
                                    <p:anim calcmode="lin" valueType="num">
                                      <p:cBhvr>
                                        <p:cTn id="198" dur="500" fill="hold"/>
                                        <p:tgtEl>
                                          <p:spTgt spid="37"/>
                                        </p:tgtEl>
                                        <p:attrNameLst>
                                          <p:attrName>ppt_h</p:attrName>
                                        </p:attrNameLst>
                                      </p:cBhvr>
                                      <p:tavLst>
                                        <p:tav tm="0">
                                          <p:val>
                                            <p:fltVal val="0"/>
                                          </p:val>
                                        </p:tav>
                                        <p:tav tm="100000">
                                          <p:val>
                                            <p:strVal val="#ppt_h"/>
                                          </p:val>
                                        </p:tav>
                                      </p:tavLst>
                                    </p:anim>
                                    <p:animEffect transition="in" filter="fade">
                                      <p:cBhvr>
                                        <p:cTn id="199" dur="500"/>
                                        <p:tgtEl>
                                          <p:spTgt spid="37"/>
                                        </p:tgtEl>
                                      </p:cBhvr>
                                    </p:animEffect>
                                  </p:childTnLst>
                                </p:cTn>
                              </p:par>
                            </p:childTnLst>
                          </p:cTn>
                        </p:par>
                      </p:childTnLst>
                    </p:cTn>
                  </p:par>
                  <p:par>
                    <p:cTn id="200" fill="hold" nodeType="clickPar">
                      <p:stCondLst>
                        <p:cond delay="indefinite"/>
                      </p:stCondLst>
                      <p:childTnLst>
                        <p:par>
                          <p:cTn id="201" fill="hold" nodeType="afterGroup">
                            <p:stCondLst>
                              <p:cond delay="0"/>
                            </p:stCondLst>
                            <p:childTnLst>
                              <p:par>
                                <p:cTn id="202" presetID="53" presetClass="entr" presetSubtype="0" fill="hold" grpId="0" nodeType="clickEffect">
                                  <p:stCondLst>
                                    <p:cond delay="0"/>
                                  </p:stCondLst>
                                  <p:childTnLst>
                                    <p:set>
                                      <p:cBhvr>
                                        <p:cTn id="203" dur="1" fill="hold">
                                          <p:stCondLst>
                                            <p:cond delay="0"/>
                                          </p:stCondLst>
                                        </p:cTn>
                                        <p:tgtEl>
                                          <p:spTgt spid="38"/>
                                        </p:tgtEl>
                                        <p:attrNameLst>
                                          <p:attrName>style.visibility</p:attrName>
                                        </p:attrNameLst>
                                      </p:cBhvr>
                                      <p:to>
                                        <p:strVal val="visible"/>
                                      </p:to>
                                    </p:set>
                                    <p:anim calcmode="lin" valueType="num">
                                      <p:cBhvr>
                                        <p:cTn id="204" dur="500" fill="hold"/>
                                        <p:tgtEl>
                                          <p:spTgt spid="38"/>
                                        </p:tgtEl>
                                        <p:attrNameLst>
                                          <p:attrName>ppt_w</p:attrName>
                                        </p:attrNameLst>
                                      </p:cBhvr>
                                      <p:tavLst>
                                        <p:tav tm="0">
                                          <p:val>
                                            <p:fltVal val="0"/>
                                          </p:val>
                                        </p:tav>
                                        <p:tav tm="100000">
                                          <p:val>
                                            <p:strVal val="#ppt_w"/>
                                          </p:val>
                                        </p:tav>
                                      </p:tavLst>
                                    </p:anim>
                                    <p:anim calcmode="lin" valueType="num">
                                      <p:cBhvr>
                                        <p:cTn id="205" dur="500" fill="hold"/>
                                        <p:tgtEl>
                                          <p:spTgt spid="38"/>
                                        </p:tgtEl>
                                        <p:attrNameLst>
                                          <p:attrName>ppt_h</p:attrName>
                                        </p:attrNameLst>
                                      </p:cBhvr>
                                      <p:tavLst>
                                        <p:tav tm="0">
                                          <p:val>
                                            <p:fltVal val="0"/>
                                          </p:val>
                                        </p:tav>
                                        <p:tav tm="100000">
                                          <p:val>
                                            <p:strVal val="#ppt_h"/>
                                          </p:val>
                                        </p:tav>
                                      </p:tavLst>
                                    </p:anim>
                                    <p:animEffect transition="in" filter="fade">
                                      <p:cBhvr>
                                        <p:cTn id="206" dur="500"/>
                                        <p:tgtEl>
                                          <p:spTgt spid="38"/>
                                        </p:tgtEl>
                                      </p:cBhvr>
                                    </p:animEffect>
                                  </p:childTnLst>
                                </p:cTn>
                              </p:par>
                            </p:childTnLst>
                          </p:cTn>
                        </p:par>
                      </p:childTnLst>
                    </p:cTn>
                  </p:par>
                  <p:par>
                    <p:cTn id="207" fill="hold" nodeType="clickPar">
                      <p:stCondLst>
                        <p:cond delay="indefinite"/>
                      </p:stCondLst>
                      <p:childTnLst>
                        <p:par>
                          <p:cTn id="208" fill="hold" nodeType="afterGroup">
                            <p:stCondLst>
                              <p:cond delay="0"/>
                            </p:stCondLst>
                            <p:childTnLst>
                              <p:par>
                                <p:cTn id="209" presetID="53" presetClass="entr" presetSubtype="0" fill="hold" grpId="0" nodeType="clickEffect">
                                  <p:stCondLst>
                                    <p:cond delay="0"/>
                                  </p:stCondLst>
                                  <p:childTnLst>
                                    <p:set>
                                      <p:cBhvr>
                                        <p:cTn id="210" dur="1" fill="hold">
                                          <p:stCondLst>
                                            <p:cond delay="0"/>
                                          </p:stCondLst>
                                        </p:cTn>
                                        <p:tgtEl>
                                          <p:spTgt spid="40"/>
                                        </p:tgtEl>
                                        <p:attrNameLst>
                                          <p:attrName>style.visibility</p:attrName>
                                        </p:attrNameLst>
                                      </p:cBhvr>
                                      <p:to>
                                        <p:strVal val="visible"/>
                                      </p:to>
                                    </p:set>
                                    <p:anim calcmode="lin" valueType="num">
                                      <p:cBhvr>
                                        <p:cTn id="211" dur="500" fill="hold"/>
                                        <p:tgtEl>
                                          <p:spTgt spid="40"/>
                                        </p:tgtEl>
                                        <p:attrNameLst>
                                          <p:attrName>ppt_w</p:attrName>
                                        </p:attrNameLst>
                                      </p:cBhvr>
                                      <p:tavLst>
                                        <p:tav tm="0">
                                          <p:val>
                                            <p:fltVal val="0"/>
                                          </p:val>
                                        </p:tav>
                                        <p:tav tm="100000">
                                          <p:val>
                                            <p:strVal val="#ppt_w"/>
                                          </p:val>
                                        </p:tav>
                                      </p:tavLst>
                                    </p:anim>
                                    <p:anim calcmode="lin" valueType="num">
                                      <p:cBhvr>
                                        <p:cTn id="212" dur="500" fill="hold"/>
                                        <p:tgtEl>
                                          <p:spTgt spid="40"/>
                                        </p:tgtEl>
                                        <p:attrNameLst>
                                          <p:attrName>ppt_h</p:attrName>
                                        </p:attrNameLst>
                                      </p:cBhvr>
                                      <p:tavLst>
                                        <p:tav tm="0">
                                          <p:val>
                                            <p:fltVal val="0"/>
                                          </p:val>
                                        </p:tav>
                                        <p:tav tm="100000">
                                          <p:val>
                                            <p:strVal val="#ppt_h"/>
                                          </p:val>
                                        </p:tav>
                                      </p:tavLst>
                                    </p:anim>
                                    <p:animEffect transition="in" filter="fade">
                                      <p:cBhvr>
                                        <p:cTn id="213" dur="500"/>
                                        <p:tgtEl>
                                          <p:spTgt spid="40"/>
                                        </p:tgtEl>
                                      </p:cBhvr>
                                    </p:animEffect>
                                  </p:childTnLst>
                                </p:cTn>
                              </p:par>
                            </p:childTnLst>
                          </p:cTn>
                        </p:par>
                      </p:childTnLst>
                    </p:cTn>
                  </p:par>
                  <p:par>
                    <p:cTn id="214" fill="hold" nodeType="clickPar">
                      <p:stCondLst>
                        <p:cond delay="indefinite"/>
                      </p:stCondLst>
                      <p:childTnLst>
                        <p:par>
                          <p:cTn id="215" fill="hold" nodeType="afterGroup">
                            <p:stCondLst>
                              <p:cond delay="0"/>
                            </p:stCondLst>
                            <p:childTnLst>
                              <p:par>
                                <p:cTn id="216" presetID="53" presetClass="entr" presetSubtype="0" fill="hold" grpId="0" nodeType="clickEffect">
                                  <p:stCondLst>
                                    <p:cond delay="0"/>
                                  </p:stCondLst>
                                  <p:childTnLst>
                                    <p:set>
                                      <p:cBhvr>
                                        <p:cTn id="217" dur="1" fill="hold">
                                          <p:stCondLst>
                                            <p:cond delay="0"/>
                                          </p:stCondLst>
                                        </p:cTn>
                                        <p:tgtEl>
                                          <p:spTgt spid="41"/>
                                        </p:tgtEl>
                                        <p:attrNameLst>
                                          <p:attrName>style.visibility</p:attrName>
                                        </p:attrNameLst>
                                      </p:cBhvr>
                                      <p:to>
                                        <p:strVal val="visible"/>
                                      </p:to>
                                    </p:set>
                                    <p:anim calcmode="lin" valueType="num">
                                      <p:cBhvr>
                                        <p:cTn id="218" dur="500" fill="hold"/>
                                        <p:tgtEl>
                                          <p:spTgt spid="41"/>
                                        </p:tgtEl>
                                        <p:attrNameLst>
                                          <p:attrName>ppt_w</p:attrName>
                                        </p:attrNameLst>
                                      </p:cBhvr>
                                      <p:tavLst>
                                        <p:tav tm="0">
                                          <p:val>
                                            <p:fltVal val="0"/>
                                          </p:val>
                                        </p:tav>
                                        <p:tav tm="100000">
                                          <p:val>
                                            <p:strVal val="#ppt_w"/>
                                          </p:val>
                                        </p:tav>
                                      </p:tavLst>
                                    </p:anim>
                                    <p:anim calcmode="lin" valueType="num">
                                      <p:cBhvr>
                                        <p:cTn id="219" dur="500" fill="hold"/>
                                        <p:tgtEl>
                                          <p:spTgt spid="41"/>
                                        </p:tgtEl>
                                        <p:attrNameLst>
                                          <p:attrName>ppt_h</p:attrName>
                                        </p:attrNameLst>
                                      </p:cBhvr>
                                      <p:tavLst>
                                        <p:tav tm="0">
                                          <p:val>
                                            <p:fltVal val="0"/>
                                          </p:val>
                                        </p:tav>
                                        <p:tav tm="100000">
                                          <p:val>
                                            <p:strVal val="#ppt_h"/>
                                          </p:val>
                                        </p:tav>
                                      </p:tavLst>
                                    </p:anim>
                                    <p:animEffect transition="in" filter="fade">
                                      <p:cBhvr>
                                        <p:cTn id="220" dur="500"/>
                                        <p:tgtEl>
                                          <p:spTgt spid="41"/>
                                        </p:tgtEl>
                                      </p:cBhvr>
                                    </p:animEffect>
                                  </p:childTnLst>
                                </p:cTn>
                              </p:par>
                            </p:childTnLst>
                          </p:cTn>
                        </p:par>
                      </p:childTnLst>
                    </p:cTn>
                  </p:par>
                  <p:par>
                    <p:cTn id="221" fill="hold">
                      <p:stCondLst>
                        <p:cond delay="indefinite"/>
                      </p:stCondLst>
                      <p:childTnLst>
                        <p:par>
                          <p:cTn id="222" fill="hold">
                            <p:stCondLst>
                              <p:cond delay="0"/>
                            </p:stCondLst>
                            <p:childTnLst>
                              <p:par>
                                <p:cTn id="223" presetID="3" presetClass="entr" presetSubtype="10" fill="hold" grpId="0" nodeType="clickEffect">
                                  <p:stCondLst>
                                    <p:cond delay="0"/>
                                  </p:stCondLst>
                                  <p:childTnLst>
                                    <p:set>
                                      <p:cBhvr>
                                        <p:cTn id="224" dur="1" fill="hold">
                                          <p:stCondLst>
                                            <p:cond delay="0"/>
                                          </p:stCondLst>
                                        </p:cTn>
                                        <p:tgtEl>
                                          <p:spTgt spid="42"/>
                                        </p:tgtEl>
                                        <p:attrNameLst>
                                          <p:attrName>style.visibility</p:attrName>
                                        </p:attrNameLst>
                                      </p:cBhvr>
                                      <p:to>
                                        <p:strVal val="visible"/>
                                      </p:to>
                                    </p:set>
                                    <p:animEffect transition="in" filter="blinds(horizontal)">
                                      <p:cBhvr>
                                        <p:cTn id="2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P spid="12" grpId="0" animBg="1"/>
      <p:bldP spid="13" grpId="0"/>
      <p:bldP spid="14" grpId="0" animBg="1"/>
      <p:bldP spid="15" grpId="0"/>
      <p:bldP spid="16" grpId="0" animBg="1"/>
      <p:bldP spid="17" grpId="0"/>
      <p:bldP spid="19" grpId="0" animBg="1"/>
      <p:bldP spid="20" grpId="0"/>
      <p:bldP spid="21" grpId="0" animBg="1"/>
      <p:bldP spid="22" grpId="0"/>
      <p:bldP spid="23" grpId="0" animBg="1"/>
      <p:bldP spid="24" grpId="0"/>
      <p:bldP spid="25" grpId="0" animBg="1"/>
      <p:bldP spid="27" grpId="0"/>
      <p:bldP spid="29" grpId="0" animBg="1"/>
      <p:bldP spid="30" grpId="0"/>
      <p:bldP spid="33" grpId="0" animBg="1"/>
      <p:bldP spid="34" grpId="0"/>
      <p:bldP spid="35" grpId="0" animBg="1"/>
      <p:bldP spid="36" grpId="0"/>
      <p:bldP spid="37" grpId="0" animBg="1"/>
      <p:bldP spid="38" grpId="0"/>
      <p:bldP spid="40" grpId="0" animBg="1"/>
      <p:bldP spid="44" grpId="0" animBg="1"/>
      <p:bldP spid="41" grpId="0"/>
      <p:bldP spid="42" grpId="0" animBg="1"/>
      <p:bldP spid="45" grpId="0" animBg="1"/>
      <p:bldP spid="9" grpId="0"/>
      <p:bldP spid="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图片1"/>
          <p:cNvPicPr>
            <a:picLocks noChangeAspect="1" noChangeArrowheads="1"/>
          </p:cNvPicPr>
          <p:nvPr>
            <p:custDataLst>
              <p:tags r:id="rId1"/>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4755" name="Freeform 5"/>
          <p:cNvSpPr/>
          <p:nvPr>
            <p:custDataLst>
              <p:tags r:id="rId2"/>
            </p:custDataLst>
          </p:nvPr>
        </p:nvSpPr>
        <p:spPr bwMode="auto">
          <a:xfrm>
            <a:off x="7424738" y="3533775"/>
            <a:ext cx="971550" cy="590550"/>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612" h="372">
                <a:moveTo>
                  <a:pt x="513" y="0"/>
                </a:moveTo>
                <a:cubicBezTo>
                  <a:pt x="479" y="22"/>
                  <a:pt x="470" y="61"/>
                  <a:pt x="435" y="84"/>
                </a:cubicBezTo>
                <a:cubicBezTo>
                  <a:pt x="423" y="92"/>
                  <a:pt x="399" y="108"/>
                  <a:pt x="399" y="108"/>
                </a:cubicBezTo>
                <a:cubicBezTo>
                  <a:pt x="363" y="106"/>
                  <a:pt x="327" y="105"/>
                  <a:pt x="291" y="102"/>
                </a:cubicBezTo>
                <a:cubicBezTo>
                  <a:pt x="263" y="99"/>
                  <a:pt x="242" y="73"/>
                  <a:pt x="213" y="66"/>
                </a:cubicBezTo>
                <a:cubicBezTo>
                  <a:pt x="140" y="78"/>
                  <a:pt x="196" y="57"/>
                  <a:pt x="171" y="162"/>
                </a:cubicBezTo>
                <a:cubicBezTo>
                  <a:pt x="166" y="182"/>
                  <a:pt x="132" y="177"/>
                  <a:pt x="111" y="180"/>
                </a:cubicBezTo>
                <a:cubicBezTo>
                  <a:pt x="105" y="184"/>
                  <a:pt x="97" y="186"/>
                  <a:pt x="93" y="192"/>
                </a:cubicBezTo>
                <a:cubicBezTo>
                  <a:pt x="86" y="203"/>
                  <a:pt x="92" y="221"/>
                  <a:pt x="81" y="228"/>
                </a:cubicBezTo>
                <a:cubicBezTo>
                  <a:pt x="63" y="240"/>
                  <a:pt x="45" y="246"/>
                  <a:pt x="27" y="258"/>
                </a:cubicBezTo>
                <a:cubicBezTo>
                  <a:pt x="23" y="271"/>
                  <a:pt x="11" y="281"/>
                  <a:pt x="9" y="294"/>
                </a:cubicBezTo>
                <a:cubicBezTo>
                  <a:pt x="0" y="368"/>
                  <a:pt x="103" y="368"/>
                  <a:pt x="147" y="372"/>
                </a:cubicBezTo>
                <a:cubicBezTo>
                  <a:pt x="239" y="366"/>
                  <a:pt x="311" y="352"/>
                  <a:pt x="405" y="348"/>
                </a:cubicBezTo>
                <a:cubicBezTo>
                  <a:pt x="437" y="337"/>
                  <a:pt x="448" y="317"/>
                  <a:pt x="471" y="294"/>
                </a:cubicBezTo>
                <a:lnTo>
                  <a:pt x="501" y="234"/>
                </a:lnTo>
                <a:cubicBezTo>
                  <a:pt x="501" y="234"/>
                  <a:pt x="501" y="234"/>
                  <a:pt x="501" y="234"/>
                </a:cubicBezTo>
                <a:cubicBezTo>
                  <a:pt x="514" y="196"/>
                  <a:pt x="530" y="174"/>
                  <a:pt x="567" y="162"/>
                </a:cubicBezTo>
                <a:cubicBezTo>
                  <a:pt x="580" y="142"/>
                  <a:pt x="579" y="151"/>
                  <a:pt x="579" y="138"/>
                </a:cubicBezTo>
                <a:cubicBezTo>
                  <a:pt x="587" y="134"/>
                  <a:pt x="612" y="126"/>
                  <a:pt x="603" y="126"/>
                </a:cubicBezTo>
                <a:cubicBezTo>
                  <a:pt x="592" y="126"/>
                  <a:pt x="584" y="140"/>
                  <a:pt x="573" y="138"/>
                </a:cubicBezTo>
                <a:cubicBezTo>
                  <a:pt x="566" y="137"/>
                  <a:pt x="567" y="124"/>
                  <a:pt x="561" y="120"/>
                </a:cubicBezTo>
                <a:cubicBezTo>
                  <a:pt x="550" y="113"/>
                  <a:pt x="525" y="108"/>
                  <a:pt x="525" y="108"/>
                </a:cubicBezTo>
                <a:cubicBezTo>
                  <a:pt x="507" y="54"/>
                  <a:pt x="506" y="60"/>
                  <a:pt x="513" y="0"/>
                </a:cubicBezTo>
                <a:close/>
              </a:path>
            </a:pathLst>
          </a:custGeom>
          <a:solidFill>
            <a:srgbClr val="FF0000">
              <a:alpha val="50195"/>
            </a:srgbClr>
          </a:solidFill>
          <a:ln w="9525" cap="flat" cmpd="sng">
            <a:noFill/>
            <a:prstDash val="solid"/>
            <a:round/>
            <a:headEnd type="none" w="med" len="med"/>
            <a:tailEnd type="none" w="med" len="med"/>
          </a:ln>
          <a:effectLst/>
        </p:spPr>
      </p:sp>
      <p:sp>
        <p:nvSpPr>
          <p:cNvPr id="74756" name="Freeform 6"/>
          <p:cNvSpPr/>
          <p:nvPr>
            <p:custDataLst>
              <p:tags r:id="rId3"/>
            </p:custDataLst>
          </p:nvPr>
        </p:nvSpPr>
        <p:spPr bwMode="auto">
          <a:xfrm>
            <a:off x="8213725" y="4098926"/>
            <a:ext cx="501650" cy="396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16" h="250">
                <a:moveTo>
                  <a:pt x="220" y="46"/>
                </a:moveTo>
                <a:cubicBezTo>
                  <a:pt x="194" y="37"/>
                  <a:pt x="174" y="25"/>
                  <a:pt x="148" y="16"/>
                </a:cubicBezTo>
                <a:cubicBezTo>
                  <a:pt x="54" y="21"/>
                  <a:pt x="29" y="0"/>
                  <a:pt x="4" y="76"/>
                </a:cubicBezTo>
                <a:cubicBezTo>
                  <a:pt x="6" y="96"/>
                  <a:pt x="0" y="119"/>
                  <a:pt x="10" y="136"/>
                </a:cubicBezTo>
                <a:cubicBezTo>
                  <a:pt x="16" y="147"/>
                  <a:pt x="34" y="144"/>
                  <a:pt x="46" y="148"/>
                </a:cubicBezTo>
                <a:cubicBezTo>
                  <a:pt x="84" y="161"/>
                  <a:pt x="121" y="169"/>
                  <a:pt x="160" y="178"/>
                </a:cubicBezTo>
                <a:cubicBezTo>
                  <a:pt x="176" y="182"/>
                  <a:pt x="192" y="186"/>
                  <a:pt x="208" y="190"/>
                </a:cubicBezTo>
                <a:cubicBezTo>
                  <a:pt x="220" y="193"/>
                  <a:pt x="244" y="202"/>
                  <a:pt x="244" y="202"/>
                </a:cubicBezTo>
                <a:cubicBezTo>
                  <a:pt x="262" y="229"/>
                  <a:pt x="284" y="233"/>
                  <a:pt x="310" y="250"/>
                </a:cubicBezTo>
                <a:cubicBezTo>
                  <a:pt x="302" y="227"/>
                  <a:pt x="288" y="225"/>
                  <a:pt x="280" y="202"/>
                </a:cubicBezTo>
                <a:cubicBezTo>
                  <a:pt x="290" y="129"/>
                  <a:pt x="285" y="183"/>
                  <a:pt x="316" y="136"/>
                </a:cubicBezTo>
                <a:cubicBezTo>
                  <a:pt x="304" y="77"/>
                  <a:pt x="281" y="75"/>
                  <a:pt x="226" y="64"/>
                </a:cubicBezTo>
                <a:cubicBezTo>
                  <a:pt x="224" y="58"/>
                  <a:pt x="220" y="46"/>
                  <a:pt x="220" y="46"/>
                </a:cubicBezTo>
                <a:close/>
              </a:path>
            </a:pathLst>
          </a:custGeom>
          <a:solidFill>
            <a:srgbClr val="FF0000">
              <a:alpha val="50195"/>
            </a:srgbClr>
          </a:solidFill>
          <a:ln w="9525" cap="flat" cmpd="sng">
            <a:noFill/>
            <a:prstDash val="solid"/>
            <a:round/>
            <a:headEnd type="none" w="med" len="med"/>
            <a:tailEnd type="none" w="med" len="med"/>
          </a:ln>
          <a:effectLst/>
        </p:spPr>
      </p:sp>
      <p:sp>
        <p:nvSpPr>
          <p:cNvPr id="74757" name="Freeform 7"/>
          <p:cNvSpPr/>
          <p:nvPr>
            <p:custDataLst>
              <p:tags r:id="rId4"/>
            </p:custDataLst>
          </p:nvPr>
        </p:nvSpPr>
        <p:spPr bwMode="auto">
          <a:xfrm>
            <a:off x="7696200" y="4570414"/>
            <a:ext cx="336550" cy="2301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4" h="223">
                <a:moveTo>
                  <a:pt x="206" y="37"/>
                </a:moveTo>
                <a:cubicBezTo>
                  <a:pt x="194" y="41"/>
                  <a:pt x="177" y="60"/>
                  <a:pt x="170" y="49"/>
                </a:cubicBezTo>
                <a:cubicBezTo>
                  <a:pt x="156" y="28"/>
                  <a:pt x="156" y="15"/>
                  <a:pt x="134" y="1"/>
                </a:cubicBezTo>
                <a:cubicBezTo>
                  <a:pt x="124" y="3"/>
                  <a:pt x="112" y="0"/>
                  <a:pt x="104" y="7"/>
                </a:cubicBezTo>
                <a:cubicBezTo>
                  <a:pt x="91" y="18"/>
                  <a:pt x="101" y="53"/>
                  <a:pt x="68" y="61"/>
                </a:cubicBezTo>
                <a:cubicBezTo>
                  <a:pt x="48" y="66"/>
                  <a:pt x="28" y="65"/>
                  <a:pt x="8" y="67"/>
                </a:cubicBezTo>
                <a:cubicBezTo>
                  <a:pt x="6" y="73"/>
                  <a:pt x="0" y="79"/>
                  <a:pt x="2" y="85"/>
                </a:cubicBezTo>
                <a:cubicBezTo>
                  <a:pt x="5" y="92"/>
                  <a:pt x="15" y="92"/>
                  <a:pt x="20" y="97"/>
                </a:cubicBezTo>
                <a:cubicBezTo>
                  <a:pt x="38" y="117"/>
                  <a:pt x="53" y="146"/>
                  <a:pt x="68" y="169"/>
                </a:cubicBezTo>
                <a:cubicBezTo>
                  <a:pt x="75" y="180"/>
                  <a:pt x="76" y="193"/>
                  <a:pt x="80" y="205"/>
                </a:cubicBezTo>
                <a:cubicBezTo>
                  <a:pt x="82" y="211"/>
                  <a:pt x="86" y="223"/>
                  <a:pt x="86" y="223"/>
                </a:cubicBezTo>
                <a:cubicBezTo>
                  <a:pt x="112" y="221"/>
                  <a:pt x="138" y="222"/>
                  <a:pt x="164" y="217"/>
                </a:cubicBezTo>
                <a:cubicBezTo>
                  <a:pt x="214" y="208"/>
                  <a:pt x="206" y="43"/>
                  <a:pt x="206" y="37"/>
                </a:cubicBezTo>
                <a:close/>
              </a:path>
            </a:pathLst>
          </a:custGeom>
          <a:solidFill>
            <a:srgbClr val="FF0000">
              <a:alpha val="50195"/>
            </a:srgbClr>
          </a:solidFill>
          <a:ln w="9525" cap="flat" cmpd="sng">
            <a:noFill/>
            <a:prstDash val="solid"/>
            <a:round/>
            <a:headEnd type="none" w="med" len="med"/>
            <a:tailEnd type="none" w="med" len="med"/>
          </a:ln>
          <a:effectLst/>
        </p:spPr>
      </p:sp>
      <p:sp>
        <p:nvSpPr>
          <p:cNvPr id="74758" name="Freeform 8"/>
          <p:cNvSpPr/>
          <p:nvPr>
            <p:custDataLst>
              <p:tags r:id="rId5"/>
            </p:custDataLst>
          </p:nvPr>
        </p:nvSpPr>
        <p:spPr bwMode="auto">
          <a:xfrm>
            <a:off x="6991350" y="4127500"/>
            <a:ext cx="476250" cy="596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69" h="448">
                <a:moveTo>
                  <a:pt x="360" y="286"/>
                </a:moveTo>
                <a:cubicBezTo>
                  <a:pt x="353" y="251"/>
                  <a:pt x="344" y="170"/>
                  <a:pt x="300" y="160"/>
                </a:cubicBezTo>
                <a:cubicBezTo>
                  <a:pt x="280" y="155"/>
                  <a:pt x="260" y="156"/>
                  <a:pt x="240" y="154"/>
                </a:cubicBezTo>
                <a:cubicBezTo>
                  <a:pt x="228" y="119"/>
                  <a:pt x="228" y="106"/>
                  <a:pt x="204" y="82"/>
                </a:cubicBezTo>
                <a:cubicBezTo>
                  <a:pt x="192" y="45"/>
                  <a:pt x="150" y="22"/>
                  <a:pt x="114" y="10"/>
                </a:cubicBezTo>
                <a:cubicBezTo>
                  <a:pt x="29" y="16"/>
                  <a:pt x="23" y="0"/>
                  <a:pt x="0" y="70"/>
                </a:cubicBezTo>
                <a:cubicBezTo>
                  <a:pt x="7" y="137"/>
                  <a:pt x="0" y="107"/>
                  <a:pt x="18" y="160"/>
                </a:cubicBezTo>
                <a:cubicBezTo>
                  <a:pt x="22" y="172"/>
                  <a:pt x="26" y="184"/>
                  <a:pt x="30" y="196"/>
                </a:cubicBezTo>
                <a:cubicBezTo>
                  <a:pt x="32" y="202"/>
                  <a:pt x="36" y="214"/>
                  <a:pt x="36" y="214"/>
                </a:cubicBezTo>
                <a:cubicBezTo>
                  <a:pt x="40" y="265"/>
                  <a:pt x="46" y="309"/>
                  <a:pt x="30" y="358"/>
                </a:cubicBezTo>
                <a:cubicBezTo>
                  <a:pt x="47" y="364"/>
                  <a:pt x="67" y="363"/>
                  <a:pt x="84" y="370"/>
                </a:cubicBezTo>
                <a:cubicBezTo>
                  <a:pt x="97" y="376"/>
                  <a:pt x="108" y="386"/>
                  <a:pt x="120" y="394"/>
                </a:cubicBezTo>
                <a:cubicBezTo>
                  <a:pt x="126" y="398"/>
                  <a:pt x="138" y="406"/>
                  <a:pt x="138" y="406"/>
                </a:cubicBezTo>
                <a:cubicBezTo>
                  <a:pt x="153" y="428"/>
                  <a:pt x="178" y="439"/>
                  <a:pt x="204" y="448"/>
                </a:cubicBezTo>
                <a:cubicBezTo>
                  <a:pt x="222" y="446"/>
                  <a:pt x="241" y="448"/>
                  <a:pt x="258" y="442"/>
                </a:cubicBezTo>
                <a:cubicBezTo>
                  <a:pt x="265" y="440"/>
                  <a:pt x="265" y="430"/>
                  <a:pt x="270" y="424"/>
                </a:cubicBezTo>
                <a:cubicBezTo>
                  <a:pt x="295" y="394"/>
                  <a:pt x="305" y="372"/>
                  <a:pt x="318" y="334"/>
                </a:cubicBezTo>
                <a:cubicBezTo>
                  <a:pt x="320" y="328"/>
                  <a:pt x="319" y="320"/>
                  <a:pt x="324" y="316"/>
                </a:cubicBezTo>
                <a:cubicBezTo>
                  <a:pt x="336" y="308"/>
                  <a:pt x="360" y="292"/>
                  <a:pt x="360" y="292"/>
                </a:cubicBezTo>
                <a:cubicBezTo>
                  <a:pt x="367" y="270"/>
                  <a:pt x="369" y="268"/>
                  <a:pt x="360" y="286"/>
                </a:cubicBezTo>
                <a:close/>
              </a:path>
            </a:pathLst>
          </a:custGeom>
          <a:solidFill>
            <a:srgbClr val="FF3300">
              <a:alpha val="50195"/>
            </a:srgbClr>
          </a:solidFill>
          <a:ln w="9525" cap="flat" cmpd="sng">
            <a:noFill/>
            <a:prstDash val="solid"/>
            <a:round/>
            <a:headEnd type="none" w="med" len="med"/>
            <a:tailEnd type="none" w="med" len="med"/>
          </a:ln>
          <a:effectLst/>
        </p:spPr>
      </p:sp>
      <p:sp>
        <p:nvSpPr>
          <p:cNvPr id="74759" name="Freeform 9"/>
          <p:cNvSpPr/>
          <p:nvPr>
            <p:custDataLst>
              <p:tags r:id="rId6"/>
            </p:custDataLst>
          </p:nvPr>
        </p:nvSpPr>
        <p:spPr bwMode="auto">
          <a:xfrm>
            <a:off x="6915150" y="4514850"/>
            <a:ext cx="565150" cy="7493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Lst>
            <a:rect l="0" t="0" r="0" b="0"/>
            <a:pathLst>
              <a:path w="356" h="520">
                <a:moveTo>
                  <a:pt x="80" y="60"/>
                </a:moveTo>
                <a:cubicBezTo>
                  <a:pt x="76" y="64"/>
                  <a:pt x="71" y="67"/>
                  <a:pt x="68" y="72"/>
                </a:cubicBezTo>
                <a:cubicBezTo>
                  <a:pt x="64" y="79"/>
                  <a:pt x="60" y="96"/>
                  <a:pt x="60" y="96"/>
                </a:cubicBezTo>
                <a:cubicBezTo>
                  <a:pt x="54" y="141"/>
                  <a:pt x="42" y="190"/>
                  <a:pt x="16" y="228"/>
                </a:cubicBezTo>
                <a:cubicBezTo>
                  <a:pt x="10" y="252"/>
                  <a:pt x="14" y="239"/>
                  <a:pt x="4" y="268"/>
                </a:cubicBezTo>
                <a:cubicBezTo>
                  <a:pt x="3" y="272"/>
                  <a:pt x="0" y="280"/>
                  <a:pt x="0" y="280"/>
                </a:cubicBezTo>
                <a:cubicBezTo>
                  <a:pt x="1" y="317"/>
                  <a:pt x="1" y="355"/>
                  <a:pt x="4" y="392"/>
                </a:cubicBezTo>
                <a:cubicBezTo>
                  <a:pt x="6" y="411"/>
                  <a:pt x="18" y="425"/>
                  <a:pt x="28" y="440"/>
                </a:cubicBezTo>
                <a:cubicBezTo>
                  <a:pt x="61" y="490"/>
                  <a:pt x="97" y="510"/>
                  <a:pt x="156" y="520"/>
                </a:cubicBezTo>
                <a:cubicBezTo>
                  <a:pt x="182" y="517"/>
                  <a:pt x="192" y="517"/>
                  <a:pt x="212" y="504"/>
                </a:cubicBezTo>
                <a:cubicBezTo>
                  <a:pt x="225" y="484"/>
                  <a:pt x="239" y="464"/>
                  <a:pt x="252" y="444"/>
                </a:cubicBezTo>
                <a:cubicBezTo>
                  <a:pt x="262" y="429"/>
                  <a:pt x="249" y="433"/>
                  <a:pt x="264" y="420"/>
                </a:cubicBezTo>
                <a:cubicBezTo>
                  <a:pt x="275" y="411"/>
                  <a:pt x="288" y="404"/>
                  <a:pt x="300" y="396"/>
                </a:cubicBezTo>
                <a:cubicBezTo>
                  <a:pt x="308" y="391"/>
                  <a:pt x="324" y="380"/>
                  <a:pt x="324" y="380"/>
                </a:cubicBezTo>
                <a:cubicBezTo>
                  <a:pt x="342" y="352"/>
                  <a:pt x="337" y="365"/>
                  <a:pt x="344" y="344"/>
                </a:cubicBezTo>
                <a:cubicBezTo>
                  <a:pt x="343" y="335"/>
                  <a:pt x="345" y="294"/>
                  <a:pt x="336" y="276"/>
                </a:cubicBezTo>
                <a:cubicBezTo>
                  <a:pt x="330" y="264"/>
                  <a:pt x="320" y="240"/>
                  <a:pt x="320" y="240"/>
                </a:cubicBezTo>
                <a:cubicBezTo>
                  <a:pt x="327" y="220"/>
                  <a:pt x="337" y="201"/>
                  <a:pt x="344" y="180"/>
                </a:cubicBezTo>
                <a:cubicBezTo>
                  <a:pt x="347" y="172"/>
                  <a:pt x="349" y="164"/>
                  <a:pt x="352" y="156"/>
                </a:cubicBezTo>
                <a:cubicBezTo>
                  <a:pt x="353" y="152"/>
                  <a:pt x="356" y="144"/>
                  <a:pt x="356" y="144"/>
                </a:cubicBezTo>
                <a:cubicBezTo>
                  <a:pt x="352" y="97"/>
                  <a:pt x="351" y="104"/>
                  <a:pt x="340" y="72"/>
                </a:cubicBezTo>
                <a:cubicBezTo>
                  <a:pt x="344" y="39"/>
                  <a:pt x="353" y="33"/>
                  <a:pt x="348" y="0"/>
                </a:cubicBezTo>
                <a:cubicBezTo>
                  <a:pt x="315" y="11"/>
                  <a:pt x="306" y="60"/>
                  <a:pt x="292" y="88"/>
                </a:cubicBezTo>
                <a:cubicBezTo>
                  <a:pt x="279" y="114"/>
                  <a:pt x="253" y="119"/>
                  <a:pt x="228" y="124"/>
                </a:cubicBezTo>
                <a:cubicBezTo>
                  <a:pt x="182" y="119"/>
                  <a:pt x="201" y="119"/>
                  <a:pt x="172" y="100"/>
                </a:cubicBezTo>
                <a:cubicBezTo>
                  <a:pt x="153" y="71"/>
                  <a:pt x="113" y="60"/>
                  <a:pt x="80" y="60"/>
                </a:cubicBezTo>
                <a:close/>
              </a:path>
            </a:pathLst>
          </a:custGeom>
          <a:solidFill>
            <a:srgbClr val="FF0000">
              <a:alpha val="50195"/>
            </a:srgbClr>
          </a:solidFill>
          <a:ln w="9525" cap="flat" cmpd="sng">
            <a:noFill/>
            <a:prstDash val="solid"/>
            <a:round/>
            <a:headEnd type="none" w="med" len="med"/>
            <a:tailEnd type="none" w="med" len="med"/>
          </a:ln>
          <a:effectLst/>
        </p:spPr>
      </p:sp>
      <p:sp>
        <p:nvSpPr>
          <p:cNvPr id="74760" name="Freeform 10"/>
          <p:cNvSpPr/>
          <p:nvPr>
            <p:custDataLst>
              <p:tags r:id="rId7"/>
            </p:custDataLst>
          </p:nvPr>
        </p:nvSpPr>
        <p:spPr bwMode="auto">
          <a:xfrm>
            <a:off x="5930900" y="4467226"/>
            <a:ext cx="285750" cy="536575"/>
          </a:xfrm>
          <a:custGeom>
            <a:avLst/>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52" h="408">
                <a:moveTo>
                  <a:pt x="108" y="10"/>
                </a:moveTo>
                <a:cubicBezTo>
                  <a:pt x="91" y="12"/>
                  <a:pt x="70" y="7"/>
                  <a:pt x="56" y="18"/>
                </a:cubicBezTo>
                <a:cubicBezTo>
                  <a:pt x="29" y="39"/>
                  <a:pt x="18" y="86"/>
                  <a:pt x="0" y="114"/>
                </a:cubicBezTo>
                <a:cubicBezTo>
                  <a:pt x="1" y="135"/>
                  <a:pt x="2" y="157"/>
                  <a:pt x="4" y="178"/>
                </a:cubicBezTo>
                <a:cubicBezTo>
                  <a:pt x="7" y="202"/>
                  <a:pt x="31" y="231"/>
                  <a:pt x="44" y="250"/>
                </a:cubicBezTo>
                <a:cubicBezTo>
                  <a:pt x="56" y="268"/>
                  <a:pt x="61" y="301"/>
                  <a:pt x="68" y="322"/>
                </a:cubicBezTo>
                <a:cubicBezTo>
                  <a:pt x="72" y="334"/>
                  <a:pt x="83" y="346"/>
                  <a:pt x="88" y="358"/>
                </a:cubicBezTo>
                <a:cubicBezTo>
                  <a:pt x="90" y="362"/>
                  <a:pt x="96" y="389"/>
                  <a:pt x="104" y="394"/>
                </a:cubicBezTo>
                <a:cubicBezTo>
                  <a:pt x="111" y="398"/>
                  <a:pt x="120" y="399"/>
                  <a:pt x="128" y="402"/>
                </a:cubicBezTo>
                <a:cubicBezTo>
                  <a:pt x="132" y="403"/>
                  <a:pt x="140" y="406"/>
                  <a:pt x="140" y="406"/>
                </a:cubicBezTo>
                <a:cubicBezTo>
                  <a:pt x="155" y="405"/>
                  <a:pt x="171" y="408"/>
                  <a:pt x="184" y="402"/>
                </a:cubicBezTo>
                <a:cubicBezTo>
                  <a:pt x="193" y="398"/>
                  <a:pt x="195" y="386"/>
                  <a:pt x="200" y="378"/>
                </a:cubicBezTo>
                <a:cubicBezTo>
                  <a:pt x="203" y="374"/>
                  <a:pt x="208" y="366"/>
                  <a:pt x="208" y="366"/>
                </a:cubicBezTo>
                <a:cubicBezTo>
                  <a:pt x="212" y="316"/>
                  <a:pt x="222" y="290"/>
                  <a:pt x="232" y="246"/>
                </a:cubicBezTo>
                <a:cubicBezTo>
                  <a:pt x="239" y="213"/>
                  <a:pt x="237" y="178"/>
                  <a:pt x="248" y="146"/>
                </a:cubicBezTo>
                <a:cubicBezTo>
                  <a:pt x="243" y="92"/>
                  <a:pt x="252" y="92"/>
                  <a:pt x="200" y="86"/>
                </a:cubicBezTo>
                <a:cubicBezTo>
                  <a:pt x="155" y="71"/>
                  <a:pt x="187" y="89"/>
                  <a:pt x="172" y="66"/>
                </a:cubicBezTo>
                <a:cubicBezTo>
                  <a:pt x="159" y="47"/>
                  <a:pt x="161" y="62"/>
                  <a:pt x="152" y="42"/>
                </a:cubicBezTo>
                <a:cubicBezTo>
                  <a:pt x="142" y="20"/>
                  <a:pt x="139" y="0"/>
                  <a:pt x="108" y="10"/>
                </a:cubicBezTo>
                <a:close/>
              </a:path>
            </a:pathLst>
          </a:custGeom>
          <a:solidFill>
            <a:srgbClr val="FF0000">
              <a:alpha val="50195"/>
            </a:srgbClr>
          </a:solidFill>
          <a:ln w="9525" cap="flat" cmpd="sng">
            <a:noFill/>
            <a:prstDash val="solid"/>
            <a:round/>
            <a:headEnd type="none" w="med" len="med"/>
            <a:tailEnd type="none" w="med" len="med"/>
          </a:ln>
          <a:effectLst/>
        </p:spPr>
      </p:sp>
      <p:sp>
        <p:nvSpPr>
          <p:cNvPr id="74761" name="Freeform 11"/>
          <p:cNvSpPr/>
          <p:nvPr>
            <p:custDataLst>
              <p:tags r:id="rId8"/>
            </p:custDataLst>
          </p:nvPr>
        </p:nvSpPr>
        <p:spPr bwMode="auto">
          <a:xfrm>
            <a:off x="7391401" y="5651500"/>
            <a:ext cx="314325" cy="4587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8" h="289">
                <a:moveTo>
                  <a:pt x="11" y="289"/>
                </a:moveTo>
                <a:cubicBezTo>
                  <a:pt x="6" y="249"/>
                  <a:pt x="0" y="237"/>
                  <a:pt x="7" y="193"/>
                </a:cubicBezTo>
                <a:cubicBezTo>
                  <a:pt x="10" y="174"/>
                  <a:pt x="21" y="163"/>
                  <a:pt x="27" y="145"/>
                </a:cubicBezTo>
                <a:cubicBezTo>
                  <a:pt x="27" y="142"/>
                  <a:pt x="18" y="54"/>
                  <a:pt x="27" y="41"/>
                </a:cubicBezTo>
                <a:cubicBezTo>
                  <a:pt x="35" y="30"/>
                  <a:pt x="52" y="32"/>
                  <a:pt x="63" y="25"/>
                </a:cubicBezTo>
                <a:cubicBezTo>
                  <a:pt x="80" y="0"/>
                  <a:pt x="108" y="10"/>
                  <a:pt x="135" y="13"/>
                </a:cubicBezTo>
                <a:cubicBezTo>
                  <a:pt x="158" y="21"/>
                  <a:pt x="146" y="39"/>
                  <a:pt x="131" y="49"/>
                </a:cubicBezTo>
                <a:cubicBezTo>
                  <a:pt x="126" y="57"/>
                  <a:pt x="120" y="65"/>
                  <a:pt x="115" y="73"/>
                </a:cubicBezTo>
                <a:cubicBezTo>
                  <a:pt x="112" y="77"/>
                  <a:pt x="107" y="85"/>
                  <a:pt x="107" y="85"/>
                </a:cubicBezTo>
                <a:cubicBezTo>
                  <a:pt x="114" y="105"/>
                  <a:pt x="107" y="96"/>
                  <a:pt x="135" y="105"/>
                </a:cubicBezTo>
                <a:cubicBezTo>
                  <a:pt x="143" y="108"/>
                  <a:pt x="159" y="113"/>
                  <a:pt x="159" y="113"/>
                </a:cubicBezTo>
                <a:cubicBezTo>
                  <a:pt x="166" y="120"/>
                  <a:pt x="177" y="124"/>
                  <a:pt x="183" y="133"/>
                </a:cubicBezTo>
                <a:cubicBezTo>
                  <a:pt x="187" y="140"/>
                  <a:pt x="188" y="149"/>
                  <a:pt x="191" y="157"/>
                </a:cubicBezTo>
                <a:cubicBezTo>
                  <a:pt x="192" y="161"/>
                  <a:pt x="195" y="169"/>
                  <a:pt x="195" y="169"/>
                </a:cubicBezTo>
                <a:cubicBezTo>
                  <a:pt x="193" y="186"/>
                  <a:pt x="198" y="207"/>
                  <a:pt x="187" y="221"/>
                </a:cubicBezTo>
                <a:cubicBezTo>
                  <a:pt x="179" y="232"/>
                  <a:pt x="167" y="230"/>
                  <a:pt x="155" y="233"/>
                </a:cubicBezTo>
                <a:cubicBezTo>
                  <a:pt x="147" y="235"/>
                  <a:pt x="131" y="241"/>
                  <a:pt x="131" y="241"/>
                </a:cubicBezTo>
                <a:cubicBezTo>
                  <a:pt x="115" y="217"/>
                  <a:pt x="114" y="201"/>
                  <a:pt x="83" y="193"/>
                </a:cubicBezTo>
                <a:cubicBezTo>
                  <a:pt x="42" y="200"/>
                  <a:pt x="50" y="213"/>
                  <a:pt x="71" y="245"/>
                </a:cubicBezTo>
                <a:lnTo>
                  <a:pt x="35" y="277"/>
                </a:lnTo>
                <a:cubicBezTo>
                  <a:pt x="35" y="277"/>
                  <a:pt x="11" y="289"/>
                  <a:pt x="11" y="289"/>
                </a:cubicBezTo>
                <a:close/>
              </a:path>
            </a:pathLst>
          </a:custGeom>
          <a:solidFill>
            <a:srgbClr val="FF0000">
              <a:alpha val="50195"/>
            </a:srgbClr>
          </a:solidFill>
          <a:ln w="9525" cap="flat" cmpd="sng">
            <a:noFill/>
            <a:prstDash val="solid"/>
            <a:round/>
            <a:headEnd type="none" w="med" len="med"/>
            <a:tailEnd type="none" w="med" len="med"/>
          </a:ln>
          <a:effectLst/>
        </p:spPr>
      </p:sp>
      <p:sp>
        <p:nvSpPr>
          <p:cNvPr id="77834" name="Text Box 12"/>
          <p:cNvSpPr>
            <a:spLocks noChangeArrowheads="1"/>
          </p:cNvSpPr>
          <p:nvPr>
            <p:custDataLst>
              <p:tags r:id="rId9"/>
            </p:custDataLst>
          </p:nvPr>
        </p:nvSpPr>
        <p:spPr bwMode="auto">
          <a:xfrm>
            <a:off x="4720243" y="6338887"/>
            <a:ext cx="5029200" cy="519113"/>
          </a:xfrm>
          <a:prstGeom prst="rect">
            <a:avLst/>
          </a:prstGeom>
          <a:noFill/>
          <a:ln>
            <a:noFill/>
          </a:ln>
          <a:effectLst/>
          <a:extLst>
            <a:ext uri="{909E8E84-426E-40DD-AFC4-6F175D3DCCD1}">
              <a14:hiddenFill xmlns:a14="http://schemas.microsoft.com/office/drawing/2010/main">
                <a:solidFill>
                  <a:srgbClr val="80808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800" b="1" u="sng" dirty="0">
                <a:solidFill>
                  <a:srgbClr val="000000"/>
                </a:solidFill>
                <a:latin typeface="Times New Roman" panose="02020603050405020304" pitchFamily="18" charset="0"/>
                <a:ea typeface="楷体_GB2312" pitchFamily="1" charset="-122"/>
              </a:rPr>
              <a:t>中国商品粮基地分布图</a:t>
            </a:r>
          </a:p>
        </p:txBody>
      </p:sp>
      <p:grpSp>
        <p:nvGrpSpPr>
          <p:cNvPr id="2" name="Group 14"/>
          <p:cNvGrpSpPr>
            <a:grpSpLocks/>
          </p:cNvGrpSpPr>
          <p:nvPr/>
        </p:nvGrpSpPr>
        <p:grpSpPr bwMode="auto">
          <a:xfrm>
            <a:off x="2133600" y="5791200"/>
            <a:ext cx="2882900" cy="457200"/>
            <a:chOff x="288" y="3408"/>
            <a:chExt cx="1008" cy="288"/>
          </a:xfrm>
        </p:grpSpPr>
        <p:sp>
          <p:nvSpPr>
            <p:cNvPr id="74771" name="Rectangle 15"/>
            <p:cNvSpPr/>
            <p:nvPr>
              <p:custDataLst>
                <p:tags r:id="rId19"/>
              </p:custDataLst>
            </p:nvPr>
          </p:nvSpPr>
          <p:spPr>
            <a:xfrm>
              <a:off x="288" y="3408"/>
              <a:ext cx="288" cy="192"/>
            </a:xfrm>
            <a:prstGeom prst="rect">
              <a:avLst/>
            </a:prstGeom>
            <a:solidFill>
              <a:srgbClr val="FF3300">
                <a:alpha val="50195"/>
              </a:srgbClr>
            </a:solidFill>
            <a:ln>
              <a:solidFill>
                <a:srgbClr val="FF0000"/>
              </a:solidFill>
              <a:miter lim="800000"/>
            </a:ln>
            <a:effec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1800">
                <a:solidFill>
                  <a:srgbClr val="FF0000"/>
                </a:solidFill>
                <a:latin typeface="Times New Roman" panose="02020603050405020304" pitchFamily="18" charset="0"/>
                <a:ea typeface="黑体" panose="02010609060101010101" pitchFamily="49" charset="-122"/>
              </a:endParaRPr>
            </a:p>
          </p:txBody>
        </p:sp>
        <p:sp>
          <p:nvSpPr>
            <p:cNvPr id="77837" name="Text Box 16"/>
            <p:cNvSpPr>
              <a:spLocks noChangeArrowheads="1"/>
            </p:cNvSpPr>
            <p:nvPr>
              <p:custDataLst>
                <p:tags r:id="rId20"/>
              </p:custDataLst>
            </p:nvPr>
          </p:nvSpPr>
          <p:spPr bwMode="auto">
            <a:xfrm>
              <a:off x="576" y="3408"/>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400">
                  <a:solidFill>
                    <a:srgbClr val="00805E"/>
                  </a:solidFill>
                  <a:latin typeface="Times New Roman" panose="02020603050405020304" pitchFamily="18" charset="0"/>
                  <a:ea typeface="黑体" panose="02010609060101010101" pitchFamily="49" charset="-122"/>
                </a:rPr>
                <a:t>商品粮基地</a:t>
              </a:r>
            </a:p>
          </p:txBody>
        </p:sp>
      </p:grpSp>
      <p:sp>
        <p:nvSpPr>
          <p:cNvPr id="77838" name="Text Box 17"/>
          <p:cNvSpPr>
            <a:spLocks noChangeArrowheads="1"/>
          </p:cNvSpPr>
          <p:nvPr>
            <p:custDataLst>
              <p:tags r:id="rId10"/>
            </p:custDataLst>
          </p:nvPr>
        </p:nvSpPr>
        <p:spPr bwMode="auto">
          <a:xfrm>
            <a:off x="6383338" y="4230688"/>
            <a:ext cx="1376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800" b="1">
                <a:solidFill>
                  <a:srgbClr val="00805E"/>
                </a:solidFill>
                <a:latin typeface="仿宋_GB2312"/>
                <a:ea typeface="黑体" panose="02010609060101010101" pitchFamily="49" charset="-122"/>
              </a:rPr>
              <a:t>江汉平原</a:t>
            </a:r>
          </a:p>
        </p:txBody>
      </p:sp>
      <p:sp>
        <p:nvSpPr>
          <p:cNvPr id="77839" name="Text Box 18"/>
          <p:cNvSpPr>
            <a:spLocks noChangeArrowheads="1"/>
          </p:cNvSpPr>
          <p:nvPr>
            <p:custDataLst>
              <p:tags r:id="rId11"/>
            </p:custDataLst>
          </p:nvPr>
        </p:nvSpPr>
        <p:spPr bwMode="auto">
          <a:xfrm>
            <a:off x="6600826" y="4797426"/>
            <a:ext cx="1503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800" b="1">
                <a:solidFill>
                  <a:srgbClr val="00805E"/>
                </a:solidFill>
                <a:latin typeface="仿宋_GB2312"/>
                <a:ea typeface="黑体" panose="02010609060101010101" pitchFamily="49" charset="-122"/>
              </a:rPr>
              <a:t>洞庭湖平原</a:t>
            </a:r>
          </a:p>
        </p:txBody>
      </p:sp>
      <p:sp>
        <p:nvSpPr>
          <p:cNvPr id="77840" name="Text Box 19"/>
          <p:cNvSpPr>
            <a:spLocks noChangeArrowheads="1"/>
          </p:cNvSpPr>
          <p:nvPr>
            <p:custDataLst>
              <p:tags r:id="rId12"/>
            </p:custDataLst>
          </p:nvPr>
        </p:nvSpPr>
        <p:spPr bwMode="auto">
          <a:xfrm>
            <a:off x="5591175" y="4508501"/>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800" b="1">
                <a:solidFill>
                  <a:srgbClr val="00805E"/>
                </a:solidFill>
                <a:latin typeface="仿宋_GB2312"/>
                <a:ea typeface="黑体" panose="02010609060101010101" pitchFamily="49" charset="-122"/>
              </a:rPr>
              <a:t>成都平原</a:t>
            </a:r>
          </a:p>
        </p:txBody>
      </p:sp>
      <p:sp>
        <p:nvSpPr>
          <p:cNvPr id="77841" name="Text Box 20"/>
          <p:cNvSpPr>
            <a:spLocks noChangeArrowheads="1"/>
          </p:cNvSpPr>
          <p:nvPr>
            <p:custDataLst>
              <p:tags r:id="rId13"/>
            </p:custDataLst>
          </p:nvPr>
        </p:nvSpPr>
        <p:spPr bwMode="auto">
          <a:xfrm>
            <a:off x="7032625" y="5661026"/>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800" b="1">
                <a:solidFill>
                  <a:srgbClr val="00805E"/>
                </a:solidFill>
                <a:latin typeface="仿宋_GB2312"/>
                <a:ea typeface="黑体" panose="02010609060101010101" pitchFamily="49" charset="-122"/>
              </a:rPr>
              <a:t>珠江三角洲</a:t>
            </a:r>
          </a:p>
        </p:txBody>
      </p:sp>
      <p:sp>
        <p:nvSpPr>
          <p:cNvPr id="77842" name="Text Box 21"/>
          <p:cNvSpPr>
            <a:spLocks noChangeArrowheads="1"/>
          </p:cNvSpPr>
          <p:nvPr>
            <p:custDataLst>
              <p:tags r:id="rId14"/>
            </p:custDataLst>
          </p:nvPr>
        </p:nvSpPr>
        <p:spPr bwMode="auto">
          <a:xfrm>
            <a:off x="7583488" y="4548188"/>
            <a:ext cx="18970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800" b="1">
                <a:solidFill>
                  <a:srgbClr val="00805E"/>
                </a:solidFill>
                <a:latin typeface="仿宋_GB2312"/>
                <a:ea typeface="黑体" panose="02010609060101010101" pitchFamily="49" charset="-122"/>
              </a:rPr>
              <a:t>鄱阳湖平原</a:t>
            </a:r>
          </a:p>
        </p:txBody>
      </p:sp>
      <p:sp>
        <p:nvSpPr>
          <p:cNvPr id="77843" name="Text Box 22"/>
          <p:cNvSpPr>
            <a:spLocks noChangeArrowheads="1"/>
          </p:cNvSpPr>
          <p:nvPr>
            <p:custDataLst>
              <p:tags r:id="rId15"/>
            </p:custDataLst>
          </p:nvPr>
        </p:nvSpPr>
        <p:spPr bwMode="auto">
          <a:xfrm>
            <a:off x="8235951" y="4068763"/>
            <a:ext cx="1389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800" b="1">
                <a:solidFill>
                  <a:srgbClr val="00805E"/>
                </a:solidFill>
                <a:latin typeface="黑体" panose="02010609060101010101" pitchFamily="49" charset="-122"/>
                <a:ea typeface="黑体" panose="02010609060101010101" pitchFamily="49" charset="-122"/>
              </a:rPr>
              <a:t>太湖平原</a:t>
            </a:r>
          </a:p>
        </p:txBody>
      </p:sp>
      <p:sp>
        <p:nvSpPr>
          <p:cNvPr id="77844" name="Text Box 23"/>
          <p:cNvSpPr>
            <a:spLocks noChangeArrowheads="1"/>
          </p:cNvSpPr>
          <p:nvPr>
            <p:custDataLst>
              <p:tags r:id="rId16"/>
            </p:custDataLst>
          </p:nvPr>
        </p:nvSpPr>
        <p:spPr bwMode="auto">
          <a:xfrm>
            <a:off x="7391401" y="3733801"/>
            <a:ext cx="1368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800" b="1">
                <a:solidFill>
                  <a:srgbClr val="00805E"/>
                </a:solidFill>
                <a:latin typeface="黑体" panose="02010609060101010101" pitchFamily="49" charset="-122"/>
                <a:ea typeface="黑体" panose="02010609060101010101" pitchFamily="49" charset="-122"/>
              </a:rPr>
              <a:t>江淮地区</a:t>
            </a:r>
          </a:p>
        </p:txBody>
      </p:sp>
      <p:sp>
        <p:nvSpPr>
          <p:cNvPr id="21" name="Rectangle 3"/>
          <p:cNvSpPr>
            <a:spLocks noChangeArrowheads="1"/>
          </p:cNvSpPr>
          <p:nvPr>
            <p:custDataLst>
              <p:tags r:id="rId17"/>
            </p:custDataLst>
          </p:nvPr>
        </p:nvSpPr>
        <p:spPr bwMode="auto">
          <a:xfrm>
            <a:off x="221703" y="0"/>
            <a:ext cx="86423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spcAft>
                <a:spcPct val="50000"/>
              </a:spcAft>
              <a:buFontTx/>
              <a:buNone/>
            </a:pPr>
            <a:r>
              <a:rPr kumimoji="1" lang="zh-CN" altLang="en-US" sz="3200" b="1" dirty="0" smtClean="0">
                <a:solidFill>
                  <a:srgbClr val="0000CC"/>
                </a:solidFill>
                <a:latin typeface="微软雅黑" panose="020B0503020204020204" pitchFamily="34" charset="-122"/>
                <a:ea typeface="微软雅黑" panose="020B0503020204020204" pitchFamily="34" charset="-122"/>
              </a:rPr>
              <a:t>主要</a:t>
            </a:r>
            <a:r>
              <a:rPr kumimoji="1" lang="zh-CN" altLang="en-US" sz="3200" b="1" dirty="0">
                <a:solidFill>
                  <a:srgbClr val="0000CC"/>
                </a:solidFill>
                <a:latin typeface="微软雅黑" panose="020B0503020204020204" pitchFamily="34" charset="-122"/>
                <a:ea typeface="微软雅黑" panose="020B0503020204020204" pitchFamily="34" charset="-122"/>
              </a:rPr>
              <a:t>农作物的分布及其在全国的地位：</a:t>
            </a:r>
          </a:p>
        </p:txBody>
      </p:sp>
      <p:sp>
        <p:nvSpPr>
          <p:cNvPr id="22" name="Rectangle 4"/>
          <p:cNvSpPr/>
          <p:nvPr>
            <p:custDataLst>
              <p:tags r:id="rId18"/>
            </p:custDataLst>
          </p:nvPr>
        </p:nvSpPr>
        <p:spPr>
          <a:xfrm>
            <a:off x="0" y="680951"/>
            <a:ext cx="4857319" cy="2785378"/>
          </a:xfrm>
          <a:prstGeom prst="rect">
            <a:avLst/>
          </a:prstGeom>
          <a:solidFill>
            <a:schemeClr val="bg1"/>
          </a:solidFill>
          <a:ln>
            <a:noFill/>
            <a:miter lim="800000"/>
          </a:ln>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spcAft>
                <a:spcPct val="25000"/>
              </a:spcAft>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①</a:t>
            </a:r>
            <a:r>
              <a:rPr kumimoji="1" lang="zh-CN" altLang="en-US" sz="2800" b="1" dirty="0">
                <a:solidFill>
                  <a:srgbClr val="000000"/>
                </a:solidFill>
                <a:latin typeface="微软雅黑" panose="020B0503020204020204" pitchFamily="34" charset="-122"/>
                <a:ea typeface="微软雅黑" panose="020B0503020204020204" pitchFamily="34" charset="-122"/>
              </a:rPr>
              <a:t>粮食基地：</a:t>
            </a:r>
            <a:endParaRPr kumimoji="1" lang="en-US" altLang="zh-CN" sz="2800" b="1" dirty="0">
              <a:solidFill>
                <a:srgbClr val="000000"/>
              </a:solidFill>
              <a:latin typeface="微软雅黑" panose="020B0503020204020204" pitchFamily="34" charset="-122"/>
              <a:ea typeface="微软雅黑" panose="020B0503020204020204" pitchFamily="34" charset="-122"/>
            </a:endParaRPr>
          </a:p>
          <a:p>
            <a:pPr eaLnBrk="1" hangingPunct="1">
              <a:spcBef>
                <a:spcPct val="0"/>
              </a:spcBef>
              <a:spcAft>
                <a:spcPct val="25000"/>
              </a:spcAft>
              <a:buFontTx/>
              <a:buNone/>
            </a:pPr>
            <a:r>
              <a:rPr kumimoji="1" lang="zh-CN" altLang="en-US" sz="2800" b="1" dirty="0">
                <a:solidFill>
                  <a:srgbClr val="0000CC"/>
                </a:solidFill>
                <a:latin typeface="微软雅黑" panose="020B0503020204020204" pitchFamily="34" charset="-122"/>
                <a:ea typeface="微软雅黑" panose="020B0503020204020204" pitchFamily="34" charset="-122"/>
              </a:rPr>
              <a:t>长江中下游平原</a:t>
            </a:r>
            <a:r>
              <a:rPr kumimoji="1" lang="zh-CN" altLang="en-US" sz="2800" b="1" dirty="0">
                <a:solidFill>
                  <a:srgbClr val="000000"/>
                </a:solidFill>
                <a:latin typeface="微软雅黑" panose="020B0503020204020204" pitchFamily="34" charset="-122"/>
                <a:ea typeface="微软雅黑" panose="020B0503020204020204" pitchFamily="34" charset="-122"/>
              </a:rPr>
              <a:t>和</a:t>
            </a:r>
            <a:r>
              <a:rPr kumimoji="1" lang="zh-CN" altLang="en-US" sz="2800" b="1" dirty="0">
                <a:solidFill>
                  <a:srgbClr val="0000CC"/>
                </a:solidFill>
                <a:latin typeface="微软雅黑" panose="020B0503020204020204" pitchFamily="34" charset="-122"/>
                <a:ea typeface="微软雅黑" panose="020B0503020204020204" pitchFamily="34" charset="-122"/>
              </a:rPr>
              <a:t>珠江三角洲</a:t>
            </a:r>
            <a:r>
              <a:rPr kumimoji="1" lang="zh-CN" altLang="en-US" sz="2800" b="1" dirty="0">
                <a:solidFill>
                  <a:srgbClr val="000000"/>
                </a:solidFill>
                <a:latin typeface="微软雅黑" panose="020B0503020204020204" pitchFamily="34" charset="-122"/>
                <a:ea typeface="微软雅黑" panose="020B0503020204020204" pitchFamily="34" charset="-122"/>
              </a:rPr>
              <a:t>是著名的“鱼米之乡”，</a:t>
            </a:r>
            <a:r>
              <a:rPr kumimoji="1" lang="zh-CN" altLang="en-US" sz="2800" b="1" dirty="0">
                <a:solidFill>
                  <a:srgbClr val="0000CC"/>
                </a:solidFill>
                <a:latin typeface="微软雅黑" panose="020B0503020204020204" pitchFamily="34" charset="-122"/>
                <a:ea typeface="微软雅黑" panose="020B0503020204020204" pitchFamily="34" charset="-122"/>
              </a:rPr>
              <a:t>四川盆地</a:t>
            </a:r>
            <a:r>
              <a:rPr kumimoji="1" lang="zh-CN" altLang="en-US" sz="2800" b="1" dirty="0">
                <a:solidFill>
                  <a:srgbClr val="000000"/>
                </a:solidFill>
                <a:latin typeface="微软雅黑" panose="020B0503020204020204" pitchFamily="34" charset="-122"/>
                <a:ea typeface="微软雅黑" panose="020B0503020204020204" pitchFamily="34" charset="-122"/>
              </a:rPr>
              <a:t>素有“天府之国”之美誉。长江中下游</a:t>
            </a:r>
            <a:r>
              <a:rPr kumimoji="1" lang="zh-CN" altLang="en-US" sz="2800" b="1" dirty="0" smtClean="0">
                <a:solidFill>
                  <a:srgbClr val="000000"/>
                </a:solidFill>
                <a:latin typeface="微软雅黑" panose="020B0503020204020204" pitchFamily="34" charset="-122"/>
                <a:ea typeface="微软雅黑" panose="020B0503020204020204" pitchFamily="34" charset="-122"/>
              </a:rPr>
              <a:t>平原为</a:t>
            </a:r>
            <a:r>
              <a:rPr kumimoji="1" lang="zh-CN" altLang="en-US" sz="2800" b="1" dirty="0">
                <a:solidFill>
                  <a:srgbClr val="000000"/>
                </a:solidFill>
                <a:latin typeface="微软雅黑" panose="020B0503020204020204" pitchFamily="34" charset="-122"/>
                <a:ea typeface="微软雅黑" panose="020B0503020204020204" pitchFamily="34" charset="-122"/>
              </a:rPr>
              <a:t>国家商品粮基地；</a:t>
            </a:r>
          </a:p>
        </p:txBody>
      </p:sp>
    </p:spTree>
    <p:extLst>
      <p:ext uri="{BB962C8B-B14F-4D97-AF65-F5344CB8AC3E}">
        <p14:creationId xmlns:p14="http://schemas.microsoft.com/office/powerpoint/2010/main" val="1192629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515" name="Text Box 3"/>
          <p:cNvSpPr txBox="1">
            <a:spLocks noChangeArrowheads="1"/>
          </p:cNvSpPr>
          <p:nvPr/>
        </p:nvSpPr>
        <p:spPr bwMode="auto">
          <a:xfrm>
            <a:off x="7315200" y="6167253"/>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u="sng" dirty="0">
                <a:latin typeface="Times New Roman" panose="02020603050405020304" pitchFamily="18" charset="0"/>
                <a:ea typeface="楷体_GB2312" pitchFamily="49" charset="-122"/>
              </a:rPr>
              <a:t>中国商品棉基地分布图</a:t>
            </a:r>
          </a:p>
        </p:txBody>
      </p:sp>
      <p:grpSp>
        <p:nvGrpSpPr>
          <p:cNvPr id="192516" name="Group 4"/>
          <p:cNvGrpSpPr>
            <a:grpSpLocks/>
          </p:cNvGrpSpPr>
          <p:nvPr/>
        </p:nvGrpSpPr>
        <p:grpSpPr bwMode="auto">
          <a:xfrm>
            <a:off x="1981200" y="5867401"/>
            <a:ext cx="1600200" cy="320675"/>
            <a:chOff x="288" y="3744"/>
            <a:chExt cx="816" cy="154"/>
          </a:xfrm>
        </p:grpSpPr>
        <p:sp>
          <p:nvSpPr>
            <p:cNvPr id="192517" name="Rectangle 5"/>
            <p:cNvSpPr>
              <a:spLocks noChangeArrowheads="1"/>
            </p:cNvSpPr>
            <p:nvPr/>
          </p:nvSpPr>
          <p:spPr bwMode="auto">
            <a:xfrm>
              <a:off x="288" y="3744"/>
              <a:ext cx="240" cy="144"/>
            </a:xfrm>
            <a:prstGeom prst="rect">
              <a:avLst/>
            </a:prstGeom>
            <a:solidFill>
              <a:schemeClr val="accent1">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8" name="Text Box 6"/>
            <p:cNvSpPr txBox="1">
              <a:spLocks noChangeArrowheads="1"/>
            </p:cNvSpPr>
            <p:nvPr/>
          </p:nvSpPr>
          <p:spPr bwMode="auto">
            <a:xfrm>
              <a:off x="480" y="3744"/>
              <a:ext cx="624" cy="154"/>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pPr>
              <a:r>
                <a:rPr kumimoji="1" lang="zh-CN" altLang="en-US" sz="1400" b="1">
                  <a:solidFill>
                    <a:srgbClr val="FF0000"/>
                  </a:solidFill>
                  <a:latin typeface="Times New Roman" panose="02020603050405020304" pitchFamily="18" charset="0"/>
                </a:rPr>
                <a:t>商品棉基地</a:t>
              </a:r>
            </a:p>
          </p:txBody>
        </p:sp>
      </p:grpSp>
      <p:sp>
        <p:nvSpPr>
          <p:cNvPr id="192519" name="Freeform 7"/>
          <p:cNvSpPr>
            <a:spLocks/>
          </p:cNvSpPr>
          <p:nvPr/>
        </p:nvSpPr>
        <p:spPr bwMode="auto">
          <a:xfrm>
            <a:off x="6888164" y="4000500"/>
            <a:ext cx="388937" cy="704850"/>
          </a:xfrm>
          <a:custGeom>
            <a:avLst/>
            <a:gdLst>
              <a:gd name="T0" fmla="*/ 23 w 245"/>
              <a:gd name="T1" fmla="*/ 378 h 444"/>
              <a:gd name="T2" fmla="*/ 65 w 245"/>
              <a:gd name="T3" fmla="*/ 390 h 444"/>
              <a:gd name="T4" fmla="*/ 77 w 245"/>
              <a:gd name="T5" fmla="*/ 408 h 444"/>
              <a:gd name="T6" fmla="*/ 113 w 245"/>
              <a:gd name="T7" fmla="*/ 432 h 444"/>
              <a:gd name="T8" fmla="*/ 131 w 245"/>
              <a:gd name="T9" fmla="*/ 444 h 444"/>
              <a:gd name="T10" fmla="*/ 161 w 245"/>
              <a:gd name="T11" fmla="*/ 438 h 444"/>
              <a:gd name="T12" fmla="*/ 197 w 245"/>
              <a:gd name="T13" fmla="*/ 426 h 444"/>
              <a:gd name="T14" fmla="*/ 239 w 245"/>
              <a:gd name="T15" fmla="*/ 384 h 444"/>
              <a:gd name="T16" fmla="*/ 233 w 245"/>
              <a:gd name="T17" fmla="*/ 264 h 444"/>
              <a:gd name="T18" fmla="*/ 245 w 245"/>
              <a:gd name="T19" fmla="*/ 228 h 444"/>
              <a:gd name="T20" fmla="*/ 209 w 245"/>
              <a:gd name="T21" fmla="*/ 162 h 444"/>
              <a:gd name="T22" fmla="*/ 185 w 245"/>
              <a:gd name="T23" fmla="*/ 108 h 444"/>
              <a:gd name="T24" fmla="*/ 131 w 245"/>
              <a:gd name="T25" fmla="*/ 0 h 444"/>
              <a:gd name="T26" fmla="*/ 101 w 245"/>
              <a:gd name="T27" fmla="*/ 66 h 444"/>
              <a:gd name="T28" fmla="*/ 47 w 245"/>
              <a:gd name="T29" fmla="*/ 96 h 444"/>
              <a:gd name="T30" fmla="*/ 5 w 245"/>
              <a:gd name="T31" fmla="*/ 222 h 444"/>
              <a:gd name="T32" fmla="*/ 11 w 245"/>
              <a:gd name="T33" fmla="*/ 318 h 444"/>
              <a:gd name="T34" fmla="*/ 23 w 245"/>
              <a:gd name="T35" fmla="*/ 37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444">
                <a:moveTo>
                  <a:pt x="23" y="378"/>
                </a:moveTo>
                <a:cubicBezTo>
                  <a:pt x="25" y="378"/>
                  <a:pt x="61" y="387"/>
                  <a:pt x="65" y="390"/>
                </a:cubicBezTo>
                <a:cubicBezTo>
                  <a:pt x="71" y="395"/>
                  <a:pt x="72" y="403"/>
                  <a:pt x="77" y="408"/>
                </a:cubicBezTo>
                <a:cubicBezTo>
                  <a:pt x="88" y="417"/>
                  <a:pt x="101" y="424"/>
                  <a:pt x="113" y="432"/>
                </a:cubicBezTo>
                <a:cubicBezTo>
                  <a:pt x="119" y="436"/>
                  <a:pt x="131" y="444"/>
                  <a:pt x="131" y="444"/>
                </a:cubicBezTo>
                <a:cubicBezTo>
                  <a:pt x="141" y="442"/>
                  <a:pt x="151" y="441"/>
                  <a:pt x="161" y="438"/>
                </a:cubicBezTo>
                <a:cubicBezTo>
                  <a:pt x="173" y="435"/>
                  <a:pt x="197" y="426"/>
                  <a:pt x="197" y="426"/>
                </a:cubicBezTo>
                <a:cubicBezTo>
                  <a:pt x="211" y="404"/>
                  <a:pt x="227" y="411"/>
                  <a:pt x="239" y="384"/>
                </a:cubicBezTo>
                <a:cubicBezTo>
                  <a:pt x="207" y="341"/>
                  <a:pt x="217" y="313"/>
                  <a:pt x="233" y="264"/>
                </a:cubicBezTo>
                <a:cubicBezTo>
                  <a:pt x="237" y="252"/>
                  <a:pt x="245" y="228"/>
                  <a:pt x="245" y="228"/>
                </a:cubicBezTo>
                <a:cubicBezTo>
                  <a:pt x="239" y="192"/>
                  <a:pt x="238" y="182"/>
                  <a:pt x="209" y="162"/>
                </a:cubicBezTo>
                <a:cubicBezTo>
                  <a:pt x="202" y="142"/>
                  <a:pt x="190" y="128"/>
                  <a:pt x="185" y="108"/>
                </a:cubicBezTo>
                <a:cubicBezTo>
                  <a:pt x="175" y="70"/>
                  <a:pt x="173" y="14"/>
                  <a:pt x="131" y="0"/>
                </a:cubicBezTo>
                <a:cubicBezTo>
                  <a:pt x="67" y="9"/>
                  <a:pt x="81" y="7"/>
                  <a:pt x="101" y="66"/>
                </a:cubicBezTo>
                <a:cubicBezTo>
                  <a:pt x="92" y="94"/>
                  <a:pt x="76" y="90"/>
                  <a:pt x="47" y="96"/>
                </a:cubicBezTo>
                <a:cubicBezTo>
                  <a:pt x="0" y="128"/>
                  <a:pt x="22" y="172"/>
                  <a:pt x="5" y="222"/>
                </a:cubicBezTo>
                <a:cubicBezTo>
                  <a:pt x="7" y="254"/>
                  <a:pt x="8" y="286"/>
                  <a:pt x="11" y="318"/>
                </a:cubicBezTo>
                <a:cubicBezTo>
                  <a:pt x="13" y="338"/>
                  <a:pt x="23" y="356"/>
                  <a:pt x="23" y="378"/>
                </a:cubicBezTo>
                <a:close/>
              </a:path>
            </a:pathLst>
          </a:custGeom>
          <a:solidFill>
            <a:srgbClr val="3333FF">
              <a:alpha val="5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20" name="Freeform 8"/>
          <p:cNvSpPr>
            <a:spLocks/>
          </p:cNvSpPr>
          <p:nvPr/>
        </p:nvSpPr>
        <p:spPr bwMode="auto">
          <a:xfrm>
            <a:off x="7734301" y="3686175"/>
            <a:ext cx="942975" cy="1085850"/>
          </a:xfrm>
          <a:custGeom>
            <a:avLst/>
            <a:gdLst>
              <a:gd name="T0" fmla="*/ 354 w 594"/>
              <a:gd name="T1" fmla="*/ 6 h 684"/>
              <a:gd name="T2" fmla="*/ 306 w 594"/>
              <a:gd name="T3" fmla="*/ 66 h 684"/>
              <a:gd name="T4" fmla="*/ 342 w 594"/>
              <a:gd name="T5" fmla="*/ 138 h 684"/>
              <a:gd name="T6" fmla="*/ 312 w 594"/>
              <a:gd name="T7" fmla="*/ 126 h 684"/>
              <a:gd name="T8" fmla="*/ 342 w 594"/>
              <a:gd name="T9" fmla="*/ 132 h 684"/>
              <a:gd name="T10" fmla="*/ 372 w 594"/>
              <a:gd name="T11" fmla="*/ 204 h 684"/>
              <a:gd name="T12" fmla="*/ 294 w 594"/>
              <a:gd name="T13" fmla="*/ 330 h 684"/>
              <a:gd name="T14" fmla="*/ 144 w 594"/>
              <a:gd name="T15" fmla="*/ 426 h 684"/>
              <a:gd name="T16" fmla="*/ 72 w 594"/>
              <a:gd name="T17" fmla="*/ 480 h 684"/>
              <a:gd name="T18" fmla="*/ 30 w 594"/>
              <a:gd name="T19" fmla="*/ 522 h 684"/>
              <a:gd name="T20" fmla="*/ 0 w 594"/>
              <a:gd name="T21" fmla="*/ 576 h 684"/>
              <a:gd name="T22" fmla="*/ 60 w 594"/>
              <a:gd name="T23" fmla="*/ 648 h 684"/>
              <a:gd name="T24" fmla="*/ 102 w 594"/>
              <a:gd name="T25" fmla="*/ 684 h 684"/>
              <a:gd name="T26" fmla="*/ 180 w 594"/>
              <a:gd name="T27" fmla="*/ 648 h 684"/>
              <a:gd name="T28" fmla="*/ 246 w 594"/>
              <a:gd name="T29" fmla="*/ 534 h 684"/>
              <a:gd name="T30" fmla="*/ 264 w 594"/>
              <a:gd name="T31" fmla="*/ 528 h 684"/>
              <a:gd name="T32" fmla="*/ 300 w 594"/>
              <a:gd name="T33" fmla="*/ 480 h 684"/>
              <a:gd name="T34" fmla="*/ 324 w 594"/>
              <a:gd name="T35" fmla="*/ 426 h 684"/>
              <a:gd name="T36" fmla="*/ 360 w 594"/>
              <a:gd name="T37" fmla="*/ 414 h 684"/>
              <a:gd name="T38" fmla="*/ 468 w 594"/>
              <a:gd name="T39" fmla="*/ 360 h 684"/>
              <a:gd name="T40" fmla="*/ 570 w 594"/>
              <a:gd name="T41" fmla="*/ 354 h 684"/>
              <a:gd name="T42" fmla="*/ 522 w 594"/>
              <a:gd name="T43" fmla="*/ 318 h 684"/>
              <a:gd name="T44" fmla="*/ 576 w 594"/>
              <a:gd name="T45" fmla="*/ 300 h 684"/>
              <a:gd name="T46" fmla="*/ 594 w 594"/>
              <a:gd name="T47" fmla="*/ 294 h 684"/>
              <a:gd name="T48" fmla="*/ 570 w 594"/>
              <a:gd name="T49" fmla="*/ 270 h 684"/>
              <a:gd name="T50" fmla="*/ 534 w 594"/>
              <a:gd name="T51" fmla="*/ 252 h 684"/>
              <a:gd name="T52" fmla="*/ 498 w 594"/>
              <a:gd name="T53" fmla="*/ 228 h 684"/>
              <a:gd name="T54" fmla="*/ 468 w 594"/>
              <a:gd name="T55" fmla="*/ 174 h 684"/>
              <a:gd name="T56" fmla="*/ 408 w 594"/>
              <a:gd name="T57" fmla="*/ 72 h 684"/>
              <a:gd name="T58" fmla="*/ 396 w 594"/>
              <a:gd name="T59" fmla="*/ 54 h 684"/>
              <a:gd name="T60" fmla="*/ 378 w 594"/>
              <a:gd name="T61" fmla="*/ 42 h 684"/>
              <a:gd name="T62" fmla="*/ 372 w 594"/>
              <a:gd name="T63" fmla="*/ 24 h 684"/>
              <a:gd name="T64" fmla="*/ 336 w 594"/>
              <a:gd name="T65" fmla="*/ 6 h 684"/>
              <a:gd name="T66" fmla="*/ 354 w 594"/>
              <a:gd name="T67" fmla="*/ 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4" h="684">
                <a:moveTo>
                  <a:pt x="354" y="6"/>
                </a:moveTo>
                <a:cubicBezTo>
                  <a:pt x="325" y="16"/>
                  <a:pt x="315" y="39"/>
                  <a:pt x="306" y="66"/>
                </a:cubicBezTo>
                <a:cubicBezTo>
                  <a:pt x="315" y="92"/>
                  <a:pt x="333" y="120"/>
                  <a:pt x="342" y="138"/>
                </a:cubicBezTo>
                <a:cubicBezTo>
                  <a:pt x="332" y="134"/>
                  <a:pt x="312" y="137"/>
                  <a:pt x="312" y="126"/>
                </a:cubicBezTo>
                <a:cubicBezTo>
                  <a:pt x="312" y="116"/>
                  <a:pt x="335" y="125"/>
                  <a:pt x="342" y="132"/>
                </a:cubicBezTo>
                <a:cubicBezTo>
                  <a:pt x="346" y="136"/>
                  <a:pt x="369" y="195"/>
                  <a:pt x="372" y="204"/>
                </a:cubicBezTo>
                <a:cubicBezTo>
                  <a:pt x="361" y="250"/>
                  <a:pt x="334" y="303"/>
                  <a:pt x="294" y="330"/>
                </a:cubicBezTo>
                <a:cubicBezTo>
                  <a:pt x="280" y="371"/>
                  <a:pt x="185" y="412"/>
                  <a:pt x="144" y="426"/>
                </a:cubicBezTo>
                <a:cubicBezTo>
                  <a:pt x="116" y="435"/>
                  <a:pt x="95" y="464"/>
                  <a:pt x="72" y="480"/>
                </a:cubicBezTo>
                <a:cubicBezTo>
                  <a:pt x="44" y="521"/>
                  <a:pt x="62" y="511"/>
                  <a:pt x="30" y="522"/>
                </a:cubicBezTo>
                <a:cubicBezTo>
                  <a:pt x="2" y="563"/>
                  <a:pt x="11" y="544"/>
                  <a:pt x="0" y="576"/>
                </a:cubicBezTo>
                <a:cubicBezTo>
                  <a:pt x="8" y="629"/>
                  <a:pt x="13" y="632"/>
                  <a:pt x="60" y="648"/>
                </a:cubicBezTo>
                <a:cubicBezTo>
                  <a:pt x="68" y="672"/>
                  <a:pt x="78" y="676"/>
                  <a:pt x="102" y="684"/>
                </a:cubicBezTo>
                <a:cubicBezTo>
                  <a:pt x="174" y="675"/>
                  <a:pt x="161" y="669"/>
                  <a:pt x="180" y="648"/>
                </a:cubicBezTo>
                <a:cubicBezTo>
                  <a:pt x="202" y="610"/>
                  <a:pt x="221" y="570"/>
                  <a:pt x="246" y="534"/>
                </a:cubicBezTo>
                <a:cubicBezTo>
                  <a:pt x="250" y="529"/>
                  <a:pt x="260" y="532"/>
                  <a:pt x="264" y="528"/>
                </a:cubicBezTo>
                <a:cubicBezTo>
                  <a:pt x="280" y="512"/>
                  <a:pt x="278" y="495"/>
                  <a:pt x="300" y="480"/>
                </a:cubicBezTo>
                <a:cubicBezTo>
                  <a:pt x="302" y="474"/>
                  <a:pt x="312" y="434"/>
                  <a:pt x="324" y="426"/>
                </a:cubicBezTo>
                <a:cubicBezTo>
                  <a:pt x="335" y="419"/>
                  <a:pt x="360" y="414"/>
                  <a:pt x="360" y="414"/>
                </a:cubicBezTo>
                <a:cubicBezTo>
                  <a:pt x="378" y="361"/>
                  <a:pt x="418" y="366"/>
                  <a:pt x="468" y="360"/>
                </a:cubicBezTo>
                <a:cubicBezTo>
                  <a:pt x="502" y="349"/>
                  <a:pt x="535" y="363"/>
                  <a:pt x="570" y="354"/>
                </a:cubicBezTo>
                <a:cubicBezTo>
                  <a:pt x="545" y="337"/>
                  <a:pt x="532" y="348"/>
                  <a:pt x="522" y="318"/>
                </a:cubicBezTo>
                <a:cubicBezTo>
                  <a:pt x="540" y="312"/>
                  <a:pt x="558" y="306"/>
                  <a:pt x="576" y="300"/>
                </a:cubicBezTo>
                <a:cubicBezTo>
                  <a:pt x="582" y="298"/>
                  <a:pt x="594" y="294"/>
                  <a:pt x="594" y="294"/>
                </a:cubicBezTo>
                <a:cubicBezTo>
                  <a:pt x="555" y="281"/>
                  <a:pt x="593" y="299"/>
                  <a:pt x="570" y="270"/>
                </a:cubicBezTo>
                <a:cubicBezTo>
                  <a:pt x="557" y="254"/>
                  <a:pt x="550" y="261"/>
                  <a:pt x="534" y="252"/>
                </a:cubicBezTo>
                <a:cubicBezTo>
                  <a:pt x="521" y="245"/>
                  <a:pt x="498" y="228"/>
                  <a:pt x="498" y="228"/>
                </a:cubicBezTo>
                <a:cubicBezTo>
                  <a:pt x="491" y="206"/>
                  <a:pt x="476" y="197"/>
                  <a:pt x="468" y="174"/>
                </a:cubicBezTo>
                <a:cubicBezTo>
                  <a:pt x="457" y="141"/>
                  <a:pt x="437" y="91"/>
                  <a:pt x="408" y="72"/>
                </a:cubicBezTo>
                <a:cubicBezTo>
                  <a:pt x="404" y="66"/>
                  <a:pt x="401" y="59"/>
                  <a:pt x="396" y="54"/>
                </a:cubicBezTo>
                <a:cubicBezTo>
                  <a:pt x="391" y="49"/>
                  <a:pt x="383" y="48"/>
                  <a:pt x="378" y="42"/>
                </a:cubicBezTo>
                <a:cubicBezTo>
                  <a:pt x="374" y="37"/>
                  <a:pt x="376" y="28"/>
                  <a:pt x="372" y="24"/>
                </a:cubicBezTo>
                <a:cubicBezTo>
                  <a:pt x="368" y="20"/>
                  <a:pt x="336" y="17"/>
                  <a:pt x="336" y="6"/>
                </a:cubicBezTo>
                <a:cubicBezTo>
                  <a:pt x="336" y="0"/>
                  <a:pt x="348" y="6"/>
                  <a:pt x="354" y="6"/>
                </a:cubicBezTo>
                <a:close/>
              </a:path>
            </a:pathLst>
          </a:custGeom>
          <a:solidFill>
            <a:srgbClr val="3333FF">
              <a:alpha val="5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21" name="Freeform 9"/>
          <p:cNvSpPr>
            <a:spLocks/>
          </p:cNvSpPr>
          <p:nvPr/>
        </p:nvSpPr>
        <p:spPr bwMode="auto">
          <a:xfrm>
            <a:off x="7267575" y="2940051"/>
            <a:ext cx="838200" cy="860425"/>
          </a:xfrm>
          <a:custGeom>
            <a:avLst/>
            <a:gdLst>
              <a:gd name="T0" fmla="*/ 402 w 528"/>
              <a:gd name="T1" fmla="*/ 2 h 542"/>
              <a:gd name="T2" fmla="*/ 330 w 528"/>
              <a:gd name="T3" fmla="*/ 50 h 542"/>
              <a:gd name="T4" fmla="*/ 234 w 528"/>
              <a:gd name="T5" fmla="*/ 62 h 542"/>
              <a:gd name="T6" fmla="*/ 186 w 528"/>
              <a:gd name="T7" fmla="*/ 134 h 542"/>
              <a:gd name="T8" fmla="*/ 156 w 528"/>
              <a:gd name="T9" fmla="*/ 206 h 542"/>
              <a:gd name="T10" fmla="*/ 120 w 528"/>
              <a:gd name="T11" fmla="*/ 230 h 542"/>
              <a:gd name="T12" fmla="*/ 84 w 528"/>
              <a:gd name="T13" fmla="*/ 254 h 542"/>
              <a:gd name="T14" fmla="*/ 30 w 528"/>
              <a:gd name="T15" fmla="*/ 404 h 542"/>
              <a:gd name="T16" fmla="*/ 0 w 528"/>
              <a:gd name="T17" fmla="*/ 458 h 542"/>
              <a:gd name="T18" fmla="*/ 60 w 528"/>
              <a:gd name="T19" fmla="*/ 542 h 542"/>
              <a:gd name="T20" fmla="*/ 90 w 528"/>
              <a:gd name="T21" fmla="*/ 536 h 542"/>
              <a:gd name="T22" fmla="*/ 126 w 528"/>
              <a:gd name="T23" fmla="*/ 512 h 542"/>
              <a:gd name="T24" fmla="*/ 174 w 528"/>
              <a:gd name="T25" fmla="*/ 470 h 542"/>
              <a:gd name="T26" fmla="*/ 210 w 528"/>
              <a:gd name="T27" fmla="*/ 446 h 542"/>
              <a:gd name="T28" fmla="*/ 300 w 528"/>
              <a:gd name="T29" fmla="*/ 428 h 542"/>
              <a:gd name="T30" fmla="*/ 378 w 528"/>
              <a:gd name="T31" fmla="*/ 404 h 542"/>
              <a:gd name="T32" fmla="*/ 390 w 528"/>
              <a:gd name="T33" fmla="*/ 386 h 542"/>
              <a:gd name="T34" fmla="*/ 426 w 528"/>
              <a:gd name="T35" fmla="*/ 362 h 542"/>
              <a:gd name="T36" fmla="*/ 456 w 528"/>
              <a:gd name="T37" fmla="*/ 308 h 542"/>
              <a:gd name="T38" fmla="*/ 468 w 528"/>
              <a:gd name="T39" fmla="*/ 254 h 542"/>
              <a:gd name="T40" fmla="*/ 522 w 528"/>
              <a:gd name="T41" fmla="*/ 146 h 542"/>
              <a:gd name="T42" fmla="*/ 474 w 528"/>
              <a:gd name="T43" fmla="*/ 56 h 542"/>
              <a:gd name="T44" fmla="*/ 426 w 528"/>
              <a:gd name="T45" fmla="*/ 74 h 542"/>
              <a:gd name="T46" fmla="*/ 408 w 528"/>
              <a:gd name="T47" fmla="*/ 20 h 542"/>
              <a:gd name="T48" fmla="*/ 396 w 528"/>
              <a:gd name="T49" fmla="*/ 2 h 542"/>
              <a:gd name="T50" fmla="*/ 402 w 528"/>
              <a:gd name="T51" fmla="*/ 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542">
                <a:moveTo>
                  <a:pt x="402" y="2"/>
                </a:moveTo>
                <a:cubicBezTo>
                  <a:pt x="359" y="13"/>
                  <a:pt x="363" y="33"/>
                  <a:pt x="330" y="50"/>
                </a:cubicBezTo>
                <a:cubicBezTo>
                  <a:pt x="304" y="63"/>
                  <a:pt x="249" y="61"/>
                  <a:pt x="234" y="62"/>
                </a:cubicBezTo>
                <a:cubicBezTo>
                  <a:pt x="218" y="86"/>
                  <a:pt x="202" y="110"/>
                  <a:pt x="186" y="134"/>
                </a:cubicBezTo>
                <a:cubicBezTo>
                  <a:pt x="173" y="154"/>
                  <a:pt x="170" y="186"/>
                  <a:pt x="156" y="206"/>
                </a:cubicBezTo>
                <a:cubicBezTo>
                  <a:pt x="137" y="234"/>
                  <a:pt x="143" y="217"/>
                  <a:pt x="120" y="230"/>
                </a:cubicBezTo>
                <a:cubicBezTo>
                  <a:pt x="107" y="237"/>
                  <a:pt x="84" y="254"/>
                  <a:pt x="84" y="254"/>
                </a:cubicBezTo>
                <a:cubicBezTo>
                  <a:pt x="52" y="302"/>
                  <a:pt x="80" y="370"/>
                  <a:pt x="30" y="404"/>
                </a:cubicBezTo>
                <a:cubicBezTo>
                  <a:pt x="2" y="445"/>
                  <a:pt x="11" y="426"/>
                  <a:pt x="0" y="458"/>
                </a:cubicBezTo>
                <a:cubicBezTo>
                  <a:pt x="19" y="487"/>
                  <a:pt x="31" y="523"/>
                  <a:pt x="60" y="542"/>
                </a:cubicBezTo>
                <a:cubicBezTo>
                  <a:pt x="70" y="540"/>
                  <a:pt x="81" y="540"/>
                  <a:pt x="90" y="536"/>
                </a:cubicBezTo>
                <a:cubicBezTo>
                  <a:pt x="103" y="530"/>
                  <a:pt x="126" y="512"/>
                  <a:pt x="126" y="512"/>
                </a:cubicBezTo>
                <a:cubicBezTo>
                  <a:pt x="146" y="482"/>
                  <a:pt x="132" y="498"/>
                  <a:pt x="174" y="470"/>
                </a:cubicBezTo>
                <a:cubicBezTo>
                  <a:pt x="186" y="462"/>
                  <a:pt x="210" y="446"/>
                  <a:pt x="210" y="446"/>
                </a:cubicBezTo>
                <a:cubicBezTo>
                  <a:pt x="234" y="409"/>
                  <a:pt x="252" y="423"/>
                  <a:pt x="300" y="428"/>
                </a:cubicBezTo>
                <a:cubicBezTo>
                  <a:pt x="331" y="423"/>
                  <a:pt x="352" y="421"/>
                  <a:pt x="378" y="404"/>
                </a:cubicBezTo>
                <a:cubicBezTo>
                  <a:pt x="382" y="398"/>
                  <a:pt x="385" y="391"/>
                  <a:pt x="390" y="386"/>
                </a:cubicBezTo>
                <a:cubicBezTo>
                  <a:pt x="401" y="377"/>
                  <a:pt x="426" y="362"/>
                  <a:pt x="426" y="362"/>
                </a:cubicBezTo>
                <a:cubicBezTo>
                  <a:pt x="441" y="339"/>
                  <a:pt x="451" y="332"/>
                  <a:pt x="456" y="308"/>
                </a:cubicBezTo>
                <a:cubicBezTo>
                  <a:pt x="460" y="291"/>
                  <a:pt x="460" y="270"/>
                  <a:pt x="468" y="254"/>
                </a:cubicBezTo>
                <a:cubicBezTo>
                  <a:pt x="486" y="218"/>
                  <a:pt x="509" y="184"/>
                  <a:pt x="522" y="146"/>
                </a:cubicBezTo>
                <a:cubicBezTo>
                  <a:pt x="514" y="46"/>
                  <a:pt x="528" y="92"/>
                  <a:pt x="474" y="56"/>
                </a:cubicBezTo>
                <a:cubicBezTo>
                  <a:pt x="432" y="70"/>
                  <a:pt x="474" y="86"/>
                  <a:pt x="426" y="74"/>
                </a:cubicBezTo>
                <a:cubicBezTo>
                  <a:pt x="420" y="56"/>
                  <a:pt x="419" y="36"/>
                  <a:pt x="408" y="20"/>
                </a:cubicBezTo>
                <a:cubicBezTo>
                  <a:pt x="404" y="14"/>
                  <a:pt x="398" y="9"/>
                  <a:pt x="396" y="2"/>
                </a:cubicBezTo>
                <a:cubicBezTo>
                  <a:pt x="395" y="0"/>
                  <a:pt x="400" y="2"/>
                  <a:pt x="402" y="2"/>
                </a:cubicBezTo>
                <a:close/>
              </a:path>
            </a:pathLst>
          </a:custGeom>
          <a:solidFill>
            <a:srgbClr val="3333FF">
              <a:alpha val="5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22" name="Freeform 10"/>
          <p:cNvSpPr>
            <a:spLocks/>
          </p:cNvSpPr>
          <p:nvPr/>
        </p:nvSpPr>
        <p:spPr bwMode="auto">
          <a:xfrm>
            <a:off x="7475539" y="3589339"/>
            <a:ext cx="725487" cy="581025"/>
          </a:xfrm>
          <a:custGeom>
            <a:avLst/>
            <a:gdLst>
              <a:gd name="T0" fmla="*/ 61 w 457"/>
              <a:gd name="T1" fmla="*/ 37 h 366"/>
              <a:gd name="T2" fmla="*/ 1 w 457"/>
              <a:gd name="T3" fmla="*/ 133 h 366"/>
              <a:gd name="T4" fmla="*/ 43 w 457"/>
              <a:gd name="T5" fmla="*/ 247 h 366"/>
              <a:gd name="T6" fmla="*/ 55 w 457"/>
              <a:gd name="T7" fmla="*/ 283 h 366"/>
              <a:gd name="T8" fmla="*/ 61 w 457"/>
              <a:gd name="T9" fmla="*/ 331 h 366"/>
              <a:gd name="T10" fmla="*/ 115 w 457"/>
              <a:gd name="T11" fmla="*/ 361 h 366"/>
              <a:gd name="T12" fmla="*/ 187 w 457"/>
              <a:gd name="T13" fmla="*/ 349 h 366"/>
              <a:gd name="T14" fmla="*/ 193 w 457"/>
              <a:gd name="T15" fmla="*/ 331 h 366"/>
              <a:gd name="T16" fmla="*/ 211 w 457"/>
              <a:gd name="T17" fmla="*/ 325 h 366"/>
              <a:gd name="T18" fmla="*/ 259 w 457"/>
              <a:gd name="T19" fmla="*/ 301 h 366"/>
              <a:gd name="T20" fmla="*/ 409 w 457"/>
              <a:gd name="T21" fmla="*/ 265 h 366"/>
              <a:gd name="T22" fmla="*/ 445 w 457"/>
              <a:gd name="T23" fmla="*/ 241 h 366"/>
              <a:gd name="T24" fmla="*/ 457 w 457"/>
              <a:gd name="T25" fmla="*/ 205 h 366"/>
              <a:gd name="T26" fmla="*/ 445 w 457"/>
              <a:gd name="T27" fmla="*/ 163 h 366"/>
              <a:gd name="T28" fmla="*/ 373 w 457"/>
              <a:gd name="T29" fmla="*/ 127 h 366"/>
              <a:gd name="T30" fmla="*/ 277 w 457"/>
              <a:gd name="T31" fmla="*/ 31 h 366"/>
              <a:gd name="T32" fmla="*/ 193 w 457"/>
              <a:gd name="T33" fmla="*/ 7 h 366"/>
              <a:gd name="T34" fmla="*/ 175 w 457"/>
              <a:gd name="T35" fmla="*/ 1 h 366"/>
              <a:gd name="T36" fmla="*/ 103 w 457"/>
              <a:gd name="T37" fmla="*/ 7 h 366"/>
              <a:gd name="T38" fmla="*/ 97 w 457"/>
              <a:gd name="T39" fmla="*/ 25 h 366"/>
              <a:gd name="T40" fmla="*/ 61 w 457"/>
              <a:gd name="T41" fmla="*/ 37 h 366"/>
              <a:gd name="T42" fmla="*/ 43 w 457"/>
              <a:gd name="T43" fmla="*/ 43 h 366"/>
              <a:gd name="T44" fmla="*/ 25 w 457"/>
              <a:gd name="T45" fmla="*/ 79 h 366"/>
              <a:gd name="T46" fmla="*/ 7 w 457"/>
              <a:gd name="T47" fmla="*/ 9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7" h="366">
                <a:moveTo>
                  <a:pt x="61" y="37"/>
                </a:moveTo>
                <a:cubicBezTo>
                  <a:pt x="16" y="67"/>
                  <a:pt x="10" y="78"/>
                  <a:pt x="1" y="133"/>
                </a:cubicBezTo>
                <a:cubicBezTo>
                  <a:pt x="4" y="170"/>
                  <a:pt x="0" y="233"/>
                  <a:pt x="43" y="247"/>
                </a:cubicBezTo>
                <a:cubicBezTo>
                  <a:pt x="47" y="259"/>
                  <a:pt x="51" y="271"/>
                  <a:pt x="55" y="283"/>
                </a:cubicBezTo>
                <a:cubicBezTo>
                  <a:pt x="60" y="298"/>
                  <a:pt x="53" y="317"/>
                  <a:pt x="61" y="331"/>
                </a:cubicBezTo>
                <a:cubicBezTo>
                  <a:pt x="71" y="348"/>
                  <a:pt x="97" y="355"/>
                  <a:pt x="115" y="361"/>
                </a:cubicBezTo>
                <a:cubicBezTo>
                  <a:pt x="139" y="358"/>
                  <a:pt x="170" y="366"/>
                  <a:pt x="187" y="349"/>
                </a:cubicBezTo>
                <a:cubicBezTo>
                  <a:pt x="191" y="345"/>
                  <a:pt x="189" y="335"/>
                  <a:pt x="193" y="331"/>
                </a:cubicBezTo>
                <a:cubicBezTo>
                  <a:pt x="197" y="327"/>
                  <a:pt x="205" y="328"/>
                  <a:pt x="211" y="325"/>
                </a:cubicBezTo>
                <a:cubicBezTo>
                  <a:pt x="227" y="318"/>
                  <a:pt x="242" y="305"/>
                  <a:pt x="259" y="301"/>
                </a:cubicBezTo>
                <a:cubicBezTo>
                  <a:pt x="310" y="288"/>
                  <a:pt x="355" y="273"/>
                  <a:pt x="409" y="265"/>
                </a:cubicBezTo>
                <a:cubicBezTo>
                  <a:pt x="426" y="259"/>
                  <a:pt x="435" y="259"/>
                  <a:pt x="445" y="241"/>
                </a:cubicBezTo>
                <a:cubicBezTo>
                  <a:pt x="451" y="230"/>
                  <a:pt x="457" y="205"/>
                  <a:pt x="457" y="205"/>
                </a:cubicBezTo>
                <a:cubicBezTo>
                  <a:pt x="453" y="191"/>
                  <a:pt x="452" y="176"/>
                  <a:pt x="445" y="163"/>
                </a:cubicBezTo>
                <a:cubicBezTo>
                  <a:pt x="437" y="148"/>
                  <a:pt x="388" y="132"/>
                  <a:pt x="373" y="127"/>
                </a:cubicBezTo>
                <a:cubicBezTo>
                  <a:pt x="348" y="89"/>
                  <a:pt x="322" y="50"/>
                  <a:pt x="277" y="31"/>
                </a:cubicBezTo>
                <a:cubicBezTo>
                  <a:pt x="250" y="20"/>
                  <a:pt x="221" y="16"/>
                  <a:pt x="193" y="7"/>
                </a:cubicBezTo>
                <a:cubicBezTo>
                  <a:pt x="187" y="5"/>
                  <a:pt x="175" y="1"/>
                  <a:pt x="175" y="1"/>
                </a:cubicBezTo>
                <a:cubicBezTo>
                  <a:pt x="151" y="3"/>
                  <a:pt x="126" y="0"/>
                  <a:pt x="103" y="7"/>
                </a:cubicBezTo>
                <a:cubicBezTo>
                  <a:pt x="97" y="9"/>
                  <a:pt x="102" y="21"/>
                  <a:pt x="97" y="25"/>
                </a:cubicBezTo>
                <a:cubicBezTo>
                  <a:pt x="87" y="32"/>
                  <a:pt x="73" y="33"/>
                  <a:pt x="61" y="37"/>
                </a:cubicBezTo>
                <a:cubicBezTo>
                  <a:pt x="55" y="39"/>
                  <a:pt x="43" y="43"/>
                  <a:pt x="43" y="43"/>
                </a:cubicBezTo>
                <a:cubicBezTo>
                  <a:pt x="38" y="58"/>
                  <a:pt x="37" y="67"/>
                  <a:pt x="25" y="79"/>
                </a:cubicBezTo>
                <a:cubicBezTo>
                  <a:pt x="5" y="99"/>
                  <a:pt x="7" y="82"/>
                  <a:pt x="7" y="97"/>
                </a:cubicBezTo>
              </a:path>
            </a:pathLst>
          </a:custGeom>
          <a:solidFill>
            <a:srgbClr val="3333FF">
              <a:alpha val="5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23" name="Freeform 11"/>
          <p:cNvSpPr>
            <a:spLocks/>
          </p:cNvSpPr>
          <p:nvPr/>
        </p:nvSpPr>
        <p:spPr bwMode="auto">
          <a:xfrm>
            <a:off x="1981200" y="2286000"/>
            <a:ext cx="1347788" cy="546100"/>
          </a:xfrm>
          <a:custGeom>
            <a:avLst/>
            <a:gdLst>
              <a:gd name="T0" fmla="*/ 118 w 849"/>
              <a:gd name="T1" fmla="*/ 69 h 344"/>
              <a:gd name="T2" fmla="*/ 94 w 849"/>
              <a:gd name="T3" fmla="*/ 93 h 344"/>
              <a:gd name="T4" fmla="*/ 76 w 849"/>
              <a:gd name="T5" fmla="*/ 105 h 344"/>
              <a:gd name="T6" fmla="*/ 34 w 849"/>
              <a:gd name="T7" fmla="*/ 159 h 344"/>
              <a:gd name="T8" fmla="*/ 22 w 849"/>
              <a:gd name="T9" fmla="*/ 195 h 344"/>
              <a:gd name="T10" fmla="*/ 64 w 849"/>
              <a:gd name="T11" fmla="*/ 327 h 344"/>
              <a:gd name="T12" fmla="*/ 178 w 849"/>
              <a:gd name="T13" fmla="*/ 309 h 344"/>
              <a:gd name="T14" fmla="*/ 268 w 849"/>
              <a:gd name="T15" fmla="*/ 243 h 344"/>
              <a:gd name="T16" fmla="*/ 322 w 849"/>
              <a:gd name="T17" fmla="*/ 225 h 344"/>
              <a:gd name="T18" fmla="*/ 478 w 849"/>
              <a:gd name="T19" fmla="*/ 171 h 344"/>
              <a:gd name="T20" fmla="*/ 802 w 849"/>
              <a:gd name="T21" fmla="*/ 141 h 344"/>
              <a:gd name="T22" fmla="*/ 538 w 849"/>
              <a:gd name="T23" fmla="*/ 63 h 344"/>
              <a:gd name="T24" fmla="*/ 406 w 849"/>
              <a:gd name="T25" fmla="*/ 39 h 344"/>
              <a:gd name="T26" fmla="*/ 334 w 849"/>
              <a:gd name="T27" fmla="*/ 87 h 344"/>
              <a:gd name="T28" fmla="*/ 298 w 849"/>
              <a:gd name="T29" fmla="*/ 99 h 344"/>
              <a:gd name="T30" fmla="*/ 226 w 849"/>
              <a:gd name="T31" fmla="*/ 87 h 344"/>
              <a:gd name="T32" fmla="*/ 190 w 849"/>
              <a:gd name="T33" fmla="*/ 75 h 344"/>
              <a:gd name="T34" fmla="*/ 88 w 849"/>
              <a:gd name="T35" fmla="*/ 105 h 344"/>
              <a:gd name="T36" fmla="*/ 118 w 849"/>
              <a:gd name="T37" fmla="*/ 6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9" h="344">
                <a:moveTo>
                  <a:pt x="118" y="69"/>
                </a:moveTo>
                <a:cubicBezTo>
                  <a:pt x="79" y="82"/>
                  <a:pt x="117" y="64"/>
                  <a:pt x="94" y="93"/>
                </a:cubicBezTo>
                <a:cubicBezTo>
                  <a:pt x="89" y="99"/>
                  <a:pt x="82" y="100"/>
                  <a:pt x="76" y="105"/>
                </a:cubicBezTo>
                <a:cubicBezTo>
                  <a:pt x="55" y="123"/>
                  <a:pt x="51" y="134"/>
                  <a:pt x="34" y="159"/>
                </a:cubicBezTo>
                <a:cubicBezTo>
                  <a:pt x="27" y="170"/>
                  <a:pt x="22" y="195"/>
                  <a:pt x="22" y="195"/>
                </a:cubicBezTo>
                <a:cubicBezTo>
                  <a:pt x="30" y="344"/>
                  <a:pt x="0" y="285"/>
                  <a:pt x="64" y="327"/>
                </a:cubicBezTo>
                <a:cubicBezTo>
                  <a:pt x="92" y="325"/>
                  <a:pt x="147" y="326"/>
                  <a:pt x="178" y="309"/>
                </a:cubicBezTo>
                <a:lnTo>
                  <a:pt x="268" y="243"/>
                </a:lnTo>
                <a:cubicBezTo>
                  <a:pt x="268" y="243"/>
                  <a:pt x="322" y="225"/>
                  <a:pt x="322" y="225"/>
                </a:cubicBezTo>
                <a:cubicBezTo>
                  <a:pt x="370" y="193"/>
                  <a:pt x="421" y="178"/>
                  <a:pt x="478" y="171"/>
                </a:cubicBezTo>
                <a:cubicBezTo>
                  <a:pt x="584" y="136"/>
                  <a:pt x="719" y="224"/>
                  <a:pt x="802" y="141"/>
                </a:cubicBezTo>
                <a:cubicBezTo>
                  <a:pt x="849" y="0"/>
                  <a:pt x="652" y="66"/>
                  <a:pt x="538" y="63"/>
                </a:cubicBezTo>
                <a:cubicBezTo>
                  <a:pt x="503" y="11"/>
                  <a:pt x="483" y="34"/>
                  <a:pt x="406" y="39"/>
                </a:cubicBezTo>
                <a:cubicBezTo>
                  <a:pt x="358" y="51"/>
                  <a:pt x="369" y="72"/>
                  <a:pt x="334" y="87"/>
                </a:cubicBezTo>
                <a:cubicBezTo>
                  <a:pt x="322" y="92"/>
                  <a:pt x="298" y="99"/>
                  <a:pt x="298" y="99"/>
                </a:cubicBezTo>
                <a:cubicBezTo>
                  <a:pt x="280" y="96"/>
                  <a:pt x="245" y="92"/>
                  <a:pt x="226" y="87"/>
                </a:cubicBezTo>
                <a:cubicBezTo>
                  <a:pt x="214" y="84"/>
                  <a:pt x="190" y="75"/>
                  <a:pt x="190" y="75"/>
                </a:cubicBezTo>
                <a:cubicBezTo>
                  <a:pt x="148" y="78"/>
                  <a:pt x="108" y="66"/>
                  <a:pt x="88" y="105"/>
                </a:cubicBezTo>
                <a:lnTo>
                  <a:pt x="118" y="69"/>
                </a:lnTo>
                <a:close/>
              </a:path>
            </a:pathLst>
          </a:custGeom>
          <a:solidFill>
            <a:srgbClr val="3333FF">
              <a:alpha val="50000"/>
            </a:srgb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24" name="Text Box 12"/>
          <p:cNvSpPr txBox="1">
            <a:spLocks noChangeArrowheads="1"/>
          </p:cNvSpPr>
          <p:nvPr/>
        </p:nvSpPr>
        <p:spPr bwMode="auto">
          <a:xfrm>
            <a:off x="6477000" y="4191000"/>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400" b="1">
                <a:solidFill>
                  <a:srgbClr val="0000FF"/>
                </a:solidFill>
                <a:latin typeface="Times New Roman" panose="02020603050405020304" pitchFamily="18" charset="0"/>
                <a:ea typeface="黑体" panose="02010609060101010101" pitchFamily="49" charset="-122"/>
              </a:rPr>
              <a:t>江汉平原</a:t>
            </a:r>
          </a:p>
        </p:txBody>
      </p:sp>
      <p:sp>
        <p:nvSpPr>
          <p:cNvPr id="192525" name="Text Box 13"/>
          <p:cNvSpPr txBox="1">
            <a:spLocks noChangeArrowheads="1"/>
          </p:cNvSpPr>
          <p:nvPr/>
        </p:nvSpPr>
        <p:spPr bwMode="auto">
          <a:xfrm>
            <a:off x="7467600" y="4267200"/>
            <a:ext cx="1295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400" b="1">
                <a:solidFill>
                  <a:srgbClr val="0000FF"/>
                </a:solidFill>
                <a:latin typeface="Times New Roman" panose="02020603050405020304" pitchFamily="18" charset="0"/>
                <a:ea typeface="黑体" panose="02010609060101010101" pitchFamily="49" charset="-122"/>
              </a:rPr>
              <a:t>长江下游滨海、沿江平原</a:t>
            </a:r>
          </a:p>
        </p:txBody>
      </p:sp>
      <p:sp>
        <p:nvSpPr>
          <p:cNvPr id="192526" name="Text Box 14"/>
          <p:cNvSpPr txBox="1">
            <a:spLocks noChangeArrowheads="1"/>
          </p:cNvSpPr>
          <p:nvPr/>
        </p:nvSpPr>
        <p:spPr bwMode="auto">
          <a:xfrm>
            <a:off x="6383338" y="2924175"/>
            <a:ext cx="1447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400" b="1">
                <a:solidFill>
                  <a:srgbClr val="0000FF"/>
                </a:solidFill>
                <a:latin typeface="Times New Roman" panose="02020603050405020304" pitchFamily="18" charset="0"/>
                <a:ea typeface="黑体" panose="02010609060101010101" pitchFamily="49" charset="-122"/>
              </a:rPr>
              <a:t>冀中南、鲁西北、豫北平原</a:t>
            </a:r>
          </a:p>
        </p:txBody>
      </p:sp>
      <p:sp>
        <p:nvSpPr>
          <p:cNvPr id="192527" name="Text Box 15"/>
          <p:cNvSpPr txBox="1">
            <a:spLocks noChangeArrowheads="1"/>
          </p:cNvSpPr>
          <p:nvPr/>
        </p:nvSpPr>
        <p:spPr bwMode="auto">
          <a:xfrm>
            <a:off x="7315200" y="3733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400" b="1">
                <a:solidFill>
                  <a:srgbClr val="0000FF"/>
                </a:solidFill>
                <a:latin typeface="Times New Roman" panose="02020603050405020304" pitchFamily="18" charset="0"/>
                <a:ea typeface="黑体" panose="02010609060101010101" pitchFamily="49" charset="-122"/>
              </a:rPr>
              <a:t>黄淮平原</a:t>
            </a:r>
          </a:p>
        </p:txBody>
      </p:sp>
      <p:sp>
        <p:nvSpPr>
          <p:cNvPr id="192528" name="Text Box 16"/>
          <p:cNvSpPr txBox="1">
            <a:spLocks noChangeArrowheads="1"/>
          </p:cNvSpPr>
          <p:nvPr/>
        </p:nvSpPr>
        <p:spPr bwMode="auto">
          <a:xfrm>
            <a:off x="2351088" y="2636838"/>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400" b="1">
                <a:solidFill>
                  <a:srgbClr val="0000FF"/>
                </a:solidFill>
                <a:latin typeface="Times New Roman" panose="02020603050405020304" pitchFamily="18" charset="0"/>
                <a:ea typeface="黑体" panose="02010609060101010101" pitchFamily="49" charset="-122"/>
              </a:rPr>
              <a:t>南疆绿洲区</a:t>
            </a:r>
          </a:p>
        </p:txBody>
      </p:sp>
      <p:sp>
        <p:nvSpPr>
          <p:cNvPr id="17" name="Rectangle 5"/>
          <p:cNvSpPr/>
          <p:nvPr>
            <p:custDataLst>
              <p:tags r:id="rId1"/>
            </p:custDataLst>
          </p:nvPr>
        </p:nvSpPr>
        <p:spPr>
          <a:xfrm>
            <a:off x="0" y="0"/>
            <a:ext cx="8175625" cy="1492250"/>
          </a:xfrm>
          <a:prstGeom prst="rect">
            <a:avLst/>
          </a:prstGeom>
          <a:ln/>
        </p:spPr>
        <p:style>
          <a:lnRef idx="1">
            <a:schemeClr val="accent4"/>
          </a:lnRef>
          <a:fillRef idx="2">
            <a:schemeClr val="accent4"/>
          </a:fillRef>
          <a:effectRef idx="1">
            <a:schemeClr val="accent4"/>
          </a:effectRef>
          <a:fontRef idx="minor">
            <a:schemeClr val="dk1"/>
          </a:fontRef>
        </p:style>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spcBef>
                <a:spcPct val="0"/>
              </a:spcBef>
              <a:spcAft>
                <a:spcPct val="25000"/>
              </a:spcAft>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②</a:t>
            </a:r>
            <a:r>
              <a:rPr kumimoji="1" lang="zh-CN" altLang="en-US" sz="2800" b="1" dirty="0">
                <a:solidFill>
                  <a:srgbClr val="000000"/>
                </a:solidFill>
                <a:latin typeface="微软雅黑" panose="020B0503020204020204" pitchFamily="34" charset="-122"/>
                <a:ea typeface="微软雅黑" panose="020B0503020204020204" pitchFamily="34" charset="-122"/>
              </a:rPr>
              <a:t>棉花基地：</a:t>
            </a:r>
            <a:endParaRPr kumimoji="1" lang="en-US" altLang="zh-CN" sz="2800" b="1" dirty="0">
              <a:solidFill>
                <a:srgbClr val="000000"/>
              </a:solidFill>
              <a:latin typeface="微软雅黑" panose="020B0503020204020204" pitchFamily="34" charset="-122"/>
              <a:ea typeface="微软雅黑" panose="020B0503020204020204" pitchFamily="34" charset="-122"/>
            </a:endParaRPr>
          </a:p>
          <a:p>
            <a:pPr eaLnBrk="1" hangingPunct="1">
              <a:spcBef>
                <a:spcPct val="0"/>
              </a:spcBef>
              <a:spcAft>
                <a:spcPct val="25000"/>
              </a:spcAft>
              <a:buFontTx/>
              <a:buNone/>
            </a:pPr>
            <a:r>
              <a:rPr kumimoji="1" lang="zh-CN" altLang="en-US" sz="2800" b="1" dirty="0">
                <a:solidFill>
                  <a:srgbClr val="000000"/>
                </a:solidFill>
                <a:latin typeface="微软雅黑" panose="020B0503020204020204" pitchFamily="34" charset="-122"/>
                <a:ea typeface="微软雅黑" panose="020B0503020204020204" pitchFamily="34" charset="-122"/>
              </a:rPr>
              <a:t>长江中下游平原棉花种植面积仅次于黄河中下游地区。棉花基地：</a:t>
            </a:r>
            <a:r>
              <a:rPr kumimoji="1" lang="zh-CN" altLang="en-US" sz="2800" b="1" dirty="0">
                <a:solidFill>
                  <a:srgbClr val="0000CC"/>
                </a:solidFill>
                <a:latin typeface="微软雅黑" panose="020B0503020204020204" pitchFamily="34" charset="-122"/>
                <a:ea typeface="微软雅黑" panose="020B0503020204020204" pitchFamily="34" charset="-122"/>
              </a:rPr>
              <a:t>江汉平原、</a:t>
            </a:r>
            <a:r>
              <a:rPr kumimoji="1" lang="zh-CN" altLang="en-US" sz="2800" b="1" dirty="0">
                <a:solidFill>
                  <a:srgbClr val="000000"/>
                </a:solidFill>
                <a:latin typeface="微软雅黑" panose="020B0503020204020204" pitchFamily="34" charset="-122"/>
                <a:ea typeface="微软雅黑" panose="020B0503020204020204" pitchFamily="34" charset="-122"/>
              </a:rPr>
              <a:t>长江下游</a:t>
            </a:r>
            <a:r>
              <a:rPr kumimoji="1" lang="zh-CN" altLang="en-US" sz="2800" b="1" dirty="0">
                <a:solidFill>
                  <a:srgbClr val="0000CC"/>
                </a:solidFill>
                <a:latin typeface="微软雅黑" panose="020B0503020204020204" pitchFamily="34" charset="-122"/>
                <a:ea typeface="微软雅黑" panose="020B0503020204020204" pitchFamily="34" charset="-122"/>
              </a:rPr>
              <a:t>滨海沿江平原</a:t>
            </a:r>
            <a:r>
              <a:rPr kumimoji="1" lang="zh-CN" altLang="en-US" sz="2800" b="1"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5336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2519"/>
                                        </p:tgtEl>
                                        <p:attrNameLst>
                                          <p:attrName>style.visibility</p:attrName>
                                        </p:attrNameLst>
                                      </p:cBhvr>
                                      <p:to>
                                        <p:strVal val="visible"/>
                                      </p:to>
                                    </p:set>
                                    <p:animEffect transition="in" filter="dissolve">
                                      <p:cBhvr>
                                        <p:cTn id="7" dur="500"/>
                                        <p:tgtEl>
                                          <p:spTgt spid="192519"/>
                                        </p:tgtEl>
                                      </p:cBhvr>
                                    </p:animEffect>
                                  </p:childTnLst>
                                </p:cTn>
                              </p:par>
                            </p:childTnLst>
                          </p:cTn>
                        </p:par>
                        <p:par>
                          <p:cTn id="8" fill="hold" nodeType="afterGroup">
                            <p:stCondLst>
                              <p:cond delay="500"/>
                            </p:stCondLst>
                            <p:childTnLst>
                              <p:par>
                                <p:cTn id="9" presetID="22" presetClass="entr" presetSubtype="1" fill="hold" grpId="0" nodeType="afterEffect">
                                  <p:stCondLst>
                                    <p:cond delay="1000"/>
                                  </p:stCondLst>
                                  <p:iterate type="lt">
                                    <p:tmPct val="100000"/>
                                  </p:iterate>
                                  <p:childTnLst>
                                    <p:set>
                                      <p:cBhvr>
                                        <p:cTn id="10" dur="1" fill="hold">
                                          <p:stCondLst>
                                            <p:cond delay="0"/>
                                          </p:stCondLst>
                                        </p:cTn>
                                        <p:tgtEl>
                                          <p:spTgt spid="192524">
                                            <p:txEl>
                                              <p:pRg st="0" end="0"/>
                                            </p:txEl>
                                          </p:spTgt>
                                        </p:tgtEl>
                                        <p:attrNameLst>
                                          <p:attrName>style.visibility</p:attrName>
                                        </p:attrNameLst>
                                      </p:cBhvr>
                                      <p:to>
                                        <p:strVal val="visible"/>
                                      </p:to>
                                    </p:set>
                                    <p:animEffect transition="in" filter="wipe(up)">
                                      <p:cBhvr>
                                        <p:cTn id="11" dur="75"/>
                                        <p:tgtEl>
                                          <p:spTgt spid="19252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2520"/>
                                        </p:tgtEl>
                                        <p:attrNameLst>
                                          <p:attrName>style.visibility</p:attrName>
                                        </p:attrNameLst>
                                      </p:cBhvr>
                                      <p:to>
                                        <p:strVal val="visible"/>
                                      </p:to>
                                    </p:set>
                                    <p:animEffect transition="in" filter="dissolve">
                                      <p:cBhvr>
                                        <p:cTn id="16" dur="500"/>
                                        <p:tgtEl>
                                          <p:spTgt spid="192520"/>
                                        </p:tgtEl>
                                      </p:cBhvr>
                                    </p:animEffect>
                                  </p:childTnLst>
                                </p:cTn>
                              </p:par>
                            </p:childTnLst>
                          </p:cTn>
                        </p:par>
                        <p:par>
                          <p:cTn id="17" fill="hold" nodeType="afterGroup">
                            <p:stCondLst>
                              <p:cond delay="500"/>
                            </p:stCondLst>
                            <p:childTnLst>
                              <p:par>
                                <p:cTn id="18" presetID="22" presetClass="entr" presetSubtype="1" fill="hold" grpId="0" nodeType="afterEffect">
                                  <p:stCondLst>
                                    <p:cond delay="1000"/>
                                  </p:stCondLst>
                                  <p:iterate type="lt">
                                    <p:tmPct val="100000"/>
                                  </p:iterate>
                                  <p:childTnLst>
                                    <p:set>
                                      <p:cBhvr>
                                        <p:cTn id="19" dur="1" fill="hold">
                                          <p:stCondLst>
                                            <p:cond delay="0"/>
                                          </p:stCondLst>
                                        </p:cTn>
                                        <p:tgtEl>
                                          <p:spTgt spid="192525">
                                            <p:txEl>
                                              <p:pRg st="0" end="0"/>
                                            </p:txEl>
                                          </p:spTgt>
                                        </p:tgtEl>
                                        <p:attrNameLst>
                                          <p:attrName>style.visibility</p:attrName>
                                        </p:attrNameLst>
                                      </p:cBhvr>
                                      <p:to>
                                        <p:strVal val="visible"/>
                                      </p:to>
                                    </p:set>
                                    <p:animEffect transition="in" filter="wipe(up)">
                                      <p:cBhvr>
                                        <p:cTn id="20" dur="75"/>
                                        <p:tgtEl>
                                          <p:spTgt spid="192525">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2521"/>
                                        </p:tgtEl>
                                        <p:attrNameLst>
                                          <p:attrName>style.visibility</p:attrName>
                                        </p:attrNameLst>
                                      </p:cBhvr>
                                      <p:to>
                                        <p:strVal val="visible"/>
                                      </p:to>
                                    </p:set>
                                    <p:animEffect transition="in" filter="dissolve">
                                      <p:cBhvr>
                                        <p:cTn id="25" dur="500"/>
                                        <p:tgtEl>
                                          <p:spTgt spid="192521"/>
                                        </p:tgtEl>
                                      </p:cBhvr>
                                    </p:animEffect>
                                  </p:childTnLst>
                                </p:cTn>
                              </p:par>
                            </p:childTnLst>
                          </p:cTn>
                        </p:par>
                        <p:par>
                          <p:cTn id="26" fill="hold" nodeType="afterGroup">
                            <p:stCondLst>
                              <p:cond delay="500"/>
                            </p:stCondLst>
                            <p:childTnLst>
                              <p:par>
                                <p:cTn id="27" presetID="22" presetClass="entr" presetSubtype="1" fill="hold" grpId="0" nodeType="afterEffect">
                                  <p:stCondLst>
                                    <p:cond delay="1000"/>
                                  </p:stCondLst>
                                  <p:iterate type="lt">
                                    <p:tmPct val="100000"/>
                                  </p:iterate>
                                  <p:childTnLst>
                                    <p:set>
                                      <p:cBhvr>
                                        <p:cTn id="28" dur="1" fill="hold">
                                          <p:stCondLst>
                                            <p:cond delay="0"/>
                                          </p:stCondLst>
                                        </p:cTn>
                                        <p:tgtEl>
                                          <p:spTgt spid="192526">
                                            <p:txEl>
                                              <p:pRg st="0" end="0"/>
                                            </p:txEl>
                                          </p:spTgt>
                                        </p:tgtEl>
                                        <p:attrNameLst>
                                          <p:attrName>style.visibility</p:attrName>
                                        </p:attrNameLst>
                                      </p:cBhvr>
                                      <p:to>
                                        <p:strVal val="visible"/>
                                      </p:to>
                                    </p:set>
                                    <p:animEffect transition="in" filter="wipe(up)">
                                      <p:cBhvr>
                                        <p:cTn id="29" dur="75"/>
                                        <p:tgtEl>
                                          <p:spTgt spid="192526">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92522"/>
                                        </p:tgtEl>
                                        <p:attrNameLst>
                                          <p:attrName>style.visibility</p:attrName>
                                        </p:attrNameLst>
                                      </p:cBhvr>
                                      <p:to>
                                        <p:strVal val="visible"/>
                                      </p:to>
                                    </p:set>
                                    <p:animEffect transition="in" filter="dissolve">
                                      <p:cBhvr>
                                        <p:cTn id="34" dur="500"/>
                                        <p:tgtEl>
                                          <p:spTgt spid="192522"/>
                                        </p:tgtEl>
                                      </p:cBhvr>
                                    </p:animEffect>
                                  </p:childTnLst>
                                </p:cTn>
                              </p:par>
                            </p:childTnLst>
                          </p:cTn>
                        </p:par>
                        <p:par>
                          <p:cTn id="35" fill="hold" nodeType="afterGroup">
                            <p:stCondLst>
                              <p:cond delay="500"/>
                            </p:stCondLst>
                            <p:childTnLst>
                              <p:par>
                                <p:cTn id="36" presetID="22" presetClass="entr" presetSubtype="1" fill="hold" grpId="0" nodeType="afterEffect">
                                  <p:stCondLst>
                                    <p:cond delay="1000"/>
                                  </p:stCondLst>
                                  <p:iterate type="lt">
                                    <p:tmPct val="100000"/>
                                  </p:iterate>
                                  <p:childTnLst>
                                    <p:set>
                                      <p:cBhvr>
                                        <p:cTn id="37" dur="1" fill="hold">
                                          <p:stCondLst>
                                            <p:cond delay="0"/>
                                          </p:stCondLst>
                                        </p:cTn>
                                        <p:tgtEl>
                                          <p:spTgt spid="192527">
                                            <p:txEl>
                                              <p:pRg st="0" end="0"/>
                                            </p:txEl>
                                          </p:spTgt>
                                        </p:tgtEl>
                                        <p:attrNameLst>
                                          <p:attrName>style.visibility</p:attrName>
                                        </p:attrNameLst>
                                      </p:cBhvr>
                                      <p:to>
                                        <p:strVal val="visible"/>
                                      </p:to>
                                    </p:set>
                                    <p:animEffect transition="in" filter="wipe(up)">
                                      <p:cBhvr>
                                        <p:cTn id="38" dur="75"/>
                                        <p:tgtEl>
                                          <p:spTgt spid="192527">
                                            <p:txEl>
                                              <p:pRg st="0" end="0"/>
                                            </p:txEl>
                                          </p:spTgt>
                                        </p:tgtEl>
                                      </p:cBhvr>
                                    </p:animEffect>
                                  </p:childTnLst>
                                  <p:subTnLst>
                                    <p:cmd type="evt" cmd="onstopaudio">
                                      <p:cBhvr>
                                        <p:cTn display="0" masterRel="sameClick">
                                          <p:stCondLst>
                                            <p:cond evt="begin" delay="0">
                                              <p:tn val="36"/>
                                            </p:cond>
                                          </p:stCondLst>
                                        </p:cTn>
                                        <p:tgtEl>
                                          <p:sldTgt/>
                                        </p:tgtEl>
                                      </p:cBhvr>
                                    </p:cmd>
                                  </p:sub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92523"/>
                                        </p:tgtEl>
                                        <p:attrNameLst>
                                          <p:attrName>style.visibility</p:attrName>
                                        </p:attrNameLst>
                                      </p:cBhvr>
                                      <p:to>
                                        <p:strVal val="visible"/>
                                      </p:to>
                                    </p:set>
                                    <p:animEffect transition="in" filter="dissolve">
                                      <p:cBhvr>
                                        <p:cTn id="43" dur="500"/>
                                        <p:tgtEl>
                                          <p:spTgt spid="192523"/>
                                        </p:tgtEl>
                                      </p:cBhvr>
                                    </p:animEffect>
                                  </p:childTnLst>
                                </p:cTn>
                              </p:par>
                            </p:childTnLst>
                          </p:cTn>
                        </p:par>
                        <p:par>
                          <p:cTn id="44" fill="hold" nodeType="afterGroup">
                            <p:stCondLst>
                              <p:cond delay="500"/>
                            </p:stCondLst>
                            <p:childTnLst>
                              <p:par>
                                <p:cTn id="45" presetID="22" presetClass="entr" presetSubtype="1" fill="hold" grpId="0" nodeType="afterEffect">
                                  <p:stCondLst>
                                    <p:cond delay="1000"/>
                                  </p:stCondLst>
                                  <p:iterate type="lt">
                                    <p:tmPct val="100000"/>
                                  </p:iterate>
                                  <p:childTnLst>
                                    <p:set>
                                      <p:cBhvr>
                                        <p:cTn id="46" dur="1" fill="hold">
                                          <p:stCondLst>
                                            <p:cond delay="0"/>
                                          </p:stCondLst>
                                        </p:cTn>
                                        <p:tgtEl>
                                          <p:spTgt spid="192528">
                                            <p:txEl>
                                              <p:pRg st="0" end="0"/>
                                            </p:txEl>
                                          </p:spTgt>
                                        </p:tgtEl>
                                        <p:attrNameLst>
                                          <p:attrName>style.visibility</p:attrName>
                                        </p:attrNameLst>
                                      </p:cBhvr>
                                      <p:to>
                                        <p:strVal val="visible"/>
                                      </p:to>
                                    </p:set>
                                    <p:animEffect transition="in" filter="wipe(up)">
                                      <p:cBhvr>
                                        <p:cTn id="47" dur="75"/>
                                        <p:tgtEl>
                                          <p:spTgt spid="1925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9" grpId="0" animBg="1"/>
      <p:bldP spid="192520" grpId="0" animBg="1"/>
      <p:bldP spid="192521" grpId="0" animBg="1"/>
      <p:bldP spid="192522" grpId="0" animBg="1"/>
      <p:bldP spid="192523" grpId="0" animBg="1"/>
      <p:bldP spid="192524" grpId="0" build="p" autoUpdateAnimBg="0" advAuto="1000"/>
      <p:bldP spid="192525" grpId="0" build="p" autoUpdateAnimBg="0" advAuto="1000"/>
      <p:bldP spid="192526" grpId="0" build="p" autoUpdateAnimBg="0" advAuto="1000"/>
      <p:bldP spid="192527" grpId="0" build="p" autoUpdateAnimBg="0" advAuto="1000"/>
      <p:bldP spid="192528" grpId="0" build="p" autoUpdateAnimBg="0" advAuto="100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图片1"/>
          <p:cNvPicPr>
            <a:picLocks noChangeAspect="1" noChangeArrowheads="1"/>
          </p:cNvPicPr>
          <p:nvPr>
            <p:custDataLst>
              <p:tags r:id="rId1"/>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1543050" y="-249238"/>
            <a:ext cx="9144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9875" name="Freeform 3"/>
          <p:cNvSpPr>
            <a:spLocks/>
          </p:cNvSpPr>
          <p:nvPr>
            <p:custDataLst>
              <p:tags r:id="rId2"/>
            </p:custDataLst>
          </p:nvPr>
        </p:nvSpPr>
        <p:spPr bwMode="auto">
          <a:xfrm>
            <a:off x="5980114" y="5103814"/>
            <a:ext cx="1290637" cy="885825"/>
          </a:xfrm>
          <a:custGeom>
            <a:avLst/>
            <a:gdLst>
              <a:gd name="T0" fmla="*/ 793 w 795"/>
              <a:gd name="T1" fmla="*/ 175 h 529"/>
              <a:gd name="T2" fmla="*/ 733 w 795"/>
              <a:gd name="T3" fmla="*/ 169 h 529"/>
              <a:gd name="T4" fmla="*/ 703 w 795"/>
              <a:gd name="T5" fmla="*/ 109 h 529"/>
              <a:gd name="T6" fmla="*/ 685 w 795"/>
              <a:gd name="T7" fmla="*/ 25 h 529"/>
              <a:gd name="T8" fmla="*/ 673 w 795"/>
              <a:gd name="T9" fmla="*/ 7 h 529"/>
              <a:gd name="T10" fmla="*/ 595 w 795"/>
              <a:gd name="T11" fmla="*/ 37 h 529"/>
              <a:gd name="T12" fmla="*/ 481 w 795"/>
              <a:gd name="T13" fmla="*/ 43 h 529"/>
              <a:gd name="T14" fmla="*/ 433 w 795"/>
              <a:gd name="T15" fmla="*/ 79 h 529"/>
              <a:gd name="T16" fmla="*/ 373 w 795"/>
              <a:gd name="T17" fmla="*/ 103 h 529"/>
              <a:gd name="T18" fmla="*/ 241 w 795"/>
              <a:gd name="T19" fmla="*/ 109 h 529"/>
              <a:gd name="T20" fmla="*/ 133 w 795"/>
              <a:gd name="T21" fmla="*/ 157 h 529"/>
              <a:gd name="T22" fmla="*/ 55 w 795"/>
              <a:gd name="T23" fmla="*/ 151 h 529"/>
              <a:gd name="T24" fmla="*/ 157 w 795"/>
              <a:gd name="T25" fmla="*/ 253 h 529"/>
              <a:gd name="T26" fmla="*/ 151 w 795"/>
              <a:gd name="T27" fmla="*/ 295 h 529"/>
              <a:gd name="T28" fmla="*/ 169 w 795"/>
              <a:gd name="T29" fmla="*/ 337 h 529"/>
              <a:gd name="T30" fmla="*/ 253 w 795"/>
              <a:gd name="T31" fmla="*/ 463 h 529"/>
              <a:gd name="T32" fmla="*/ 343 w 795"/>
              <a:gd name="T33" fmla="*/ 529 h 529"/>
              <a:gd name="T34" fmla="*/ 421 w 795"/>
              <a:gd name="T35" fmla="*/ 517 h 529"/>
              <a:gd name="T36" fmla="*/ 457 w 795"/>
              <a:gd name="T37" fmla="*/ 499 h 529"/>
              <a:gd name="T38" fmla="*/ 475 w 795"/>
              <a:gd name="T39" fmla="*/ 511 h 529"/>
              <a:gd name="T40" fmla="*/ 529 w 795"/>
              <a:gd name="T41" fmla="*/ 517 h 529"/>
              <a:gd name="T42" fmla="*/ 637 w 795"/>
              <a:gd name="T43" fmla="*/ 463 h 529"/>
              <a:gd name="T44" fmla="*/ 673 w 795"/>
              <a:gd name="T45" fmla="*/ 451 h 529"/>
              <a:gd name="T46" fmla="*/ 721 w 795"/>
              <a:gd name="T47" fmla="*/ 385 h 529"/>
              <a:gd name="T48" fmla="*/ 757 w 795"/>
              <a:gd name="T49" fmla="*/ 301 h 529"/>
              <a:gd name="T50" fmla="*/ 781 w 795"/>
              <a:gd name="T51" fmla="*/ 229 h 529"/>
              <a:gd name="T52" fmla="*/ 793 w 795"/>
              <a:gd name="T53" fmla="*/ 17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95" h="529">
                <a:moveTo>
                  <a:pt x="793" y="175"/>
                </a:moveTo>
                <a:cubicBezTo>
                  <a:pt x="770" y="167"/>
                  <a:pt x="756" y="177"/>
                  <a:pt x="733" y="169"/>
                </a:cubicBezTo>
                <a:cubicBezTo>
                  <a:pt x="726" y="143"/>
                  <a:pt x="711" y="134"/>
                  <a:pt x="703" y="109"/>
                </a:cubicBezTo>
                <a:cubicBezTo>
                  <a:pt x="710" y="66"/>
                  <a:pt x="724" y="51"/>
                  <a:pt x="685" y="25"/>
                </a:cubicBezTo>
                <a:cubicBezTo>
                  <a:pt x="681" y="19"/>
                  <a:pt x="680" y="9"/>
                  <a:pt x="673" y="7"/>
                </a:cubicBezTo>
                <a:cubicBezTo>
                  <a:pt x="640" y="0"/>
                  <a:pt x="619" y="21"/>
                  <a:pt x="595" y="37"/>
                </a:cubicBezTo>
                <a:cubicBezTo>
                  <a:pt x="563" y="58"/>
                  <a:pt x="519" y="41"/>
                  <a:pt x="481" y="43"/>
                </a:cubicBezTo>
                <a:cubicBezTo>
                  <a:pt x="460" y="57"/>
                  <a:pt x="447" y="57"/>
                  <a:pt x="433" y="79"/>
                </a:cubicBezTo>
                <a:cubicBezTo>
                  <a:pt x="377" y="60"/>
                  <a:pt x="412" y="100"/>
                  <a:pt x="373" y="103"/>
                </a:cubicBezTo>
                <a:cubicBezTo>
                  <a:pt x="329" y="107"/>
                  <a:pt x="285" y="107"/>
                  <a:pt x="241" y="109"/>
                </a:cubicBezTo>
                <a:cubicBezTo>
                  <a:pt x="203" y="122"/>
                  <a:pt x="171" y="144"/>
                  <a:pt x="133" y="157"/>
                </a:cubicBezTo>
                <a:cubicBezTo>
                  <a:pt x="84" y="141"/>
                  <a:pt x="110" y="143"/>
                  <a:pt x="55" y="151"/>
                </a:cubicBezTo>
                <a:cubicBezTo>
                  <a:pt x="0" y="233"/>
                  <a:pt x="98" y="248"/>
                  <a:pt x="157" y="253"/>
                </a:cubicBezTo>
                <a:cubicBezTo>
                  <a:pt x="171" y="295"/>
                  <a:pt x="181" y="285"/>
                  <a:pt x="151" y="295"/>
                </a:cubicBezTo>
                <a:cubicBezTo>
                  <a:pt x="119" y="343"/>
                  <a:pt x="113" y="329"/>
                  <a:pt x="169" y="337"/>
                </a:cubicBezTo>
                <a:cubicBezTo>
                  <a:pt x="227" y="356"/>
                  <a:pt x="236" y="411"/>
                  <a:pt x="253" y="463"/>
                </a:cubicBezTo>
                <a:cubicBezTo>
                  <a:pt x="265" y="499"/>
                  <a:pt x="309" y="521"/>
                  <a:pt x="343" y="529"/>
                </a:cubicBezTo>
                <a:cubicBezTo>
                  <a:pt x="386" y="518"/>
                  <a:pt x="371" y="509"/>
                  <a:pt x="421" y="517"/>
                </a:cubicBezTo>
                <a:cubicBezTo>
                  <a:pt x="434" y="513"/>
                  <a:pt x="444" y="499"/>
                  <a:pt x="457" y="499"/>
                </a:cubicBezTo>
                <a:cubicBezTo>
                  <a:pt x="464" y="499"/>
                  <a:pt x="468" y="509"/>
                  <a:pt x="475" y="511"/>
                </a:cubicBezTo>
                <a:cubicBezTo>
                  <a:pt x="493" y="515"/>
                  <a:pt x="511" y="515"/>
                  <a:pt x="529" y="517"/>
                </a:cubicBezTo>
                <a:cubicBezTo>
                  <a:pt x="603" y="506"/>
                  <a:pt x="578" y="502"/>
                  <a:pt x="637" y="463"/>
                </a:cubicBezTo>
                <a:cubicBezTo>
                  <a:pt x="648" y="456"/>
                  <a:pt x="673" y="451"/>
                  <a:pt x="673" y="451"/>
                </a:cubicBezTo>
                <a:cubicBezTo>
                  <a:pt x="688" y="429"/>
                  <a:pt x="699" y="399"/>
                  <a:pt x="721" y="385"/>
                </a:cubicBezTo>
                <a:cubicBezTo>
                  <a:pt x="732" y="352"/>
                  <a:pt x="721" y="313"/>
                  <a:pt x="757" y="301"/>
                </a:cubicBezTo>
                <a:cubicBezTo>
                  <a:pt x="775" y="275"/>
                  <a:pt x="773" y="261"/>
                  <a:pt x="781" y="229"/>
                </a:cubicBezTo>
                <a:cubicBezTo>
                  <a:pt x="795" y="173"/>
                  <a:pt x="793" y="212"/>
                  <a:pt x="793" y="175"/>
                </a:cubicBezTo>
                <a:close/>
              </a:path>
            </a:pathLst>
          </a:custGeom>
          <a:solidFill>
            <a:srgbClr val="FF9B9B"/>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79876" name="Text Box 4"/>
          <p:cNvSpPr>
            <a:spLocks noChangeArrowheads="1"/>
          </p:cNvSpPr>
          <p:nvPr>
            <p:custDataLst>
              <p:tags r:id="rId3"/>
            </p:custDataLst>
          </p:nvPr>
        </p:nvSpPr>
        <p:spPr bwMode="auto">
          <a:xfrm>
            <a:off x="6942138" y="5964238"/>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800" b="1" u="sng">
                <a:solidFill>
                  <a:srgbClr val="000000"/>
                </a:solidFill>
                <a:latin typeface="Times New Roman" panose="02020603050405020304" pitchFamily="18" charset="0"/>
                <a:ea typeface="楷体_GB2312" pitchFamily="1" charset="-122"/>
              </a:rPr>
              <a:t>中国糖料生产分布图</a:t>
            </a:r>
          </a:p>
        </p:txBody>
      </p:sp>
      <p:sp>
        <p:nvSpPr>
          <p:cNvPr id="79877" name="AutoShape 5"/>
          <p:cNvSpPr>
            <a:spLocks noChangeArrowheads="1"/>
          </p:cNvSpPr>
          <p:nvPr>
            <p:custDataLst>
              <p:tags r:id="rId4"/>
            </p:custDataLst>
          </p:nvPr>
        </p:nvSpPr>
        <p:spPr bwMode="auto">
          <a:xfrm>
            <a:off x="8096250" y="2722563"/>
            <a:ext cx="2057400" cy="685800"/>
          </a:xfrm>
          <a:prstGeom prst="wedgeRoundRectCallout">
            <a:avLst>
              <a:gd name="adj1" fmla="val -66282"/>
              <a:gd name="adj2" fmla="val 113194"/>
              <a:gd name="adj3" fmla="val 16667"/>
            </a:avLst>
          </a:prstGeom>
          <a:gradFill rotWithShape="0">
            <a:gsLst>
              <a:gs pos="0">
                <a:srgbClr val="E6E6E6"/>
              </a:gs>
              <a:gs pos="14999">
                <a:srgbClr val="7D8496"/>
              </a:gs>
              <a:gs pos="53000">
                <a:srgbClr val="E6E6E6"/>
              </a:gs>
              <a:gs pos="67999">
                <a:srgbClr val="7D8496"/>
              </a:gs>
              <a:gs pos="92999">
                <a:srgbClr val="E6E6E6"/>
              </a:gs>
              <a:gs pos="100000">
                <a:srgbClr val="FFFF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b="1">
                <a:solidFill>
                  <a:srgbClr val="F2101B"/>
                </a:solidFill>
                <a:latin typeface="Times New Roman" panose="02020603050405020304" pitchFamily="18" charset="0"/>
                <a:ea typeface="楷体_GB2312" pitchFamily="1" charset="-122"/>
              </a:rPr>
              <a:t>南蔗北甜</a:t>
            </a:r>
          </a:p>
        </p:txBody>
      </p:sp>
      <p:sp>
        <p:nvSpPr>
          <p:cNvPr id="79878" name="Rectangle 6"/>
          <p:cNvSpPr>
            <a:spLocks noChangeArrowheads="1"/>
          </p:cNvSpPr>
          <p:nvPr>
            <p:custDataLst>
              <p:tags r:id="rId5"/>
            </p:custDataLst>
          </p:nvPr>
        </p:nvSpPr>
        <p:spPr bwMode="auto">
          <a:xfrm>
            <a:off x="1971675" y="5780088"/>
            <a:ext cx="381000" cy="304800"/>
          </a:xfrm>
          <a:prstGeom prst="rect">
            <a:avLst/>
          </a:prstGeom>
          <a:solidFill>
            <a:srgbClr val="FF9B9B"/>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solidFill>
                <a:srgbClr val="000000"/>
              </a:solidFill>
            </a:endParaRPr>
          </a:p>
        </p:txBody>
      </p:sp>
      <p:sp>
        <p:nvSpPr>
          <p:cNvPr id="79879" name="Rectangle 7"/>
          <p:cNvSpPr>
            <a:spLocks noChangeArrowheads="1"/>
          </p:cNvSpPr>
          <p:nvPr>
            <p:custDataLst>
              <p:tags r:id="rId6"/>
            </p:custDataLst>
          </p:nvPr>
        </p:nvSpPr>
        <p:spPr bwMode="auto">
          <a:xfrm>
            <a:off x="1978025" y="5313363"/>
            <a:ext cx="381000" cy="304800"/>
          </a:xfrm>
          <a:prstGeom prst="rect">
            <a:avLst/>
          </a:prstGeom>
          <a:solidFill>
            <a:srgbClr val="27FFC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solidFill>
                <a:srgbClr val="000000"/>
              </a:solidFill>
            </a:endParaRPr>
          </a:p>
        </p:txBody>
      </p:sp>
      <p:sp>
        <p:nvSpPr>
          <p:cNvPr id="79880" name="Text Box 8"/>
          <p:cNvSpPr>
            <a:spLocks noChangeArrowheads="1"/>
          </p:cNvSpPr>
          <p:nvPr>
            <p:custDataLst>
              <p:tags r:id="rId7"/>
            </p:custDataLst>
          </p:nvPr>
        </p:nvSpPr>
        <p:spPr bwMode="auto">
          <a:xfrm>
            <a:off x="2457450" y="5237164"/>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000000"/>
                </a:solidFill>
                <a:latin typeface="Times New Roman" panose="02020603050405020304" pitchFamily="18" charset="0"/>
              </a:rPr>
              <a:t>甜菜</a:t>
            </a:r>
          </a:p>
        </p:txBody>
      </p:sp>
      <p:sp>
        <p:nvSpPr>
          <p:cNvPr id="79881" name="Text Box 9"/>
          <p:cNvSpPr>
            <a:spLocks noChangeArrowheads="1"/>
          </p:cNvSpPr>
          <p:nvPr>
            <p:custDataLst>
              <p:tags r:id="rId8"/>
            </p:custDataLst>
          </p:nvPr>
        </p:nvSpPr>
        <p:spPr bwMode="auto">
          <a:xfrm>
            <a:off x="2457450" y="5735639"/>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000000"/>
                </a:solidFill>
                <a:latin typeface="Times New Roman" panose="02020603050405020304" pitchFamily="18" charset="0"/>
              </a:rPr>
              <a:t>甘蔗</a:t>
            </a:r>
          </a:p>
        </p:txBody>
      </p:sp>
      <p:sp>
        <p:nvSpPr>
          <p:cNvPr id="79882" name="Freeform 10"/>
          <p:cNvSpPr>
            <a:spLocks/>
          </p:cNvSpPr>
          <p:nvPr>
            <p:custDataLst>
              <p:tags r:id="rId9"/>
            </p:custDataLst>
          </p:nvPr>
        </p:nvSpPr>
        <p:spPr bwMode="auto">
          <a:xfrm>
            <a:off x="8570913" y="5127626"/>
            <a:ext cx="304800" cy="658813"/>
          </a:xfrm>
          <a:custGeom>
            <a:avLst/>
            <a:gdLst>
              <a:gd name="T0" fmla="*/ 79 w 151"/>
              <a:gd name="T1" fmla="*/ 387 h 393"/>
              <a:gd name="T2" fmla="*/ 124 w 151"/>
              <a:gd name="T3" fmla="*/ 262 h 393"/>
              <a:gd name="T4" fmla="*/ 146 w 151"/>
              <a:gd name="T5" fmla="*/ 127 h 393"/>
              <a:gd name="T6" fmla="*/ 135 w 151"/>
              <a:gd name="T7" fmla="*/ 59 h 393"/>
              <a:gd name="T8" fmla="*/ 146 w 151"/>
              <a:gd name="T9" fmla="*/ 25 h 393"/>
              <a:gd name="T10" fmla="*/ 67 w 151"/>
              <a:gd name="T11" fmla="*/ 25 h 393"/>
              <a:gd name="T12" fmla="*/ 33 w 151"/>
              <a:gd name="T13" fmla="*/ 127 h 393"/>
              <a:gd name="T14" fmla="*/ 11 w 151"/>
              <a:gd name="T15" fmla="*/ 195 h 393"/>
              <a:gd name="T16" fmla="*/ 0 w 151"/>
              <a:gd name="T17" fmla="*/ 228 h 393"/>
              <a:gd name="T18" fmla="*/ 45 w 151"/>
              <a:gd name="T19" fmla="*/ 387 h 393"/>
              <a:gd name="T20" fmla="*/ 79 w 151"/>
              <a:gd name="T21" fmla="*/ 387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93">
                <a:moveTo>
                  <a:pt x="79" y="387"/>
                </a:moveTo>
                <a:cubicBezTo>
                  <a:pt x="94" y="341"/>
                  <a:pt x="97" y="302"/>
                  <a:pt x="124" y="262"/>
                </a:cubicBezTo>
                <a:cubicBezTo>
                  <a:pt x="130" y="230"/>
                  <a:pt x="146" y="155"/>
                  <a:pt x="146" y="127"/>
                </a:cubicBezTo>
                <a:cubicBezTo>
                  <a:pt x="146" y="104"/>
                  <a:pt x="135" y="59"/>
                  <a:pt x="135" y="59"/>
                </a:cubicBezTo>
                <a:cubicBezTo>
                  <a:pt x="139" y="48"/>
                  <a:pt x="151" y="36"/>
                  <a:pt x="146" y="25"/>
                </a:cubicBezTo>
                <a:cubicBezTo>
                  <a:pt x="134" y="0"/>
                  <a:pt x="75" y="23"/>
                  <a:pt x="67" y="25"/>
                </a:cubicBezTo>
                <a:cubicBezTo>
                  <a:pt x="27" y="87"/>
                  <a:pt x="57" y="31"/>
                  <a:pt x="33" y="127"/>
                </a:cubicBezTo>
                <a:cubicBezTo>
                  <a:pt x="27" y="150"/>
                  <a:pt x="18" y="172"/>
                  <a:pt x="11" y="195"/>
                </a:cubicBezTo>
                <a:cubicBezTo>
                  <a:pt x="7" y="206"/>
                  <a:pt x="0" y="228"/>
                  <a:pt x="0" y="228"/>
                </a:cubicBezTo>
                <a:cubicBezTo>
                  <a:pt x="3" y="256"/>
                  <a:pt x="4" y="362"/>
                  <a:pt x="45" y="387"/>
                </a:cubicBezTo>
                <a:cubicBezTo>
                  <a:pt x="55" y="393"/>
                  <a:pt x="68" y="387"/>
                  <a:pt x="79" y="387"/>
                </a:cubicBezTo>
                <a:close/>
              </a:path>
            </a:pathLst>
          </a:custGeom>
          <a:solidFill>
            <a:srgbClr val="FF9B9B"/>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79883" name="Text Box 11"/>
          <p:cNvSpPr>
            <a:spLocks noChangeArrowheads="1"/>
          </p:cNvSpPr>
          <p:nvPr>
            <p:custDataLst>
              <p:tags r:id="rId10"/>
            </p:custDataLst>
          </p:nvPr>
        </p:nvSpPr>
        <p:spPr bwMode="auto">
          <a:xfrm>
            <a:off x="8553450" y="5237164"/>
            <a:ext cx="4000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台湾</a:t>
            </a:r>
          </a:p>
        </p:txBody>
      </p:sp>
      <p:sp>
        <p:nvSpPr>
          <p:cNvPr id="79884" name="Freeform 12"/>
          <p:cNvSpPr>
            <a:spLocks/>
          </p:cNvSpPr>
          <p:nvPr>
            <p:custDataLst>
              <p:tags r:id="rId11"/>
            </p:custDataLst>
          </p:nvPr>
        </p:nvSpPr>
        <p:spPr bwMode="auto">
          <a:xfrm>
            <a:off x="7858126" y="4637089"/>
            <a:ext cx="709613" cy="866775"/>
          </a:xfrm>
          <a:custGeom>
            <a:avLst/>
            <a:gdLst>
              <a:gd name="T0" fmla="*/ 420 w 429"/>
              <a:gd name="T1" fmla="*/ 90 h 528"/>
              <a:gd name="T2" fmla="*/ 384 w 429"/>
              <a:gd name="T3" fmla="*/ 72 h 528"/>
              <a:gd name="T4" fmla="*/ 330 w 429"/>
              <a:gd name="T5" fmla="*/ 84 h 528"/>
              <a:gd name="T6" fmla="*/ 276 w 429"/>
              <a:gd name="T7" fmla="*/ 66 h 528"/>
              <a:gd name="T8" fmla="*/ 228 w 429"/>
              <a:gd name="T9" fmla="*/ 0 h 528"/>
              <a:gd name="T10" fmla="*/ 186 w 429"/>
              <a:gd name="T11" fmla="*/ 60 h 528"/>
              <a:gd name="T12" fmla="*/ 156 w 429"/>
              <a:gd name="T13" fmla="*/ 54 h 528"/>
              <a:gd name="T14" fmla="*/ 132 w 429"/>
              <a:gd name="T15" fmla="*/ 54 h 528"/>
              <a:gd name="T16" fmla="*/ 84 w 429"/>
              <a:gd name="T17" fmla="*/ 144 h 528"/>
              <a:gd name="T18" fmla="*/ 0 w 429"/>
              <a:gd name="T19" fmla="*/ 348 h 528"/>
              <a:gd name="T20" fmla="*/ 6 w 429"/>
              <a:gd name="T21" fmla="*/ 372 h 528"/>
              <a:gd name="T22" fmla="*/ 84 w 429"/>
              <a:gd name="T23" fmla="*/ 426 h 528"/>
              <a:gd name="T24" fmla="*/ 114 w 429"/>
              <a:gd name="T25" fmla="*/ 462 h 528"/>
              <a:gd name="T26" fmla="*/ 162 w 429"/>
              <a:gd name="T27" fmla="*/ 528 h 528"/>
              <a:gd name="T28" fmla="*/ 198 w 429"/>
              <a:gd name="T29" fmla="*/ 522 h 528"/>
              <a:gd name="T30" fmla="*/ 234 w 429"/>
              <a:gd name="T31" fmla="*/ 468 h 528"/>
              <a:gd name="T32" fmla="*/ 210 w 429"/>
              <a:gd name="T33" fmla="*/ 426 h 528"/>
              <a:gd name="T34" fmla="*/ 258 w 429"/>
              <a:gd name="T35" fmla="*/ 408 h 528"/>
              <a:gd name="T36" fmla="*/ 300 w 429"/>
              <a:gd name="T37" fmla="*/ 396 h 528"/>
              <a:gd name="T38" fmla="*/ 324 w 429"/>
              <a:gd name="T39" fmla="*/ 360 h 528"/>
              <a:gd name="T40" fmla="*/ 336 w 429"/>
              <a:gd name="T41" fmla="*/ 342 h 528"/>
              <a:gd name="T42" fmla="*/ 372 w 429"/>
              <a:gd name="T43" fmla="*/ 318 h 528"/>
              <a:gd name="T44" fmla="*/ 420 w 429"/>
              <a:gd name="T45" fmla="*/ 132 h 528"/>
              <a:gd name="T46" fmla="*/ 420 w 429"/>
              <a:gd name="T47" fmla="*/ 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9" h="528">
                <a:moveTo>
                  <a:pt x="420" y="90"/>
                </a:moveTo>
                <a:cubicBezTo>
                  <a:pt x="407" y="86"/>
                  <a:pt x="397" y="73"/>
                  <a:pt x="384" y="72"/>
                </a:cubicBezTo>
                <a:cubicBezTo>
                  <a:pt x="368" y="70"/>
                  <a:pt x="346" y="79"/>
                  <a:pt x="330" y="84"/>
                </a:cubicBezTo>
                <a:cubicBezTo>
                  <a:pt x="318" y="82"/>
                  <a:pt x="286" y="82"/>
                  <a:pt x="276" y="66"/>
                </a:cubicBezTo>
                <a:cubicBezTo>
                  <a:pt x="249" y="23"/>
                  <a:pt x="277" y="33"/>
                  <a:pt x="228" y="0"/>
                </a:cubicBezTo>
                <a:cubicBezTo>
                  <a:pt x="218" y="30"/>
                  <a:pt x="217" y="50"/>
                  <a:pt x="186" y="60"/>
                </a:cubicBezTo>
                <a:cubicBezTo>
                  <a:pt x="176" y="58"/>
                  <a:pt x="165" y="59"/>
                  <a:pt x="156" y="54"/>
                </a:cubicBezTo>
                <a:cubicBezTo>
                  <a:pt x="133" y="41"/>
                  <a:pt x="155" y="19"/>
                  <a:pt x="132" y="54"/>
                </a:cubicBezTo>
                <a:cubicBezTo>
                  <a:pt x="124" y="88"/>
                  <a:pt x="113" y="125"/>
                  <a:pt x="84" y="144"/>
                </a:cubicBezTo>
                <a:cubicBezTo>
                  <a:pt x="43" y="205"/>
                  <a:pt x="42" y="286"/>
                  <a:pt x="0" y="348"/>
                </a:cubicBezTo>
                <a:cubicBezTo>
                  <a:pt x="2" y="356"/>
                  <a:pt x="4" y="364"/>
                  <a:pt x="6" y="372"/>
                </a:cubicBezTo>
                <a:cubicBezTo>
                  <a:pt x="24" y="431"/>
                  <a:pt x="28" y="407"/>
                  <a:pt x="84" y="426"/>
                </a:cubicBezTo>
                <a:cubicBezTo>
                  <a:pt x="93" y="439"/>
                  <a:pt x="106" y="448"/>
                  <a:pt x="114" y="462"/>
                </a:cubicBezTo>
                <a:cubicBezTo>
                  <a:pt x="137" y="504"/>
                  <a:pt x="113" y="503"/>
                  <a:pt x="162" y="528"/>
                </a:cubicBezTo>
                <a:cubicBezTo>
                  <a:pt x="174" y="526"/>
                  <a:pt x="187" y="527"/>
                  <a:pt x="198" y="522"/>
                </a:cubicBezTo>
                <a:cubicBezTo>
                  <a:pt x="226" y="508"/>
                  <a:pt x="193" y="482"/>
                  <a:pt x="234" y="468"/>
                </a:cubicBezTo>
                <a:cubicBezTo>
                  <a:pt x="245" y="434"/>
                  <a:pt x="232" y="460"/>
                  <a:pt x="210" y="426"/>
                </a:cubicBezTo>
                <a:cubicBezTo>
                  <a:pt x="220" y="397"/>
                  <a:pt x="230" y="401"/>
                  <a:pt x="258" y="408"/>
                </a:cubicBezTo>
                <a:cubicBezTo>
                  <a:pt x="278" y="421"/>
                  <a:pt x="315" y="441"/>
                  <a:pt x="300" y="396"/>
                </a:cubicBezTo>
                <a:cubicBezTo>
                  <a:pt x="311" y="352"/>
                  <a:pt x="296" y="388"/>
                  <a:pt x="324" y="360"/>
                </a:cubicBezTo>
                <a:cubicBezTo>
                  <a:pt x="329" y="355"/>
                  <a:pt x="331" y="347"/>
                  <a:pt x="336" y="342"/>
                </a:cubicBezTo>
                <a:cubicBezTo>
                  <a:pt x="347" y="333"/>
                  <a:pt x="372" y="318"/>
                  <a:pt x="372" y="318"/>
                </a:cubicBezTo>
                <a:cubicBezTo>
                  <a:pt x="411" y="260"/>
                  <a:pt x="369" y="183"/>
                  <a:pt x="420" y="132"/>
                </a:cubicBezTo>
                <a:cubicBezTo>
                  <a:pt x="429" y="106"/>
                  <a:pt x="428" y="120"/>
                  <a:pt x="420" y="90"/>
                </a:cubicBezTo>
                <a:close/>
              </a:path>
            </a:pathLst>
          </a:custGeom>
          <a:solidFill>
            <a:srgbClr val="FF9B9B"/>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79885" name="Text Box 13"/>
          <p:cNvSpPr>
            <a:spLocks noChangeArrowheads="1"/>
          </p:cNvSpPr>
          <p:nvPr>
            <p:custDataLst>
              <p:tags r:id="rId12"/>
            </p:custDataLst>
          </p:nvPr>
        </p:nvSpPr>
        <p:spPr bwMode="auto">
          <a:xfrm>
            <a:off x="8020050" y="4703764"/>
            <a:ext cx="304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福建</a:t>
            </a:r>
          </a:p>
        </p:txBody>
      </p:sp>
      <p:sp>
        <p:nvSpPr>
          <p:cNvPr id="79886" name="Freeform 14"/>
          <p:cNvSpPr>
            <a:spLocks/>
          </p:cNvSpPr>
          <p:nvPr>
            <p:custDataLst>
              <p:tags r:id="rId13"/>
            </p:custDataLst>
          </p:nvPr>
        </p:nvSpPr>
        <p:spPr bwMode="auto">
          <a:xfrm>
            <a:off x="6877051" y="5199064"/>
            <a:ext cx="1228725" cy="935037"/>
          </a:xfrm>
          <a:custGeom>
            <a:avLst/>
            <a:gdLst>
              <a:gd name="T0" fmla="*/ 60 w 768"/>
              <a:gd name="T1" fmla="*/ 564 h 571"/>
              <a:gd name="T2" fmla="*/ 84 w 768"/>
              <a:gd name="T3" fmla="*/ 480 h 571"/>
              <a:gd name="T4" fmla="*/ 102 w 768"/>
              <a:gd name="T5" fmla="*/ 474 h 571"/>
              <a:gd name="T6" fmla="*/ 192 w 768"/>
              <a:gd name="T7" fmla="*/ 468 h 571"/>
              <a:gd name="T8" fmla="*/ 228 w 768"/>
              <a:gd name="T9" fmla="*/ 450 h 571"/>
              <a:gd name="T10" fmla="*/ 240 w 768"/>
              <a:gd name="T11" fmla="*/ 432 h 571"/>
              <a:gd name="T12" fmla="*/ 342 w 768"/>
              <a:gd name="T13" fmla="*/ 420 h 571"/>
              <a:gd name="T14" fmla="*/ 348 w 768"/>
              <a:gd name="T15" fmla="*/ 390 h 571"/>
              <a:gd name="T16" fmla="*/ 402 w 768"/>
              <a:gd name="T17" fmla="*/ 366 h 571"/>
              <a:gd name="T18" fmla="*/ 408 w 768"/>
              <a:gd name="T19" fmla="*/ 318 h 571"/>
              <a:gd name="T20" fmla="*/ 444 w 768"/>
              <a:gd name="T21" fmla="*/ 366 h 571"/>
              <a:gd name="T22" fmla="*/ 468 w 768"/>
              <a:gd name="T23" fmla="*/ 372 h 571"/>
              <a:gd name="T24" fmla="*/ 474 w 768"/>
              <a:gd name="T25" fmla="*/ 348 h 571"/>
              <a:gd name="T26" fmla="*/ 492 w 768"/>
              <a:gd name="T27" fmla="*/ 360 h 571"/>
              <a:gd name="T28" fmla="*/ 504 w 768"/>
              <a:gd name="T29" fmla="*/ 342 h 571"/>
              <a:gd name="T30" fmla="*/ 540 w 768"/>
              <a:gd name="T31" fmla="*/ 318 h 571"/>
              <a:gd name="T32" fmla="*/ 612 w 768"/>
              <a:gd name="T33" fmla="*/ 330 h 571"/>
              <a:gd name="T34" fmla="*/ 672 w 768"/>
              <a:gd name="T35" fmla="*/ 306 h 571"/>
              <a:gd name="T36" fmla="*/ 720 w 768"/>
              <a:gd name="T37" fmla="*/ 234 h 571"/>
              <a:gd name="T38" fmla="*/ 732 w 768"/>
              <a:gd name="T39" fmla="*/ 198 h 571"/>
              <a:gd name="T40" fmla="*/ 750 w 768"/>
              <a:gd name="T41" fmla="*/ 192 h 571"/>
              <a:gd name="T42" fmla="*/ 738 w 768"/>
              <a:gd name="T43" fmla="*/ 138 h 571"/>
              <a:gd name="T44" fmla="*/ 648 w 768"/>
              <a:gd name="T45" fmla="*/ 72 h 571"/>
              <a:gd name="T46" fmla="*/ 612 w 768"/>
              <a:gd name="T47" fmla="*/ 102 h 571"/>
              <a:gd name="T48" fmla="*/ 564 w 768"/>
              <a:gd name="T49" fmla="*/ 96 h 571"/>
              <a:gd name="T50" fmla="*/ 546 w 768"/>
              <a:gd name="T51" fmla="*/ 84 h 571"/>
              <a:gd name="T52" fmla="*/ 504 w 768"/>
              <a:gd name="T53" fmla="*/ 108 h 571"/>
              <a:gd name="T54" fmla="*/ 474 w 768"/>
              <a:gd name="T55" fmla="*/ 24 h 571"/>
              <a:gd name="T56" fmla="*/ 432 w 768"/>
              <a:gd name="T57" fmla="*/ 0 h 571"/>
              <a:gd name="T58" fmla="*/ 414 w 768"/>
              <a:gd name="T59" fmla="*/ 12 h 571"/>
              <a:gd name="T60" fmla="*/ 402 w 768"/>
              <a:gd name="T61" fmla="*/ 30 h 571"/>
              <a:gd name="T62" fmla="*/ 342 w 768"/>
              <a:gd name="T63" fmla="*/ 42 h 571"/>
              <a:gd name="T64" fmla="*/ 318 w 768"/>
              <a:gd name="T65" fmla="*/ 96 h 571"/>
              <a:gd name="T66" fmla="*/ 306 w 768"/>
              <a:gd name="T67" fmla="*/ 78 h 571"/>
              <a:gd name="T68" fmla="*/ 288 w 768"/>
              <a:gd name="T69" fmla="*/ 72 h 571"/>
              <a:gd name="T70" fmla="*/ 252 w 768"/>
              <a:gd name="T71" fmla="*/ 78 h 571"/>
              <a:gd name="T72" fmla="*/ 246 w 768"/>
              <a:gd name="T73" fmla="*/ 114 h 571"/>
              <a:gd name="T74" fmla="*/ 234 w 768"/>
              <a:gd name="T75" fmla="*/ 132 h 571"/>
              <a:gd name="T76" fmla="*/ 186 w 768"/>
              <a:gd name="T77" fmla="*/ 240 h 571"/>
              <a:gd name="T78" fmla="*/ 138 w 768"/>
              <a:gd name="T79" fmla="*/ 354 h 571"/>
              <a:gd name="T80" fmla="*/ 90 w 768"/>
              <a:gd name="T81" fmla="*/ 396 h 571"/>
              <a:gd name="T82" fmla="*/ 72 w 768"/>
              <a:gd name="T83" fmla="*/ 408 h 571"/>
              <a:gd name="T84" fmla="*/ 0 w 768"/>
              <a:gd name="T85" fmla="*/ 456 h 571"/>
              <a:gd name="T86" fmla="*/ 60 w 768"/>
              <a:gd name="T87" fmla="*/ 56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8" h="571">
                <a:moveTo>
                  <a:pt x="60" y="564"/>
                </a:moveTo>
                <a:cubicBezTo>
                  <a:pt x="107" y="548"/>
                  <a:pt x="58" y="571"/>
                  <a:pt x="84" y="480"/>
                </a:cubicBezTo>
                <a:cubicBezTo>
                  <a:pt x="86" y="474"/>
                  <a:pt x="96" y="475"/>
                  <a:pt x="102" y="474"/>
                </a:cubicBezTo>
                <a:cubicBezTo>
                  <a:pt x="132" y="471"/>
                  <a:pt x="162" y="470"/>
                  <a:pt x="192" y="468"/>
                </a:cubicBezTo>
                <a:cubicBezTo>
                  <a:pt x="203" y="461"/>
                  <a:pt x="218" y="458"/>
                  <a:pt x="228" y="450"/>
                </a:cubicBezTo>
                <a:cubicBezTo>
                  <a:pt x="234" y="445"/>
                  <a:pt x="234" y="437"/>
                  <a:pt x="240" y="432"/>
                </a:cubicBezTo>
                <a:cubicBezTo>
                  <a:pt x="267" y="411"/>
                  <a:pt x="308" y="422"/>
                  <a:pt x="342" y="420"/>
                </a:cubicBezTo>
                <a:cubicBezTo>
                  <a:pt x="344" y="410"/>
                  <a:pt x="340" y="396"/>
                  <a:pt x="348" y="390"/>
                </a:cubicBezTo>
                <a:cubicBezTo>
                  <a:pt x="415" y="345"/>
                  <a:pt x="386" y="414"/>
                  <a:pt x="402" y="366"/>
                </a:cubicBezTo>
                <a:cubicBezTo>
                  <a:pt x="373" y="346"/>
                  <a:pt x="373" y="330"/>
                  <a:pt x="408" y="318"/>
                </a:cubicBezTo>
                <a:cubicBezTo>
                  <a:pt x="447" y="331"/>
                  <a:pt x="417" y="348"/>
                  <a:pt x="444" y="366"/>
                </a:cubicBezTo>
                <a:cubicBezTo>
                  <a:pt x="451" y="371"/>
                  <a:pt x="455" y="375"/>
                  <a:pt x="468" y="372"/>
                </a:cubicBezTo>
                <a:cubicBezTo>
                  <a:pt x="470" y="364"/>
                  <a:pt x="467" y="352"/>
                  <a:pt x="474" y="348"/>
                </a:cubicBezTo>
                <a:cubicBezTo>
                  <a:pt x="480" y="345"/>
                  <a:pt x="485" y="361"/>
                  <a:pt x="492" y="360"/>
                </a:cubicBezTo>
                <a:cubicBezTo>
                  <a:pt x="499" y="359"/>
                  <a:pt x="499" y="348"/>
                  <a:pt x="504" y="342"/>
                </a:cubicBezTo>
                <a:cubicBezTo>
                  <a:pt x="521" y="321"/>
                  <a:pt x="518" y="325"/>
                  <a:pt x="540" y="318"/>
                </a:cubicBezTo>
                <a:cubicBezTo>
                  <a:pt x="581" y="332"/>
                  <a:pt x="562" y="338"/>
                  <a:pt x="612" y="330"/>
                </a:cubicBezTo>
                <a:cubicBezTo>
                  <a:pt x="645" y="280"/>
                  <a:pt x="589" y="354"/>
                  <a:pt x="672" y="306"/>
                </a:cubicBezTo>
                <a:cubicBezTo>
                  <a:pt x="677" y="303"/>
                  <a:pt x="716" y="246"/>
                  <a:pt x="720" y="234"/>
                </a:cubicBezTo>
                <a:cubicBezTo>
                  <a:pt x="724" y="222"/>
                  <a:pt x="720" y="202"/>
                  <a:pt x="732" y="198"/>
                </a:cubicBezTo>
                <a:cubicBezTo>
                  <a:pt x="738" y="196"/>
                  <a:pt x="744" y="194"/>
                  <a:pt x="750" y="192"/>
                </a:cubicBezTo>
                <a:cubicBezTo>
                  <a:pt x="768" y="165"/>
                  <a:pt x="760" y="160"/>
                  <a:pt x="738" y="138"/>
                </a:cubicBezTo>
                <a:cubicBezTo>
                  <a:pt x="727" y="83"/>
                  <a:pt x="702" y="78"/>
                  <a:pt x="648" y="72"/>
                </a:cubicBezTo>
                <a:cubicBezTo>
                  <a:pt x="609" y="52"/>
                  <a:pt x="621" y="65"/>
                  <a:pt x="612" y="102"/>
                </a:cubicBezTo>
                <a:cubicBezTo>
                  <a:pt x="596" y="100"/>
                  <a:pt x="580" y="100"/>
                  <a:pt x="564" y="96"/>
                </a:cubicBezTo>
                <a:cubicBezTo>
                  <a:pt x="557" y="94"/>
                  <a:pt x="553" y="84"/>
                  <a:pt x="546" y="84"/>
                </a:cubicBezTo>
                <a:cubicBezTo>
                  <a:pt x="530" y="84"/>
                  <a:pt x="518" y="101"/>
                  <a:pt x="504" y="108"/>
                </a:cubicBezTo>
                <a:cubicBezTo>
                  <a:pt x="433" y="1"/>
                  <a:pt x="525" y="151"/>
                  <a:pt x="474" y="24"/>
                </a:cubicBezTo>
                <a:cubicBezTo>
                  <a:pt x="472" y="19"/>
                  <a:pt x="434" y="1"/>
                  <a:pt x="432" y="0"/>
                </a:cubicBezTo>
                <a:cubicBezTo>
                  <a:pt x="426" y="4"/>
                  <a:pt x="419" y="7"/>
                  <a:pt x="414" y="12"/>
                </a:cubicBezTo>
                <a:cubicBezTo>
                  <a:pt x="409" y="17"/>
                  <a:pt x="408" y="25"/>
                  <a:pt x="402" y="30"/>
                </a:cubicBezTo>
                <a:cubicBezTo>
                  <a:pt x="386" y="43"/>
                  <a:pt x="362" y="39"/>
                  <a:pt x="342" y="42"/>
                </a:cubicBezTo>
                <a:cubicBezTo>
                  <a:pt x="339" y="65"/>
                  <a:pt x="341" y="101"/>
                  <a:pt x="318" y="96"/>
                </a:cubicBezTo>
                <a:cubicBezTo>
                  <a:pt x="311" y="95"/>
                  <a:pt x="312" y="83"/>
                  <a:pt x="306" y="78"/>
                </a:cubicBezTo>
                <a:cubicBezTo>
                  <a:pt x="301" y="74"/>
                  <a:pt x="294" y="74"/>
                  <a:pt x="288" y="72"/>
                </a:cubicBezTo>
                <a:cubicBezTo>
                  <a:pt x="276" y="74"/>
                  <a:pt x="261" y="69"/>
                  <a:pt x="252" y="78"/>
                </a:cubicBezTo>
                <a:cubicBezTo>
                  <a:pt x="243" y="87"/>
                  <a:pt x="250" y="102"/>
                  <a:pt x="246" y="114"/>
                </a:cubicBezTo>
                <a:cubicBezTo>
                  <a:pt x="244" y="121"/>
                  <a:pt x="238" y="126"/>
                  <a:pt x="234" y="132"/>
                </a:cubicBezTo>
                <a:cubicBezTo>
                  <a:pt x="227" y="174"/>
                  <a:pt x="223" y="215"/>
                  <a:pt x="186" y="240"/>
                </a:cubicBezTo>
                <a:cubicBezTo>
                  <a:pt x="164" y="283"/>
                  <a:pt x="182" y="325"/>
                  <a:pt x="138" y="354"/>
                </a:cubicBezTo>
                <a:cubicBezTo>
                  <a:pt x="118" y="384"/>
                  <a:pt x="132" y="368"/>
                  <a:pt x="90" y="396"/>
                </a:cubicBezTo>
                <a:cubicBezTo>
                  <a:pt x="84" y="400"/>
                  <a:pt x="72" y="408"/>
                  <a:pt x="72" y="408"/>
                </a:cubicBezTo>
                <a:cubicBezTo>
                  <a:pt x="51" y="440"/>
                  <a:pt x="35" y="444"/>
                  <a:pt x="0" y="456"/>
                </a:cubicBezTo>
                <a:cubicBezTo>
                  <a:pt x="6" y="488"/>
                  <a:pt x="14" y="564"/>
                  <a:pt x="60" y="564"/>
                </a:cubicBezTo>
                <a:close/>
              </a:path>
            </a:pathLst>
          </a:custGeom>
          <a:solidFill>
            <a:srgbClr val="FF9B9B"/>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79887" name="Text Box 15"/>
          <p:cNvSpPr>
            <a:spLocks noChangeArrowheads="1"/>
          </p:cNvSpPr>
          <p:nvPr>
            <p:custDataLst>
              <p:tags r:id="rId14"/>
            </p:custDataLst>
          </p:nvPr>
        </p:nvSpPr>
        <p:spPr bwMode="auto">
          <a:xfrm>
            <a:off x="7258050" y="5389563"/>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广东</a:t>
            </a:r>
          </a:p>
        </p:txBody>
      </p:sp>
      <p:sp>
        <p:nvSpPr>
          <p:cNvPr id="79888" name="Text Box 16"/>
          <p:cNvSpPr>
            <a:spLocks noChangeArrowheads="1"/>
          </p:cNvSpPr>
          <p:nvPr>
            <p:custDataLst>
              <p:tags r:id="rId15"/>
            </p:custDataLst>
          </p:nvPr>
        </p:nvSpPr>
        <p:spPr bwMode="auto">
          <a:xfrm>
            <a:off x="6419850" y="5389563"/>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广西</a:t>
            </a:r>
          </a:p>
        </p:txBody>
      </p:sp>
      <p:sp>
        <p:nvSpPr>
          <p:cNvPr id="79889" name="Freeform 17"/>
          <p:cNvSpPr>
            <a:spLocks/>
          </p:cNvSpPr>
          <p:nvPr>
            <p:custDataLst>
              <p:tags r:id="rId16"/>
            </p:custDataLst>
          </p:nvPr>
        </p:nvSpPr>
        <p:spPr bwMode="auto">
          <a:xfrm>
            <a:off x="4829175" y="4594226"/>
            <a:ext cx="1428750" cy="1382713"/>
          </a:xfrm>
          <a:custGeom>
            <a:avLst/>
            <a:gdLst>
              <a:gd name="T0" fmla="*/ 858 w 900"/>
              <a:gd name="T1" fmla="*/ 675 h 871"/>
              <a:gd name="T2" fmla="*/ 900 w 900"/>
              <a:gd name="T3" fmla="*/ 627 h 871"/>
              <a:gd name="T4" fmla="*/ 798 w 900"/>
              <a:gd name="T5" fmla="*/ 579 h 871"/>
              <a:gd name="T6" fmla="*/ 738 w 900"/>
              <a:gd name="T7" fmla="*/ 471 h 871"/>
              <a:gd name="T8" fmla="*/ 750 w 900"/>
              <a:gd name="T9" fmla="*/ 429 h 871"/>
              <a:gd name="T10" fmla="*/ 732 w 900"/>
              <a:gd name="T11" fmla="*/ 393 h 871"/>
              <a:gd name="T12" fmla="*/ 744 w 900"/>
              <a:gd name="T13" fmla="*/ 351 h 871"/>
              <a:gd name="T14" fmla="*/ 726 w 900"/>
              <a:gd name="T15" fmla="*/ 333 h 871"/>
              <a:gd name="T16" fmla="*/ 654 w 900"/>
              <a:gd name="T17" fmla="*/ 285 h 871"/>
              <a:gd name="T18" fmla="*/ 660 w 900"/>
              <a:gd name="T19" fmla="*/ 225 h 871"/>
              <a:gd name="T20" fmla="*/ 678 w 900"/>
              <a:gd name="T21" fmla="*/ 219 h 871"/>
              <a:gd name="T22" fmla="*/ 690 w 900"/>
              <a:gd name="T23" fmla="*/ 201 h 871"/>
              <a:gd name="T24" fmla="*/ 708 w 900"/>
              <a:gd name="T25" fmla="*/ 189 h 871"/>
              <a:gd name="T26" fmla="*/ 768 w 900"/>
              <a:gd name="T27" fmla="*/ 213 h 871"/>
              <a:gd name="T28" fmla="*/ 840 w 900"/>
              <a:gd name="T29" fmla="*/ 171 h 871"/>
              <a:gd name="T30" fmla="*/ 834 w 900"/>
              <a:gd name="T31" fmla="*/ 153 h 871"/>
              <a:gd name="T32" fmla="*/ 762 w 900"/>
              <a:gd name="T33" fmla="*/ 123 h 871"/>
              <a:gd name="T34" fmla="*/ 726 w 900"/>
              <a:gd name="T35" fmla="*/ 99 h 871"/>
              <a:gd name="T36" fmla="*/ 720 w 900"/>
              <a:gd name="T37" fmla="*/ 81 h 871"/>
              <a:gd name="T38" fmla="*/ 684 w 900"/>
              <a:gd name="T39" fmla="*/ 69 h 871"/>
              <a:gd name="T40" fmla="*/ 654 w 900"/>
              <a:gd name="T41" fmla="*/ 75 h 871"/>
              <a:gd name="T42" fmla="*/ 630 w 900"/>
              <a:gd name="T43" fmla="*/ 111 h 871"/>
              <a:gd name="T44" fmla="*/ 570 w 900"/>
              <a:gd name="T45" fmla="*/ 189 h 871"/>
              <a:gd name="T46" fmla="*/ 564 w 900"/>
              <a:gd name="T47" fmla="*/ 243 h 871"/>
              <a:gd name="T48" fmla="*/ 576 w 900"/>
              <a:gd name="T49" fmla="*/ 279 h 871"/>
              <a:gd name="T50" fmla="*/ 534 w 900"/>
              <a:gd name="T51" fmla="*/ 351 h 871"/>
              <a:gd name="T52" fmla="*/ 450 w 900"/>
              <a:gd name="T53" fmla="*/ 357 h 871"/>
              <a:gd name="T54" fmla="*/ 408 w 900"/>
              <a:gd name="T55" fmla="*/ 285 h 871"/>
              <a:gd name="T56" fmla="*/ 402 w 900"/>
              <a:gd name="T57" fmla="*/ 231 h 871"/>
              <a:gd name="T58" fmla="*/ 384 w 900"/>
              <a:gd name="T59" fmla="*/ 219 h 871"/>
              <a:gd name="T60" fmla="*/ 354 w 900"/>
              <a:gd name="T61" fmla="*/ 147 h 871"/>
              <a:gd name="T62" fmla="*/ 300 w 900"/>
              <a:gd name="T63" fmla="*/ 117 h 871"/>
              <a:gd name="T64" fmla="*/ 270 w 900"/>
              <a:gd name="T65" fmla="*/ 51 h 871"/>
              <a:gd name="T66" fmla="*/ 222 w 900"/>
              <a:gd name="T67" fmla="*/ 9 h 871"/>
              <a:gd name="T68" fmla="*/ 192 w 900"/>
              <a:gd name="T69" fmla="*/ 51 h 871"/>
              <a:gd name="T70" fmla="*/ 186 w 900"/>
              <a:gd name="T71" fmla="*/ 33 h 871"/>
              <a:gd name="T72" fmla="*/ 156 w 900"/>
              <a:gd name="T73" fmla="*/ 3 h 871"/>
              <a:gd name="T74" fmla="*/ 114 w 900"/>
              <a:gd name="T75" fmla="*/ 9 h 871"/>
              <a:gd name="T76" fmla="*/ 108 w 900"/>
              <a:gd name="T77" fmla="*/ 45 h 871"/>
              <a:gd name="T78" fmla="*/ 66 w 900"/>
              <a:gd name="T79" fmla="*/ 69 h 871"/>
              <a:gd name="T80" fmla="*/ 114 w 900"/>
              <a:gd name="T81" fmla="*/ 153 h 871"/>
              <a:gd name="T82" fmla="*/ 144 w 900"/>
              <a:gd name="T83" fmla="*/ 207 h 871"/>
              <a:gd name="T84" fmla="*/ 108 w 900"/>
              <a:gd name="T85" fmla="*/ 321 h 871"/>
              <a:gd name="T86" fmla="*/ 54 w 900"/>
              <a:gd name="T87" fmla="*/ 417 h 871"/>
              <a:gd name="T88" fmla="*/ 0 w 900"/>
              <a:gd name="T89" fmla="*/ 507 h 871"/>
              <a:gd name="T90" fmla="*/ 102 w 900"/>
              <a:gd name="T91" fmla="*/ 579 h 871"/>
              <a:gd name="T92" fmla="*/ 108 w 900"/>
              <a:gd name="T93" fmla="*/ 597 h 871"/>
              <a:gd name="T94" fmla="*/ 114 w 900"/>
              <a:gd name="T95" fmla="*/ 645 h 871"/>
              <a:gd name="T96" fmla="*/ 126 w 900"/>
              <a:gd name="T97" fmla="*/ 663 h 871"/>
              <a:gd name="T98" fmla="*/ 138 w 900"/>
              <a:gd name="T99" fmla="*/ 699 h 871"/>
              <a:gd name="T100" fmla="*/ 162 w 900"/>
              <a:gd name="T101" fmla="*/ 807 h 871"/>
              <a:gd name="T102" fmla="*/ 180 w 900"/>
              <a:gd name="T103" fmla="*/ 819 h 871"/>
              <a:gd name="T104" fmla="*/ 270 w 900"/>
              <a:gd name="T105" fmla="*/ 855 h 871"/>
              <a:gd name="T106" fmla="*/ 306 w 900"/>
              <a:gd name="T107" fmla="*/ 867 h 871"/>
              <a:gd name="T108" fmla="*/ 390 w 900"/>
              <a:gd name="T109" fmla="*/ 831 h 871"/>
              <a:gd name="T110" fmla="*/ 450 w 900"/>
              <a:gd name="T111" fmla="*/ 759 h 871"/>
              <a:gd name="T112" fmla="*/ 522 w 900"/>
              <a:gd name="T113" fmla="*/ 735 h 871"/>
              <a:gd name="T114" fmla="*/ 588 w 900"/>
              <a:gd name="T115" fmla="*/ 759 h 871"/>
              <a:gd name="T116" fmla="*/ 672 w 900"/>
              <a:gd name="T117" fmla="*/ 753 h 871"/>
              <a:gd name="T118" fmla="*/ 708 w 900"/>
              <a:gd name="T119" fmla="*/ 729 h 871"/>
              <a:gd name="T120" fmla="*/ 780 w 900"/>
              <a:gd name="T121" fmla="*/ 705 h 871"/>
              <a:gd name="T122" fmla="*/ 864 w 900"/>
              <a:gd name="T123" fmla="*/ 681 h 871"/>
              <a:gd name="T124" fmla="*/ 858 w 900"/>
              <a:gd name="T125" fmla="*/ 67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 h="871">
                <a:moveTo>
                  <a:pt x="858" y="675"/>
                </a:moveTo>
                <a:cubicBezTo>
                  <a:pt x="866" y="651"/>
                  <a:pt x="879" y="641"/>
                  <a:pt x="900" y="627"/>
                </a:cubicBezTo>
                <a:cubicBezTo>
                  <a:pt x="888" y="568"/>
                  <a:pt x="864" y="584"/>
                  <a:pt x="798" y="579"/>
                </a:cubicBezTo>
                <a:cubicBezTo>
                  <a:pt x="764" y="545"/>
                  <a:pt x="763" y="509"/>
                  <a:pt x="738" y="471"/>
                </a:cubicBezTo>
                <a:cubicBezTo>
                  <a:pt x="742" y="457"/>
                  <a:pt x="752" y="443"/>
                  <a:pt x="750" y="429"/>
                </a:cubicBezTo>
                <a:cubicBezTo>
                  <a:pt x="748" y="416"/>
                  <a:pt x="736" y="406"/>
                  <a:pt x="732" y="393"/>
                </a:cubicBezTo>
                <a:cubicBezTo>
                  <a:pt x="736" y="379"/>
                  <a:pt x="749" y="365"/>
                  <a:pt x="744" y="351"/>
                </a:cubicBezTo>
                <a:cubicBezTo>
                  <a:pt x="741" y="343"/>
                  <a:pt x="731" y="340"/>
                  <a:pt x="726" y="333"/>
                </a:cubicBezTo>
                <a:cubicBezTo>
                  <a:pt x="689" y="285"/>
                  <a:pt x="715" y="297"/>
                  <a:pt x="654" y="285"/>
                </a:cubicBezTo>
                <a:cubicBezTo>
                  <a:pt x="656" y="265"/>
                  <a:pt x="653" y="244"/>
                  <a:pt x="660" y="225"/>
                </a:cubicBezTo>
                <a:cubicBezTo>
                  <a:pt x="662" y="219"/>
                  <a:pt x="673" y="223"/>
                  <a:pt x="678" y="219"/>
                </a:cubicBezTo>
                <a:cubicBezTo>
                  <a:pt x="684" y="214"/>
                  <a:pt x="685" y="206"/>
                  <a:pt x="690" y="201"/>
                </a:cubicBezTo>
                <a:cubicBezTo>
                  <a:pt x="695" y="196"/>
                  <a:pt x="702" y="193"/>
                  <a:pt x="708" y="189"/>
                </a:cubicBezTo>
                <a:cubicBezTo>
                  <a:pt x="731" y="195"/>
                  <a:pt x="746" y="206"/>
                  <a:pt x="768" y="213"/>
                </a:cubicBezTo>
                <a:cubicBezTo>
                  <a:pt x="821" y="207"/>
                  <a:pt x="825" y="215"/>
                  <a:pt x="840" y="171"/>
                </a:cubicBezTo>
                <a:cubicBezTo>
                  <a:pt x="838" y="165"/>
                  <a:pt x="839" y="157"/>
                  <a:pt x="834" y="153"/>
                </a:cubicBezTo>
                <a:cubicBezTo>
                  <a:pt x="818" y="141"/>
                  <a:pt x="781" y="133"/>
                  <a:pt x="762" y="123"/>
                </a:cubicBezTo>
                <a:cubicBezTo>
                  <a:pt x="749" y="116"/>
                  <a:pt x="726" y="99"/>
                  <a:pt x="726" y="99"/>
                </a:cubicBezTo>
                <a:cubicBezTo>
                  <a:pt x="724" y="93"/>
                  <a:pt x="725" y="85"/>
                  <a:pt x="720" y="81"/>
                </a:cubicBezTo>
                <a:cubicBezTo>
                  <a:pt x="710" y="74"/>
                  <a:pt x="684" y="69"/>
                  <a:pt x="684" y="69"/>
                </a:cubicBezTo>
                <a:cubicBezTo>
                  <a:pt x="674" y="71"/>
                  <a:pt x="662" y="69"/>
                  <a:pt x="654" y="75"/>
                </a:cubicBezTo>
                <a:cubicBezTo>
                  <a:pt x="643" y="84"/>
                  <a:pt x="630" y="111"/>
                  <a:pt x="630" y="111"/>
                </a:cubicBezTo>
                <a:cubicBezTo>
                  <a:pt x="623" y="172"/>
                  <a:pt x="624" y="171"/>
                  <a:pt x="570" y="189"/>
                </a:cubicBezTo>
                <a:cubicBezTo>
                  <a:pt x="553" y="215"/>
                  <a:pt x="554" y="204"/>
                  <a:pt x="564" y="243"/>
                </a:cubicBezTo>
                <a:cubicBezTo>
                  <a:pt x="567" y="255"/>
                  <a:pt x="576" y="279"/>
                  <a:pt x="576" y="279"/>
                </a:cubicBezTo>
                <a:cubicBezTo>
                  <a:pt x="573" y="312"/>
                  <a:pt x="580" y="366"/>
                  <a:pt x="534" y="351"/>
                </a:cubicBezTo>
                <a:cubicBezTo>
                  <a:pt x="511" y="316"/>
                  <a:pt x="478" y="338"/>
                  <a:pt x="450" y="357"/>
                </a:cubicBezTo>
                <a:cubicBezTo>
                  <a:pt x="412" y="332"/>
                  <a:pt x="446" y="310"/>
                  <a:pt x="408" y="285"/>
                </a:cubicBezTo>
                <a:cubicBezTo>
                  <a:pt x="406" y="267"/>
                  <a:pt x="408" y="248"/>
                  <a:pt x="402" y="231"/>
                </a:cubicBezTo>
                <a:cubicBezTo>
                  <a:pt x="400" y="224"/>
                  <a:pt x="389" y="225"/>
                  <a:pt x="384" y="219"/>
                </a:cubicBezTo>
                <a:cubicBezTo>
                  <a:pt x="373" y="206"/>
                  <a:pt x="364" y="154"/>
                  <a:pt x="354" y="147"/>
                </a:cubicBezTo>
                <a:cubicBezTo>
                  <a:pt x="313" y="119"/>
                  <a:pt x="332" y="128"/>
                  <a:pt x="300" y="117"/>
                </a:cubicBezTo>
                <a:cubicBezTo>
                  <a:pt x="265" y="170"/>
                  <a:pt x="272" y="61"/>
                  <a:pt x="270" y="51"/>
                </a:cubicBezTo>
                <a:cubicBezTo>
                  <a:pt x="266" y="30"/>
                  <a:pt x="222" y="9"/>
                  <a:pt x="222" y="9"/>
                </a:cubicBezTo>
                <a:cubicBezTo>
                  <a:pt x="168" y="22"/>
                  <a:pt x="226" y="0"/>
                  <a:pt x="192" y="51"/>
                </a:cubicBezTo>
                <a:cubicBezTo>
                  <a:pt x="188" y="56"/>
                  <a:pt x="189" y="39"/>
                  <a:pt x="186" y="33"/>
                </a:cubicBezTo>
                <a:cubicBezTo>
                  <a:pt x="176" y="13"/>
                  <a:pt x="174" y="15"/>
                  <a:pt x="156" y="3"/>
                </a:cubicBezTo>
                <a:cubicBezTo>
                  <a:pt x="142" y="5"/>
                  <a:pt x="125" y="0"/>
                  <a:pt x="114" y="9"/>
                </a:cubicBezTo>
                <a:cubicBezTo>
                  <a:pt x="105" y="17"/>
                  <a:pt x="112" y="33"/>
                  <a:pt x="108" y="45"/>
                </a:cubicBezTo>
                <a:cubicBezTo>
                  <a:pt x="100" y="70"/>
                  <a:pt x="90" y="64"/>
                  <a:pt x="66" y="69"/>
                </a:cubicBezTo>
                <a:cubicBezTo>
                  <a:pt x="54" y="105"/>
                  <a:pt x="86" y="134"/>
                  <a:pt x="114" y="153"/>
                </a:cubicBezTo>
                <a:cubicBezTo>
                  <a:pt x="142" y="194"/>
                  <a:pt x="133" y="175"/>
                  <a:pt x="144" y="207"/>
                </a:cubicBezTo>
                <a:cubicBezTo>
                  <a:pt x="137" y="249"/>
                  <a:pt x="118" y="280"/>
                  <a:pt x="108" y="321"/>
                </a:cubicBezTo>
                <a:cubicBezTo>
                  <a:pt x="100" y="404"/>
                  <a:pt x="108" y="381"/>
                  <a:pt x="54" y="417"/>
                </a:cubicBezTo>
                <a:cubicBezTo>
                  <a:pt x="34" y="448"/>
                  <a:pt x="12" y="471"/>
                  <a:pt x="0" y="507"/>
                </a:cubicBezTo>
                <a:cubicBezTo>
                  <a:pt x="17" y="557"/>
                  <a:pt x="55" y="570"/>
                  <a:pt x="102" y="579"/>
                </a:cubicBezTo>
                <a:cubicBezTo>
                  <a:pt x="104" y="585"/>
                  <a:pt x="107" y="591"/>
                  <a:pt x="108" y="597"/>
                </a:cubicBezTo>
                <a:cubicBezTo>
                  <a:pt x="111" y="613"/>
                  <a:pt x="110" y="629"/>
                  <a:pt x="114" y="645"/>
                </a:cubicBezTo>
                <a:cubicBezTo>
                  <a:pt x="116" y="652"/>
                  <a:pt x="123" y="656"/>
                  <a:pt x="126" y="663"/>
                </a:cubicBezTo>
                <a:cubicBezTo>
                  <a:pt x="131" y="675"/>
                  <a:pt x="136" y="687"/>
                  <a:pt x="138" y="699"/>
                </a:cubicBezTo>
                <a:cubicBezTo>
                  <a:pt x="145" y="736"/>
                  <a:pt x="150" y="771"/>
                  <a:pt x="162" y="807"/>
                </a:cubicBezTo>
                <a:cubicBezTo>
                  <a:pt x="164" y="814"/>
                  <a:pt x="173" y="816"/>
                  <a:pt x="180" y="819"/>
                </a:cubicBezTo>
                <a:cubicBezTo>
                  <a:pt x="208" y="832"/>
                  <a:pt x="241" y="845"/>
                  <a:pt x="270" y="855"/>
                </a:cubicBezTo>
                <a:cubicBezTo>
                  <a:pt x="282" y="859"/>
                  <a:pt x="306" y="867"/>
                  <a:pt x="306" y="867"/>
                </a:cubicBezTo>
                <a:cubicBezTo>
                  <a:pt x="414" y="856"/>
                  <a:pt x="330" y="871"/>
                  <a:pt x="390" y="831"/>
                </a:cubicBezTo>
                <a:cubicBezTo>
                  <a:pt x="397" y="774"/>
                  <a:pt x="398" y="776"/>
                  <a:pt x="450" y="759"/>
                </a:cubicBezTo>
                <a:cubicBezTo>
                  <a:pt x="485" y="771"/>
                  <a:pt x="491" y="745"/>
                  <a:pt x="522" y="735"/>
                </a:cubicBezTo>
                <a:cubicBezTo>
                  <a:pt x="549" y="740"/>
                  <a:pt x="563" y="751"/>
                  <a:pt x="588" y="759"/>
                </a:cubicBezTo>
                <a:cubicBezTo>
                  <a:pt x="616" y="757"/>
                  <a:pt x="645" y="760"/>
                  <a:pt x="672" y="753"/>
                </a:cubicBezTo>
                <a:cubicBezTo>
                  <a:pt x="686" y="750"/>
                  <a:pt x="696" y="737"/>
                  <a:pt x="708" y="729"/>
                </a:cubicBezTo>
                <a:cubicBezTo>
                  <a:pt x="722" y="720"/>
                  <a:pt x="762" y="710"/>
                  <a:pt x="780" y="705"/>
                </a:cubicBezTo>
                <a:cubicBezTo>
                  <a:pt x="794" y="702"/>
                  <a:pt x="856" y="689"/>
                  <a:pt x="864" y="681"/>
                </a:cubicBezTo>
                <a:cubicBezTo>
                  <a:pt x="866" y="679"/>
                  <a:pt x="860" y="677"/>
                  <a:pt x="858" y="675"/>
                </a:cubicBezTo>
                <a:close/>
              </a:path>
            </a:pathLst>
          </a:custGeom>
          <a:solidFill>
            <a:srgbClr val="FF9B9B"/>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79890" name="Text Box 18"/>
          <p:cNvSpPr>
            <a:spLocks noChangeArrowheads="1"/>
          </p:cNvSpPr>
          <p:nvPr>
            <p:custDataLst>
              <p:tags r:id="rId17"/>
            </p:custDataLst>
          </p:nvPr>
        </p:nvSpPr>
        <p:spPr bwMode="auto">
          <a:xfrm>
            <a:off x="5124450" y="5237163"/>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云南</a:t>
            </a:r>
          </a:p>
        </p:txBody>
      </p:sp>
      <p:sp>
        <p:nvSpPr>
          <p:cNvPr id="79891" name="Freeform 19"/>
          <p:cNvSpPr>
            <a:spLocks/>
          </p:cNvSpPr>
          <p:nvPr>
            <p:custDataLst>
              <p:tags r:id="rId18"/>
            </p:custDataLst>
          </p:nvPr>
        </p:nvSpPr>
        <p:spPr bwMode="auto">
          <a:xfrm>
            <a:off x="4916488" y="3603626"/>
            <a:ext cx="1598612" cy="1547813"/>
          </a:xfrm>
          <a:custGeom>
            <a:avLst/>
            <a:gdLst>
              <a:gd name="T0" fmla="*/ 767 w 1007"/>
              <a:gd name="T1" fmla="*/ 777 h 975"/>
              <a:gd name="T2" fmla="*/ 719 w 1007"/>
              <a:gd name="T3" fmla="*/ 747 h 975"/>
              <a:gd name="T4" fmla="*/ 683 w 1007"/>
              <a:gd name="T5" fmla="*/ 735 h 975"/>
              <a:gd name="T6" fmla="*/ 617 w 1007"/>
              <a:gd name="T7" fmla="*/ 687 h 975"/>
              <a:gd name="T8" fmla="*/ 563 w 1007"/>
              <a:gd name="T9" fmla="*/ 771 h 975"/>
              <a:gd name="T10" fmla="*/ 515 w 1007"/>
              <a:gd name="T11" fmla="*/ 807 h 975"/>
              <a:gd name="T12" fmla="*/ 527 w 1007"/>
              <a:gd name="T13" fmla="*/ 897 h 975"/>
              <a:gd name="T14" fmla="*/ 509 w 1007"/>
              <a:gd name="T15" fmla="*/ 975 h 975"/>
              <a:gd name="T16" fmla="*/ 467 w 1007"/>
              <a:gd name="T17" fmla="*/ 969 h 975"/>
              <a:gd name="T18" fmla="*/ 449 w 1007"/>
              <a:gd name="T19" fmla="*/ 957 h 975"/>
              <a:gd name="T20" fmla="*/ 389 w 1007"/>
              <a:gd name="T21" fmla="*/ 975 h 975"/>
              <a:gd name="T22" fmla="*/ 359 w 1007"/>
              <a:gd name="T23" fmla="*/ 921 h 975"/>
              <a:gd name="T24" fmla="*/ 323 w 1007"/>
              <a:gd name="T25" fmla="*/ 825 h 975"/>
              <a:gd name="T26" fmla="*/ 263 w 1007"/>
              <a:gd name="T27" fmla="*/ 747 h 975"/>
              <a:gd name="T28" fmla="*/ 215 w 1007"/>
              <a:gd name="T29" fmla="*/ 729 h 975"/>
              <a:gd name="T30" fmla="*/ 149 w 1007"/>
              <a:gd name="T31" fmla="*/ 651 h 975"/>
              <a:gd name="T32" fmla="*/ 137 w 1007"/>
              <a:gd name="T33" fmla="*/ 669 h 975"/>
              <a:gd name="T34" fmla="*/ 125 w 1007"/>
              <a:gd name="T35" fmla="*/ 633 h 975"/>
              <a:gd name="T36" fmla="*/ 107 w 1007"/>
              <a:gd name="T37" fmla="*/ 477 h 975"/>
              <a:gd name="T38" fmla="*/ 95 w 1007"/>
              <a:gd name="T39" fmla="*/ 435 h 975"/>
              <a:gd name="T40" fmla="*/ 83 w 1007"/>
              <a:gd name="T41" fmla="*/ 399 h 975"/>
              <a:gd name="T42" fmla="*/ 95 w 1007"/>
              <a:gd name="T43" fmla="*/ 321 h 975"/>
              <a:gd name="T44" fmla="*/ 41 w 1007"/>
              <a:gd name="T45" fmla="*/ 237 h 975"/>
              <a:gd name="T46" fmla="*/ 5 w 1007"/>
              <a:gd name="T47" fmla="*/ 165 h 975"/>
              <a:gd name="T48" fmla="*/ 47 w 1007"/>
              <a:gd name="T49" fmla="*/ 105 h 975"/>
              <a:gd name="T50" fmla="*/ 83 w 1007"/>
              <a:gd name="T51" fmla="*/ 99 h 975"/>
              <a:gd name="T52" fmla="*/ 101 w 1007"/>
              <a:gd name="T53" fmla="*/ 93 h 975"/>
              <a:gd name="T54" fmla="*/ 107 w 1007"/>
              <a:gd name="T55" fmla="*/ 111 h 975"/>
              <a:gd name="T56" fmla="*/ 197 w 1007"/>
              <a:gd name="T57" fmla="*/ 123 h 975"/>
              <a:gd name="T58" fmla="*/ 215 w 1007"/>
              <a:gd name="T59" fmla="*/ 159 h 975"/>
              <a:gd name="T60" fmla="*/ 251 w 1007"/>
              <a:gd name="T61" fmla="*/ 171 h 975"/>
              <a:gd name="T62" fmla="*/ 335 w 1007"/>
              <a:gd name="T63" fmla="*/ 207 h 975"/>
              <a:gd name="T64" fmla="*/ 347 w 1007"/>
              <a:gd name="T65" fmla="*/ 153 h 975"/>
              <a:gd name="T66" fmla="*/ 353 w 1007"/>
              <a:gd name="T67" fmla="*/ 135 h 975"/>
              <a:gd name="T68" fmla="*/ 461 w 1007"/>
              <a:gd name="T69" fmla="*/ 117 h 975"/>
              <a:gd name="T70" fmla="*/ 509 w 1007"/>
              <a:gd name="T71" fmla="*/ 3 h 975"/>
              <a:gd name="T72" fmla="*/ 551 w 1007"/>
              <a:gd name="T73" fmla="*/ 9 h 975"/>
              <a:gd name="T74" fmla="*/ 557 w 1007"/>
              <a:gd name="T75" fmla="*/ 45 h 975"/>
              <a:gd name="T76" fmla="*/ 677 w 1007"/>
              <a:gd name="T77" fmla="*/ 99 h 975"/>
              <a:gd name="T78" fmla="*/ 689 w 1007"/>
              <a:gd name="T79" fmla="*/ 153 h 975"/>
              <a:gd name="T80" fmla="*/ 731 w 1007"/>
              <a:gd name="T81" fmla="*/ 189 h 975"/>
              <a:gd name="T82" fmla="*/ 791 w 1007"/>
              <a:gd name="T83" fmla="*/ 165 h 975"/>
              <a:gd name="T84" fmla="*/ 833 w 1007"/>
              <a:gd name="T85" fmla="*/ 171 h 975"/>
              <a:gd name="T86" fmla="*/ 893 w 1007"/>
              <a:gd name="T87" fmla="*/ 201 h 975"/>
              <a:gd name="T88" fmla="*/ 953 w 1007"/>
              <a:gd name="T89" fmla="*/ 207 h 975"/>
              <a:gd name="T90" fmla="*/ 1007 w 1007"/>
              <a:gd name="T91" fmla="*/ 267 h 975"/>
              <a:gd name="T92" fmla="*/ 1001 w 1007"/>
              <a:gd name="T93" fmla="*/ 357 h 975"/>
              <a:gd name="T94" fmla="*/ 983 w 1007"/>
              <a:gd name="T95" fmla="*/ 393 h 975"/>
              <a:gd name="T96" fmla="*/ 971 w 1007"/>
              <a:gd name="T97" fmla="*/ 435 h 975"/>
              <a:gd name="T98" fmla="*/ 923 w 1007"/>
              <a:gd name="T99" fmla="*/ 507 h 975"/>
              <a:gd name="T100" fmla="*/ 911 w 1007"/>
              <a:gd name="T101" fmla="*/ 525 h 975"/>
              <a:gd name="T102" fmla="*/ 899 w 1007"/>
              <a:gd name="T103" fmla="*/ 561 h 975"/>
              <a:gd name="T104" fmla="*/ 857 w 1007"/>
              <a:gd name="T105" fmla="*/ 573 h 975"/>
              <a:gd name="T106" fmla="*/ 821 w 1007"/>
              <a:gd name="T107" fmla="*/ 585 h 975"/>
              <a:gd name="T108" fmla="*/ 797 w 1007"/>
              <a:gd name="T109" fmla="*/ 621 h 975"/>
              <a:gd name="T110" fmla="*/ 833 w 1007"/>
              <a:gd name="T111" fmla="*/ 645 h 975"/>
              <a:gd name="T112" fmla="*/ 827 w 1007"/>
              <a:gd name="T113" fmla="*/ 687 h 975"/>
              <a:gd name="T114" fmla="*/ 815 w 1007"/>
              <a:gd name="T115" fmla="*/ 705 h 975"/>
              <a:gd name="T116" fmla="*/ 851 w 1007"/>
              <a:gd name="T117" fmla="*/ 717 h 975"/>
              <a:gd name="T118" fmla="*/ 845 w 1007"/>
              <a:gd name="T119" fmla="*/ 795 h 975"/>
              <a:gd name="T120" fmla="*/ 767 w 1007"/>
              <a:gd name="T121" fmla="*/ 777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7" h="975">
                <a:moveTo>
                  <a:pt x="767" y="777"/>
                </a:moveTo>
                <a:cubicBezTo>
                  <a:pt x="748" y="748"/>
                  <a:pt x="762" y="761"/>
                  <a:pt x="719" y="747"/>
                </a:cubicBezTo>
                <a:cubicBezTo>
                  <a:pt x="707" y="743"/>
                  <a:pt x="683" y="735"/>
                  <a:pt x="683" y="735"/>
                </a:cubicBezTo>
                <a:cubicBezTo>
                  <a:pt x="666" y="710"/>
                  <a:pt x="645" y="696"/>
                  <a:pt x="617" y="687"/>
                </a:cubicBezTo>
                <a:cubicBezTo>
                  <a:pt x="560" y="701"/>
                  <a:pt x="590" y="731"/>
                  <a:pt x="563" y="771"/>
                </a:cubicBezTo>
                <a:cubicBezTo>
                  <a:pt x="549" y="793"/>
                  <a:pt x="536" y="793"/>
                  <a:pt x="515" y="807"/>
                </a:cubicBezTo>
                <a:cubicBezTo>
                  <a:pt x="505" y="838"/>
                  <a:pt x="519" y="866"/>
                  <a:pt x="527" y="897"/>
                </a:cubicBezTo>
                <a:cubicBezTo>
                  <a:pt x="520" y="924"/>
                  <a:pt x="514" y="948"/>
                  <a:pt x="509" y="975"/>
                </a:cubicBezTo>
                <a:cubicBezTo>
                  <a:pt x="495" y="973"/>
                  <a:pt x="481" y="973"/>
                  <a:pt x="467" y="969"/>
                </a:cubicBezTo>
                <a:cubicBezTo>
                  <a:pt x="460" y="967"/>
                  <a:pt x="456" y="958"/>
                  <a:pt x="449" y="957"/>
                </a:cubicBezTo>
                <a:cubicBezTo>
                  <a:pt x="435" y="955"/>
                  <a:pt x="403" y="970"/>
                  <a:pt x="389" y="975"/>
                </a:cubicBezTo>
                <a:cubicBezTo>
                  <a:pt x="379" y="946"/>
                  <a:pt x="391" y="932"/>
                  <a:pt x="359" y="921"/>
                </a:cubicBezTo>
                <a:cubicBezTo>
                  <a:pt x="353" y="864"/>
                  <a:pt x="358" y="860"/>
                  <a:pt x="323" y="825"/>
                </a:cubicBezTo>
                <a:cubicBezTo>
                  <a:pt x="312" y="793"/>
                  <a:pt x="296" y="758"/>
                  <a:pt x="263" y="747"/>
                </a:cubicBezTo>
                <a:cubicBezTo>
                  <a:pt x="221" y="757"/>
                  <a:pt x="224" y="776"/>
                  <a:pt x="215" y="729"/>
                </a:cubicBezTo>
                <a:cubicBezTo>
                  <a:pt x="208" y="648"/>
                  <a:pt x="225" y="641"/>
                  <a:pt x="149" y="651"/>
                </a:cubicBezTo>
                <a:cubicBezTo>
                  <a:pt x="145" y="657"/>
                  <a:pt x="143" y="673"/>
                  <a:pt x="137" y="669"/>
                </a:cubicBezTo>
                <a:cubicBezTo>
                  <a:pt x="127" y="661"/>
                  <a:pt x="125" y="633"/>
                  <a:pt x="125" y="633"/>
                </a:cubicBezTo>
                <a:cubicBezTo>
                  <a:pt x="121" y="573"/>
                  <a:pt x="118" y="532"/>
                  <a:pt x="107" y="477"/>
                </a:cubicBezTo>
                <a:cubicBezTo>
                  <a:pt x="104" y="463"/>
                  <a:pt x="99" y="449"/>
                  <a:pt x="95" y="435"/>
                </a:cubicBezTo>
                <a:cubicBezTo>
                  <a:pt x="91" y="423"/>
                  <a:pt x="83" y="399"/>
                  <a:pt x="83" y="399"/>
                </a:cubicBezTo>
                <a:cubicBezTo>
                  <a:pt x="86" y="373"/>
                  <a:pt x="95" y="347"/>
                  <a:pt x="95" y="321"/>
                </a:cubicBezTo>
                <a:cubicBezTo>
                  <a:pt x="95" y="297"/>
                  <a:pt x="60" y="249"/>
                  <a:pt x="41" y="237"/>
                </a:cubicBezTo>
                <a:cubicBezTo>
                  <a:pt x="32" y="211"/>
                  <a:pt x="14" y="191"/>
                  <a:pt x="5" y="165"/>
                </a:cubicBezTo>
                <a:cubicBezTo>
                  <a:pt x="10" y="116"/>
                  <a:pt x="0" y="89"/>
                  <a:pt x="47" y="105"/>
                </a:cubicBezTo>
                <a:cubicBezTo>
                  <a:pt x="59" y="103"/>
                  <a:pt x="71" y="102"/>
                  <a:pt x="83" y="99"/>
                </a:cubicBezTo>
                <a:cubicBezTo>
                  <a:pt x="89" y="98"/>
                  <a:pt x="95" y="90"/>
                  <a:pt x="101" y="93"/>
                </a:cubicBezTo>
                <a:cubicBezTo>
                  <a:pt x="107" y="96"/>
                  <a:pt x="103" y="107"/>
                  <a:pt x="107" y="111"/>
                </a:cubicBezTo>
                <a:cubicBezTo>
                  <a:pt x="128" y="132"/>
                  <a:pt x="167" y="120"/>
                  <a:pt x="197" y="123"/>
                </a:cubicBezTo>
                <a:cubicBezTo>
                  <a:pt x="200" y="133"/>
                  <a:pt x="205" y="153"/>
                  <a:pt x="215" y="159"/>
                </a:cubicBezTo>
                <a:cubicBezTo>
                  <a:pt x="226" y="166"/>
                  <a:pt x="240" y="164"/>
                  <a:pt x="251" y="171"/>
                </a:cubicBezTo>
                <a:cubicBezTo>
                  <a:pt x="277" y="188"/>
                  <a:pt x="307" y="193"/>
                  <a:pt x="335" y="207"/>
                </a:cubicBezTo>
                <a:cubicBezTo>
                  <a:pt x="349" y="186"/>
                  <a:pt x="355" y="178"/>
                  <a:pt x="347" y="153"/>
                </a:cubicBezTo>
                <a:cubicBezTo>
                  <a:pt x="349" y="147"/>
                  <a:pt x="347" y="137"/>
                  <a:pt x="353" y="135"/>
                </a:cubicBezTo>
                <a:cubicBezTo>
                  <a:pt x="384" y="122"/>
                  <a:pt x="427" y="128"/>
                  <a:pt x="461" y="117"/>
                </a:cubicBezTo>
                <a:cubicBezTo>
                  <a:pt x="488" y="77"/>
                  <a:pt x="467" y="17"/>
                  <a:pt x="509" y="3"/>
                </a:cubicBezTo>
                <a:cubicBezTo>
                  <a:pt x="523" y="5"/>
                  <a:pt x="540" y="0"/>
                  <a:pt x="551" y="9"/>
                </a:cubicBezTo>
                <a:cubicBezTo>
                  <a:pt x="560" y="17"/>
                  <a:pt x="550" y="35"/>
                  <a:pt x="557" y="45"/>
                </a:cubicBezTo>
                <a:cubicBezTo>
                  <a:pt x="583" y="82"/>
                  <a:pt x="643" y="76"/>
                  <a:pt x="677" y="99"/>
                </a:cubicBezTo>
                <a:cubicBezTo>
                  <a:pt x="691" y="120"/>
                  <a:pt x="697" y="128"/>
                  <a:pt x="689" y="153"/>
                </a:cubicBezTo>
                <a:cubicBezTo>
                  <a:pt x="697" y="177"/>
                  <a:pt x="707" y="181"/>
                  <a:pt x="731" y="189"/>
                </a:cubicBezTo>
                <a:cubicBezTo>
                  <a:pt x="754" y="183"/>
                  <a:pt x="769" y="172"/>
                  <a:pt x="791" y="165"/>
                </a:cubicBezTo>
                <a:cubicBezTo>
                  <a:pt x="805" y="167"/>
                  <a:pt x="819" y="167"/>
                  <a:pt x="833" y="171"/>
                </a:cubicBezTo>
                <a:cubicBezTo>
                  <a:pt x="854" y="177"/>
                  <a:pt x="870" y="197"/>
                  <a:pt x="893" y="201"/>
                </a:cubicBezTo>
                <a:cubicBezTo>
                  <a:pt x="913" y="204"/>
                  <a:pt x="933" y="205"/>
                  <a:pt x="953" y="207"/>
                </a:cubicBezTo>
                <a:cubicBezTo>
                  <a:pt x="978" y="224"/>
                  <a:pt x="980" y="249"/>
                  <a:pt x="1007" y="267"/>
                </a:cubicBezTo>
                <a:cubicBezTo>
                  <a:pt x="1005" y="297"/>
                  <a:pt x="1004" y="327"/>
                  <a:pt x="1001" y="357"/>
                </a:cubicBezTo>
                <a:cubicBezTo>
                  <a:pt x="999" y="376"/>
                  <a:pt x="992" y="376"/>
                  <a:pt x="983" y="393"/>
                </a:cubicBezTo>
                <a:cubicBezTo>
                  <a:pt x="976" y="406"/>
                  <a:pt x="978" y="422"/>
                  <a:pt x="971" y="435"/>
                </a:cubicBezTo>
                <a:cubicBezTo>
                  <a:pt x="959" y="459"/>
                  <a:pt x="938" y="484"/>
                  <a:pt x="923" y="507"/>
                </a:cubicBezTo>
                <a:cubicBezTo>
                  <a:pt x="919" y="513"/>
                  <a:pt x="915" y="519"/>
                  <a:pt x="911" y="525"/>
                </a:cubicBezTo>
                <a:cubicBezTo>
                  <a:pt x="904" y="536"/>
                  <a:pt x="911" y="557"/>
                  <a:pt x="899" y="561"/>
                </a:cubicBezTo>
                <a:cubicBezTo>
                  <a:pt x="839" y="581"/>
                  <a:pt x="932" y="550"/>
                  <a:pt x="857" y="573"/>
                </a:cubicBezTo>
                <a:cubicBezTo>
                  <a:pt x="845" y="577"/>
                  <a:pt x="821" y="585"/>
                  <a:pt x="821" y="585"/>
                </a:cubicBezTo>
                <a:cubicBezTo>
                  <a:pt x="820" y="586"/>
                  <a:pt x="790" y="611"/>
                  <a:pt x="797" y="621"/>
                </a:cubicBezTo>
                <a:cubicBezTo>
                  <a:pt x="805" y="633"/>
                  <a:pt x="833" y="645"/>
                  <a:pt x="833" y="645"/>
                </a:cubicBezTo>
                <a:cubicBezTo>
                  <a:pt x="831" y="659"/>
                  <a:pt x="831" y="673"/>
                  <a:pt x="827" y="687"/>
                </a:cubicBezTo>
                <a:cubicBezTo>
                  <a:pt x="825" y="694"/>
                  <a:pt x="810" y="699"/>
                  <a:pt x="815" y="705"/>
                </a:cubicBezTo>
                <a:cubicBezTo>
                  <a:pt x="823" y="715"/>
                  <a:pt x="851" y="717"/>
                  <a:pt x="851" y="717"/>
                </a:cubicBezTo>
                <a:cubicBezTo>
                  <a:pt x="869" y="744"/>
                  <a:pt x="889" y="780"/>
                  <a:pt x="845" y="795"/>
                </a:cubicBezTo>
                <a:cubicBezTo>
                  <a:pt x="808" y="783"/>
                  <a:pt x="833" y="790"/>
                  <a:pt x="767" y="777"/>
                </a:cubicBezTo>
                <a:close/>
              </a:path>
            </a:pathLst>
          </a:custGeom>
          <a:solidFill>
            <a:srgbClr val="FF9B9B"/>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79892" name="Text Box 20"/>
          <p:cNvSpPr>
            <a:spLocks noChangeArrowheads="1"/>
          </p:cNvSpPr>
          <p:nvPr>
            <p:custDataLst>
              <p:tags r:id="rId19"/>
            </p:custDataLst>
          </p:nvPr>
        </p:nvSpPr>
        <p:spPr bwMode="auto">
          <a:xfrm>
            <a:off x="5276850" y="4094163"/>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四川</a:t>
            </a:r>
          </a:p>
        </p:txBody>
      </p:sp>
      <p:sp>
        <p:nvSpPr>
          <p:cNvPr id="79893" name="Freeform 21"/>
          <p:cNvSpPr>
            <a:spLocks/>
          </p:cNvSpPr>
          <p:nvPr>
            <p:custDataLst>
              <p:tags r:id="rId20"/>
            </p:custDataLst>
          </p:nvPr>
        </p:nvSpPr>
        <p:spPr bwMode="auto">
          <a:xfrm>
            <a:off x="7943851" y="-96838"/>
            <a:ext cx="1762125" cy="1649413"/>
          </a:xfrm>
          <a:custGeom>
            <a:avLst/>
            <a:gdLst>
              <a:gd name="T0" fmla="*/ 12 w 1128"/>
              <a:gd name="T1" fmla="*/ 90 h 1027"/>
              <a:gd name="T2" fmla="*/ 108 w 1128"/>
              <a:gd name="T3" fmla="*/ 168 h 1027"/>
              <a:gd name="T4" fmla="*/ 144 w 1128"/>
              <a:gd name="T5" fmla="*/ 234 h 1027"/>
              <a:gd name="T6" fmla="*/ 192 w 1128"/>
              <a:gd name="T7" fmla="*/ 216 h 1027"/>
              <a:gd name="T8" fmla="*/ 324 w 1128"/>
              <a:gd name="T9" fmla="*/ 192 h 1027"/>
              <a:gd name="T10" fmla="*/ 342 w 1128"/>
              <a:gd name="T11" fmla="*/ 228 h 1027"/>
              <a:gd name="T12" fmla="*/ 360 w 1128"/>
              <a:gd name="T13" fmla="*/ 330 h 1027"/>
              <a:gd name="T14" fmla="*/ 318 w 1128"/>
              <a:gd name="T15" fmla="*/ 552 h 1027"/>
              <a:gd name="T16" fmla="*/ 228 w 1128"/>
              <a:gd name="T17" fmla="*/ 672 h 1027"/>
              <a:gd name="T18" fmla="*/ 234 w 1128"/>
              <a:gd name="T19" fmla="*/ 696 h 1027"/>
              <a:gd name="T20" fmla="*/ 276 w 1128"/>
              <a:gd name="T21" fmla="*/ 726 h 1027"/>
              <a:gd name="T22" fmla="*/ 372 w 1128"/>
              <a:gd name="T23" fmla="*/ 792 h 1027"/>
              <a:gd name="T24" fmla="*/ 600 w 1128"/>
              <a:gd name="T25" fmla="*/ 876 h 1027"/>
              <a:gd name="T26" fmla="*/ 684 w 1128"/>
              <a:gd name="T27" fmla="*/ 954 h 1027"/>
              <a:gd name="T28" fmla="*/ 780 w 1128"/>
              <a:gd name="T29" fmla="*/ 984 h 1027"/>
              <a:gd name="T30" fmla="*/ 864 w 1128"/>
              <a:gd name="T31" fmla="*/ 972 h 1027"/>
              <a:gd name="T32" fmla="*/ 960 w 1128"/>
              <a:gd name="T33" fmla="*/ 984 h 1027"/>
              <a:gd name="T34" fmla="*/ 978 w 1128"/>
              <a:gd name="T35" fmla="*/ 960 h 1027"/>
              <a:gd name="T36" fmla="*/ 978 w 1128"/>
              <a:gd name="T37" fmla="*/ 810 h 1027"/>
              <a:gd name="T38" fmla="*/ 1086 w 1128"/>
              <a:gd name="T39" fmla="*/ 720 h 1027"/>
              <a:gd name="T40" fmla="*/ 1110 w 1128"/>
              <a:gd name="T41" fmla="*/ 648 h 1027"/>
              <a:gd name="T42" fmla="*/ 1092 w 1128"/>
              <a:gd name="T43" fmla="*/ 516 h 1027"/>
              <a:gd name="T44" fmla="*/ 1008 w 1128"/>
              <a:gd name="T45" fmla="*/ 414 h 1027"/>
              <a:gd name="T46" fmla="*/ 954 w 1128"/>
              <a:gd name="T47" fmla="*/ 450 h 1027"/>
              <a:gd name="T48" fmla="*/ 822 w 1128"/>
              <a:gd name="T49" fmla="*/ 504 h 1027"/>
              <a:gd name="T50" fmla="*/ 774 w 1128"/>
              <a:gd name="T51" fmla="*/ 438 h 1027"/>
              <a:gd name="T52" fmla="*/ 738 w 1128"/>
              <a:gd name="T53" fmla="*/ 420 h 1027"/>
              <a:gd name="T54" fmla="*/ 666 w 1128"/>
              <a:gd name="T55" fmla="*/ 384 h 1027"/>
              <a:gd name="T56" fmla="*/ 510 w 1128"/>
              <a:gd name="T57" fmla="*/ 342 h 1027"/>
              <a:gd name="T58" fmla="*/ 384 w 1128"/>
              <a:gd name="T59" fmla="*/ 168 h 1027"/>
              <a:gd name="T60" fmla="*/ 312 w 1128"/>
              <a:gd name="T61" fmla="*/ 60 h 1027"/>
              <a:gd name="T62" fmla="*/ 258 w 1128"/>
              <a:gd name="T63" fmla="*/ 12 h 1027"/>
              <a:gd name="T64" fmla="*/ 108 w 1128"/>
              <a:gd name="T65" fmla="*/ 6 h 1027"/>
              <a:gd name="T66" fmla="*/ 18 w 1128"/>
              <a:gd name="T67" fmla="*/ 12 h 1027"/>
              <a:gd name="T68" fmla="*/ 18 w 1128"/>
              <a:gd name="T69" fmla="*/ 36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8" h="1027">
                <a:moveTo>
                  <a:pt x="18" y="36"/>
                </a:moveTo>
                <a:cubicBezTo>
                  <a:pt x="16" y="54"/>
                  <a:pt x="16" y="72"/>
                  <a:pt x="12" y="90"/>
                </a:cubicBezTo>
                <a:cubicBezTo>
                  <a:pt x="10" y="102"/>
                  <a:pt x="0" y="126"/>
                  <a:pt x="0" y="126"/>
                </a:cubicBezTo>
                <a:cubicBezTo>
                  <a:pt x="45" y="131"/>
                  <a:pt x="79" y="131"/>
                  <a:pt x="108" y="168"/>
                </a:cubicBezTo>
                <a:cubicBezTo>
                  <a:pt x="117" y="179"/>
                  <a:pt x="124" y="192"/>
                  <a:pt x="132" y="204"/>
                </a:cubicBezTo>
                <a:cubicBezTo>
                  <a:pt x="138" y="213"/>
                  <a:pt x="136" y="226"/>
                  <a:pt x="144" y="234"/>
                </a:cubicBezTo>
                <a:cubicBezTo>
                  <a:pt x="150" y="240"/>
                  <a:pt x="160" y="238"/>
                  <a:pt x="168" y="240"/>
                </a:cubicBezTo>
                <a:cubicBezTo>
                  <a:pt x="216" y="224"/>
                  <a:pt x="160" y="248"/>
                  <a:pt x="192" y="216"/>
                </a:cubicBezTo>
                <a:cubicBezTo>
                  <a:pt x="211" y="197"/>
                  <a:pt x="244" y="207"/>
                  <a:pt x="270" y="204"/>
                </a:cubicBezTo>
                <a:cubicBezTo>
                  <a:pt x="312" y="176"/>
                  <a:pt x="294" y="172"/>
                  <a:pt x="324" y="192"/>
                </a:cubicBezTo>
                <a:cubicBezTo>
                  <a:pt x="328" y="198"/>
                  <a:pt x="333" y="204"/>
                  <a:pt x="336" y="210"/>
                </a:cubicBezTo>
                <a:cubicBezTo>
                  <a:pt x="339" y="216"/>
                  <a:pt x="339" y="222"/>
                  <a:pt x="342" y="228"/>
                </a:cubicBezTo>
                <a:cubicBezTo>
                  <a:pt x="349" y="241"/>
                  <a:pt x="366" y="264"/>
                  <a:pt x="366" y="264"/>
                </a:cubicBezTo>
                <a:cubicBezTo>
                  <a:pt x="364" y="286"/>
                  <a:pt x="364" y="308"/>
                  <a:pt x="360" y="330"/>
                </a:cubicBezTo>
                <a:cubicBezTo>
                  <a:pt x="358" y="342"/>
                  <a:pt x="348" y="366"/>
                  <a:pt x="348" y="366"/>
                </a:cubicBezTo>
                <a:cubicBezTo>
                  <a:pt x="347" y="398"/>
                  <a:pt x="367" y="519"/>
                  <a:pt x="318" y="552"/>
                </a:cubicBezTo>
                <a:cubicBezTo>
                  <a:pt x="299" y="580"/>
                  <a:pt x="291" y="600"/>
                  <a:pt x="264" y="618"/>
                </a:cubicBezTo>
                <a:cubicBezTo>
                  <a:pt x="258" y="627"/>
                  <a:pt x="237" y="658"/>
                  <a:pt x="228" y="672"/>
                </a:cubicBezTo>
                <a:cubicBezTo>
                  <a:pt x="224" y="678"/>
                  <a:pt x="216" y="690"/>
                  <a:pt x="216" y="690"/>
                </a:cubicBezTo>
                <a:cubicBezTo>
                  <a:pt x="222" y="692"/>
                  <a:pt x="230" y="692"/>
                  <a:pt x="234" y="696"/>
                </a:cubicBezTo>
                <a:cubicBezTo>
                  <a:pt x="238" y="700"/>
                  <a:pt x="235" y="710"/>
                  <a:pt x="240" y="714"/>
                </a:cubicBezTo>
                <a:cubicBezTo>
                  <a:pt x="250" y="721"/>
                  <a:pt x="264" y="722"/>
                  <a:pt x="276" y="726"/>
                </a:cubicBezTo>
                <a:cubicBezTo>
                  <a:pt x="282" y="728"/>
                  <a:pt x="294" y="732"/>
                  <a:pt x="294" y="732"/>
                </a:cubicBezTo>
                <a:cubicBezTo>
                  <a:pt x="331" y="788"/>
                  <a:pt x="310" y="783"/>
                  <a:pt x="372" y="792"/>
                </a:cubicBezTo>
                <a:cubicBezTo>
                  <a:pt x="410" y="817"/>
                  <a:pt x="428" y="861"/>
                  <a:pt x="474" y="876"/>
                </a:cubicBezTo>
                <a:cubicBezTo>
                  <a:pt x="524" y="859"/>
                  <a:pt x="541" y="871"/>
                  <a:pt x="600" y="876"/>
                </a:cubicBezTo>
                <a:cubicBezTo>
                  <a:pt x="621" y="890"/>
                  <a:pt x="631" y="907"/>
                  <a:pt x="648" y="924"/>
                </a:cubicBezTo>
                <a:cubicBezTo>
                  <a:pt x="659" y="935"/>
                  <a:pt x="673" y="943"/>
                  <a:pt x="684" y="954"/>
                </a:cubicBezTo>
                <a:cubicBezTo>
                  <a:pt x="707" y="946"/>
                  <a:pt x="709" y="932"/>
                  <a:pt x="732" y="924"/>
                </a:cubicBezTo>
                <a:cubicBezTo>
                  <a:pt x="762" y="934"/>
                  <a:pt x="754" y="958"/>
                  <a:pt x="780" y="984"/>
                </a:cubicBezTo>
                <a:cubicBezTo>
                  <a:pt x="794" y="1027"/>
                  <a:pt x="806" y="1020"/>
                  <a:pt x="852" y="1014"/>
                </a:cubicBezTo>
                <a:cubicBezTo>
                  <a:pt x="857" y="1000"/>
                  <a:pt x="854" y="983"/>
                  <a:pt x="864" y="972"/>
                </a:cubicBezTo>
                <a:cubicBezTo>
                  <a:pt x="873" y="961"/>
                  <a:pt x="900" y="948"/>
                  <a:pt x="900" y="948"/>
                </a:cubicBezTo>
                <a:cubicBezTo>
                  <a:pt x="928" y="955"/>
                  <a:pt x="939" y="963"/>
                  <a:pt x="960" y="984"/>
                </a:cubicBezTo>
                <a:cubicBezTo>
                  <a:pt x="968" y="982"/>
                  <a:pt x="979" y="985"/>
                  <a:pt x="984" y="978"/>
                </a:cubicBezTo>
                <a:cubicBezTo>
                  <a:pt x="988" y="973"/>
                  <a:pt x="979" y="966"/>
                  <a:pt x="978" y="960"/>
                </a:cubicBezTo>
                <a:cubicBezTo>
                  <a:pt x="975" y="944"/>
                  <a:pt x="974" y="928"/>
                  <a:pt x="972" y="912"/>
                </a:cubicBezTo>
                <a:cubicBezTo>
                  <a:pt x="974" y="878"/>
                  <a:pt x="966" y="842"/>
                  <a:pt x="978" y="810"/>
                </a:cubicBezTo>
                <a:cubicBezTo>
                  <a:pt x="981" y="803"/>
                  <a:pt x="1043" y="789"/>
                  <a:pt x="1056" y="786"/>
                </a:cubicBezTo>
                <a:cubicBezTo>
                  <a:pt x="1111" y="797"/>
                  <a:pt x="1092" y="774"/>
                  <a:pt x="1086" y="720"/>
                </a:cubicBezTo>
                <a:cubicBezTo>
                  <a:pt x="1088" y="698"/>
                  <a:pt x="1085" y="675"/>
                  <a:pt x="1092" y="654"/>
                </a:cubicBezTo>
                <a:cubicBezTo>
                  <a:pt x="1094" y="648"/>
                  <a:pt x="1105" y="652"/>
                  <a:pt x="1110" y="648"/>
                </a:cubicBezTo>
                <a:cubicBezTo>
                  <a:pt x="1121" y="640"/>
                  <a:pt x="1124" y="624"/>
                  <a:pt x="1128" y="612"/>
                </a:cubicBezTo>
                <a:cubicBezTo>
                  <a:pt x="1119" y="577"/>
                  <a:pt x="1103" y="549"/>
                  <a:pt x="1092" y="516"/>
                </a:cubicBezTo>
                <a:cubicBezTo>
                  <a:pt x="1097" y="458"/>
                  <a:pt x="1121" y="382"/>
                  <a:pt x="1086" y="330"/>
                </a:cubicBezTo>
                <a:cubicBezTo>
                  <a:pt x="1060" y="369"/>
                  <a:pt x="1042" y="380"/>
                  <a:pt x="1008" y="414"/>
                </a:cubicBezTo>
                <a:cubicBezTo>
                  <a:pt x="998" y="424"/>
                  <a:pt x="984" y="430"/>
                  <a:pt x="972" y="438"/>
                </a:cubicBezTo>
                <a:cubicBezTo>
                  <a:pt x="966" y="442"/>
                  <a:pt x="954" y="450"/>
                  <a:pt x="954" y="450"/>
                </a:cubicBezTo>
                <a:cubicBezTo>
                  <a:pt x="937" y="476"/>
                  <a:pt x="916" y="500"/>
                  <a:pt x="894" y="522"/>
                </a:cubicBezTo>
                <a:cubicBezTo>
                  <a:pt x="869" y="517"/>
                  <a:pt x="846" y="510"/>
                  <a:pt x="822" y="504"/>
                </a:cubicBezTo>
                <a:cubicBezTo>
                  <a:pt x="792" y="484"/>
                  <a:pt x="808" y="498"/>
                  <a:pt x="780" y="456"/>
                </a:cubicBezTo>
                <a:cubicBezTo>
                  <a:pt x="776" y="451"/>
                  <a:pt x="778" y="442"/>
                  <a:pt x="774" y="438"/>
                </a:cubicBezTo>
                <a:cubicBezTo>
                  <a:pt x="770" y="434"/>
                  <a:pt x="762" y="435"/>
                  <a:pt x="756" y="432"/>
                </a:cubicBezTo>
                <a:cubicBezTo>
                  <a:pt x="750" y="429"/>
                  <a:pt x="745" y="423"/>
                  <a:pt x="738" y="420"/>
                </a:cubicBezTo>
                <a:cubicBezTo>
                  <a:pt x="726" y="415"/>
                  <a:pt x="713" y="415"/>
                  <a:pt x="702" y="408"/>
                </a:cubicBezTo>
                <a:cubicBezTo>
                  <a:pt x="690" y="400"/>
                  <a:pt x="666" y="384"/>
                  <a:pt x="666" y="384"/>
                </a:cubicBezTo>
                <a:cubicBezTo>
                  <a:pt x="648" y="357"/>
                  <a:pt x="648" y="346"/>
                  <a:pt x="618" y="366"/>
                </a:cubicBezTo>
                <a:cubicBezTo>
                  <a:pt x="565" y="362"/>
                  <a:pt x="548" y="367"/>
                  <a:pt x="510" y="342"/>
                </a:cubicBezTo>
                <a:cubicBezTo>
                  <a:pt x="499" y="288"/>
                  <a:pt x="447" y="243"/>
                  <a:pt x="408" y="204"/>
                </a:cubicBezTo>
                <a:cubicBezTo>
                  <a:pt x="394" y="161"/>
                  <a:pt x="414" y="213"/>
                  <a:pt x="384" y="168"/>
                </a:cubicBezTo>
                <a:cubicBezTo>
                  <a:pt x="380" y="163"/>
                  <a:pt x="381" y="156"/>
                  <a:pt x="378" y="150"/>
                </a:cubicBezTo>
                <a:cubicBezTo>
                  <a:pt x="360" y="118"/>
                  <a:pt x="338" y="86"/>
                  <a:pt x="312" y="60"/>
                </a:cubicBezTo>
                <a:cubicBezTo>
                  <a:pt x="309" y="50"/>
                  <a:pt x="304" y="30"/>
                  <a:pt x="294" y="24"/>
                </a:cubicBezTo>
                <a:cubicBezTo>
                  <a:pt x="283" y="17"/>
                  <a:pt x="258" y="12"/>
                  <a:pt x="258" y="12"/>
                </a:cubicBezTo>
                <a:cubicBezTo>
                  <a:pt x="203" y="26"/>
                  <a:pt x="236" y="32"/>
                  <a:pt x="162" y="24"/>
                </a:cubicBezTo>
                <a:cubicBezTo>
                  <a:pt x="144" y="18"/>
                  <a:pt x="126" y="12"/>
                  <a:pt x="108" y="6"/>
                </a:cubicBezTo>
                <a:cubicBezTo>
                  <a:pt x="102" y="4"/>
                  <a:pt x="90" y="0"/>
                  <a:pt x="90" y="0"/>
                </a:cubicBezTo>
                <a:cubicBezTo>
                  <a:pt x="88" y="0"/>
                  <a:pt x="22" y="5"/>
                  <a:pt x="18" y="12"/>
                </a:cubicBezTo>
                <a:cubicBezTo>
                  <a:pt x="12" y="23"/>
                  <a:pt x="12" y="36"/>
                  <a:pt x="12" y="48"/>
                </a:cubicBezTo>
                <a:cubicBezTo>
                  <a:pt x="12" y="52"/>
                  <a:pt x="16" y="40"/>
                  <a:pt x="18" y="36"/>
                </a:cubicBezTo>
                <a:close/>
              </a:path>
            </a:pathLst>
          </a:custGeom>
          <a:solidFill>
            <a:schemeClr val="accent1"/>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894" name="Text Box 22"/>
          <p:cNvSpPr>
            <a:spLocks noChangeArrowheads="1"/>
          </p:cNvSpPr>
          <p:nvPr>
            <p:custDataLst>
              <p:tags r:id="rId21"/>
            </p:custDataLst>
          </p:nvPr>
        </p:nvSpPr>
        <p:spPr bwMode="auto">
          <a:xfrm>
            <a:off x="8629650" y="741363"/>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黑龙江</a:t>
            </a:r>
          </a:p>
        </p:txBody>
      </p:sp>
      <p:sp>
        <p:nvSpPr>
          <p:cNvPr id="79895" name="Freeform 23"/>
          <p:cNvSpPr>
            <a:spLocks/>
          </p:cNvSpPr>
          <p:nvPr>
            <p:custDataLst>
              <p:tags r:id="rId22"/>
            </p:custDataLst>
          </p:nvPr>
        </p:nvSpPr>
        <p:spPr bwMode="auto">
          <a:xfrm>
            <a:off x="8201026" y="1003301"/>
            <a:ext cx="1381125" cy="1109663"/>
          </a:xfrm>
          <a:custGeom>
            <a:avLst/>
            <a:gdLst>
              <a:gd name="T0" fmla="*/ 456 w 870"/>
              <a:gd name="T1" fmla="*/ 669 h 669"/>
              <a:gd name="T2" fmla="*/ 444 w 870"/>
              <a:gd name="T3" fmla="*/ 651 h 669"/>
              <a:gd name="T4" fmla="*/ 426 w 870"/>
              <a:gd name="T5" fmla="*/ 639 h 669"/>
              <a:gd name="T6" fmla="*/ 366 w 870"/>
              <a:gd name="T7" fmla="*/ 525 h 669"/>
              <a:gd name="T8" fmla="*/ 318 w 870"/>
              <a:gd name="T9" fmla="*/ 465 h 669"/>
              <a:gd name="T10" fmla="*/ 300 w 870"/>
              <a:gd name="T11" fmla="*/ 447 h 669"/>
              <a:gd name="T12" fmla="*/ 246 w 870"/>
              <a:gd name="T13" fmla="*/ 429 h 669"/>
              <a:gd name="T14" fmla="*/ 228 w 870"/>
              <a:gd name="T15" fmla="*/ 423 h 669"/>
              <a:gd name="T16" fmla="*/ 210 w 870"/>
              <a:gd name="T17" fmla="*/ 375 h 669"/>
              <a:gd name="T18" fmla="*/ 162 w 870"/>
              <a:gd name="T19" fmla="*/ 315 h 669"/>
              <a:gd name="T20" fmla="*/ 120 w 870"/>
              <a:gd name="T21" fmla="*/ 345 h 669"/>
              <a:gd name="T22" fmla="*/ 96 w 870"/>
              <a:gd name="T23" fmla="*/ 339 h 669"/>
              <a:gd name="T24" fmla="*/ 72 w 870"/>
              <a:gd name="T25" fmla="*/ 279 h 669"/>
              <a:gd name="T26" fmla="*/ 18 w 870"/>
              <a:gd name="T27" fmla="*/ 219 h 669"/>
              <a:gd name="T28" fmla="*/ 66 w 870"/>
              <a:gd name="T29" fmla="*/ 159 h 669"/>
              <a:gd name="T30" fmla="*/ 120 w 870"/>
              <a:gd name="T31" fmla="*/ 123 h 669"/>
              <a:gd name="T32" fmla="*/ 114 w 870"/>
              <a:gd name="T33" fmla="*/ 63 h 669"/>
              <a:gd name="T34" fmla="*/ 66 w 870"/>
              <a:gd name="T35" fmla="*/ 51 h 669"/>
              <a:gd name="T36" fmla="*/ 72 w 870"/>
              <a:gd name="T37" fmla="*/ 15 h 669"/>
              <a:gd name="T38" fmla="*/ 90 w 870"/>
              <a:gd name="T39" fmla="*/ 33 h 669"/>
              <a:gd name="T40" fmla="*/ 120 w 870"/>
              <a:gd name="T41" fmla="*/ 39 h 669"/>
              <a:gd name="T42" fmla="*/ 144 w 870"/>
              <a:gd name="T43" fmla="*/ 75 h 669"/>
              <a:gd name="T44" fmla="*/ 204 w 870"/>
              <a:gd name="T45" fmla="*/ 105 h 669"/>
              <a:gd name="T46" fmla="*/ 234 w 870"/>
              <a:gd name="T47" fmla="*/ 129 h 669"/>
              <a:gd name="T48" fmla="*/ 270 w 870"/>
              <a:gd name="T49" fmla="*/ 165 h 669"/>
              <a:gd name="T50" fmla="*/ 324 w 870"/>
              <a:gd name="T51" fmla="*/ 189 h 669"/>
              <a:gd name="T52" fmla="*/ 372 w 870"/>
              <a:gd name="T53" fmla="*/ 177 h 669"/>
              <a:gd name="T54" fmla="*/ 522 w 870"/>
              <a:gd name="T55" fmla="*/ 261 h 669"/>
              <a:gd name="T56" fmla="*/ 564 w 870"/>
              <a:gd name="T57" fmla="*/ 243 h 669"/>
              <a:gd name="T58" fmla="*/ 654 w 870"/>
              <a:gd name="T59" fmla="*/ 333 h 669"/>
              <a:gd name="T60" fmla="*/ 684 w 870"/>
              <a:gd name="T61" fmla="*/ 315 h 669"/>
              <a:gd name="T62" fmla="*/ 708 w 870"/>
              <a:gd name="T63" fmla="*/ 279 h 669"/>
              <a:gd name="T64" fmla="*/ 714 w 870"/>
              <a:gd name="T65" fmla="*/ 261 h 669"/>
              <a:gd name="T66" fmla="*/ 840 w 870"/>
              <a:gd name="T67" fmla="*/ 303 h 669"/>
              <a:gd name="T68" fmla="*/ 870 w 870"/>
              <a:gd name="T69" fmla="*/ 375 h 669"/>
              <a:gd name="T70" fmla="*/ 816 w 870"/>
              <a:gd name="T71" fmla="*/ 363 h 669"/>
              <a:gd name="T72" fmla="*/ 792 w 870"/>
              <a:gd name="T73" fmla="*/ 357 h 669"/>
              <a:gd name="T74" fmla="*/ 768 w 870"/>
              <a:gd name="T75" fmla="*/ 375 h 669"/>
              <a:gd name="T76" fmla="*/ 738 w 870"/>
              <a:gd name="T77" fmla="*/ 417 h 669"/>
              <a:gd name="T78" fmla="*/ 720 w 870"/>
              <a:gd name="T79" fmla="*/ 435 h 669"/>
              <a:gd name="T80" fmla="*/ 702 w 870"/>
              <a:gd name="T81" fmla="*/ 441 h 669"/>
              <a:gd name="T82" fmla="*/ 690 w 870"/>
              <a:gd name="T83" fmla="*/ 495 h 669"/>
              <a:gd name="T84" fmla="*/ 672 w 870"/>
              <a:gd name="T85" fmla="*/ 513 h 669"/>
              <a:gd name="T86" fmla="*/ 654 w 870"/>
              <a:gd name="T87" fmla="*/ 549 h 669"/>
              <a:gd name="T88" fmla="*/ 618 w 870"/>
              <a:gd name="T89" fmla="*/ 561 h 669"/>
              <a:gd name="T90" fmla="*/ 600 w 870"/>
              <a:gd name="T91" fmla="*/ 567 h 669"/>
              <a:gd name="T92" fmla="*/ 522 w 870"/>
              <a:gd name="T93" fmla="*/ 591 h 669"/>
              <a:gd name="T94" fmla="*/ 498 w 870"/>
              <a:gd name="T95" fmla="*/ 645 h 669"/>
              <a:gd name="T96" fmla="*/ 456 w 870"/>
              <a:gd name="T97" fmla="*/ 669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0" h="669">
                <a:moveTo>
                  <a:pt x="456" y="669"/>
                </a:moveTo>
                <a:cubicBezTo>
                  <a:pt x="452" y="663"/>
                  <a:pt x="449" y="656"/>
                  <a:pt x="444" y="651"/>
                </a:cubicBezTo>
                <a:cubicBezTo>
                  <a:pt x="439" y="646"/>
                  <a:pt x="430" y="645"/>
                  <a:pt x="426" y="639"/>
                </a:cubicBezTo>
                <a:cubicBezTo>
                  <a:pt x="403" y="602"/>
                  <a:pt x="414" y="541"/>
                  <a:pt x="366" y="525"/>
                </a:cubicBezTo>
                <a:cubicBezTo>
                  <a:pt x="343" y="455"/>
                  <a:pt x="372" y="519"/>
                  <a:pt x="318" y="465"/>
                </a:cubicBezTo>
                <a:cubicBezTo>
                  <a:pt x="312" y="459"/>
                  <a:pt x="307" y="451"/>
                  <a:pt x="300" y="447"/>
                </a:cubicBezTo>
                <a:cubicBezTo>
                  <a:pt x="283" y="438"/>
                  <a:pt x="264" y="435"/>
                  <a:pt x="246" y="429"/>
                </a:cubicBezTo>
                <a:cubicBezTo>
                  <a:pt x="240" y="427"/>
                  <a:pt x="228" y="423"/>
                  <a:pt x="228" y="423"/>
                </a:cubicBezTo>
                <a:cubicBezTo>
                  <a:pt x="214" y="352"/>
                  <a:pt x="232" y="426"/>
                  <a:pt x="210" y="375"/>
                </a:cubicBezTo>
                <a:cubicBezTo>
                  <a:pt x="195" y="341"/>
                  <a:pt x="200" y="328"/>
                  <a:pt x="162" y="315"/>
                </a:cubicBezTo>
                <a:cubicBezTo>
                  <a:pt x="130" y="326"/>
                  <a:pt x="152" y="334"/>
                  <a:pt x="120" y="345"/>
                </a:cubicBezTo>
                <a:cubicBezTo>
                  <a:pt x="112" y="343"/>
                  <a:pt x="102" y="345"/>
                  <a:pt x="96" y="339"/>
                </a:cubicBezTo>
                <a:cubicBezTo>
                  <a:pt x="96" y="339"/>
                  <a:pt x="77" y="287"/>
                  <a:pt x="72" y="279"/>
                </a:cubicBezTo>
                <a:cubicBezTo>
                  <a:pt x="61" y="233"/>
                  <a:pt x="53" y="242"/>
                  <a:pt x="18" y="219"/>
                </a:cubicBezTo>
                <a:cubicBezTo>
                  <a:pt x="0" y="164"/>
                  <a:pt x="23" y="168"/>
                  <a:pt x="66" y="159"/>
                </a:cubicBezTo>
                <a:cubicBezTo>
                  <a:pt x="84" y="141"/>
                  <a:pt x="99" y="137"/>
                  <a:pt x="120" y="123"/>
                </a:cubicBezTo>
                <a:cubicBezTo>
                  <a:pt x="118" y="103"/>
                  <a:pt x="126" y="79"/>
                  <a:pt x="114" y="63"/>
                </a:cubicBezTo>
                <a:cubicBezTo>
                  <a:pt x="104" y="50"/>
                  <a:pt x="66" y="51"/>
                  <a:pt x="66" y="51"/>
                </a:cubicBezTo>
                <a:cubicBezTo>
                  <a:pt x="42" y="35"/>
                  <a:pt x="28" y="0"/>
                  <a:pt x="72" y="15"/>
                </a:cubicBezTo>
                <a:cubicBezTo>
                  <a:pt x="78" y="21"/>
                  <a:pt x="82" y="29"/>
                  <a:pt x="90" y="33"/>
                </a:cubicBezTo>
                <a:cubicBezTo>
                  <a:pt x="99" y="38"/>
                  <a:pt x="112" y="33"/>
                  <a:pt x="120" y="39"/>
                </a:cubicBezTo>
                <a:cubicBezTo>
                  <a:pt x="131" y="48"/>
                  <a:pt x="132" y="67"/>
                  <a:pt x="144" y="75"/>
                </a:cubicBezTo>
                <a:cubicBezTo>
                  <a:pt x="187" y="104"/>
                  <a:pt x="166" y="96"/>
                  <a:pt x="204" y="105"/>
                </a:cubicBezTo>
                <a:cubicBezTo>
                  <a:pt x="237" y="154"/>
                  <a:pt x="194" y="98"/>
                  <a:pt x="234" y="129"/>
                </a:cubicBezTo>
                <a:cubicBezTo>
                  <a:pt x="247" y="139"/>
                  <a:pt x="258" y="153"/>
                  <a:pt x="270" y="165"/>
                </a:cubicBezTo>
                <a:cubicBezTo>
                  <a:pt x="284" y="179"/>
                  <a:pt x="324" y="189"/>
                  <a:pt x="324" y="189"/>
                </a:cubicBezTo>
                <a:cubicBezTo>
                  <a:pt x="340" y="186"/>
                  <a:pt x="356" y="177"/>
                  <a:pt x="372" y="177"/>
                </a:cubicBezTo>
                <a:cubicBezTo>
                  <a:pt x="447" y="177"/>
                  <a:pt x="467" y="243"/>
                  <a:pt x="522" y="261"/>
                </a:cubicBezTo>
                <a:cubicBezTo>
                  <a:pt x="564" y="247"/>
                  <a:pt x="524" y="230"/>
                  <a:pt x="564" y="243"/>
                </a:cubicBezTo>
                <a:cubicBezTo>
                  <a:pt x="592" y="285"/>
                  <a:pt x="639" y="323"/>
                  <a:pt x="654" y="333"/>
                </a:cubicBezTo>
                <a:cubicBezTo>
                  <a:pt x="664" y="327"/>
                  <a:pt x="681" y="326"/>
                  <a:pt x="684" y="315"/>
                </a:cubicBezTo>
                <a:cubicBezTo>
                  <a:pt x="692" y="284"/>
                  <a:pt x="683" y="296"/>
                  <a:pt x="708" y="279"/>
                </a:cubicBezTo>
                <a:cubicBezTo>
                  <a:pt x="710" y="273"/>
                  <a:pt x="708" y="263"/>
                  <a:pt x="714" y="261"/>
                </a:cubicBezTo>
                <a:cubicBezTo>
                  <a:pt x="734" y="256"/>
                  <a:pt x="814" y="294"/>
                  <a:pt x="840" y="303"/>
                </a:cubicBezTo>
                <a:cubicBezTo>
                  <a:pt x="849" y="331"/>
                  <a:pt x="854" y="351"/>
                  <a:pt x="870" y="375"/>
                </a:cubicBezTo>
                <a:cubicBezTo>
                  <a:pt x="829" y="402"/>
                  <a:pt x="841" y="380"/>
                  <a:pt x="816" y="363"/>
                </a:cubicBezTo>
                <a:cubicBezTo>
                  <a:pt x="809" y="358"/>
                  <a:pt x="800" y="359"/>
                  <a:pt x="792" y="357"/>
                </a:cubicBezTo>
                <a:cubicBezTo>
                  <a:pt x="784" y="363"/>
                  <a:pt x="774" y="367"/>
                  <a:pt x="768" y="375"/>
                </a:cubicBezTo>
                <a:cubicBezTo>
                  <a:pt x="736" y="423"/>
                  <a:pt x="777" y="404"/>
                  <a:pt x="738" y="417"/>
                </a:cubicBezTo>
                <a:cubicBezTo>
                  <a:pt x="732" y="423"/>
                  <a:pt x="727" y="430"/>
                  <a:pt x="720" y="435"/>
                </a:cubicBezTo>
                <a:cubicBezTo>
                  <a:pt x="715" y="439"/>
                  <a:pt x="706" y="437"/>
                  <a:pt x="702" y="441"/>
                </a:cubicBezTo>
                <a:cubicBezTo>
                  <a:pt x="689" y="454"/>
                  <a:pt x="697" y="478"/>
                  <a:pt x="690" y="495"/>
                </a:cubicBezTo>
                <a:cubicBezTo>
                  <a:pt x="687" y="503"/>
                  <a:pt x="678" y="507"/>
                  <a:pt x="672" y="513"/>
                </a:cubicBezTo>
                <a:cubicBezTo>
                  <a:pt x="669" y="523"/>
                  <a:pt x="664" y="543"/>
                  <a:pt x="654" y="549"/>
                </a:cubicBezTo>
                <a:cubicBezTo>
                  <a:pt x="643" y="556"/>
                  <a:pt x="630" y="557"/>
                  <a:pt x="618" y="561"/>
                </a:cubicBezTo>
                <a:cubicBezTo>
                  <a:pt x="612" y="563"/>
                  <a:pt x="600" y="567"/>
                  <a:pt x="600" y="567"/>
                </a:cubicBezTo>
                <a:cubicBezTo>
                  <a:pt x="616" y="615"/>
                  <a:pt x="607" y="568"/>
                  <a:pt x="522" y="591"/>
                </a:cubicBezTo>
                <a:cubicBezTo>
                  <a:pt x="521" y="591"/>
                  <a:pt x="505" y="635"/>
                  <a:pt x="498" y="645"/>
                </a:cubicBezTo>
                <a:cubicBezTo>
                  <a:pt x="489" y="658"/>
                  <a:pt x="456" y="669"/>
                  <a:pt x="456" y="669"/>
                </a:cubicBezTo>
                <a:close/>
              </a:path>
            </a:pathLst>
          </a:custGeom>
          <a:solidFill>
            <a:schemeClr val="accent1"/>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896" name="Text Box 24"/>
          <p:cNvSpPr>
            <a:spLocks noChangeArrowheads="1"/>
          </p:cNvSpPr>
          <p:nvPr>
            <p:custDataLst>
              <p:tags r:id="rId23"/>
            </p:custDataLst>
          </p:nvPr>
        </p:nvSpPr>
        <p:spPr bwMode="auto">
          <a:xfrm>
            <a:off x="8553451" y="1427163"/>
            <a:ext cx="663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吉林</a:t>
            </a:r>
          </a:p>
        </p:txBody>
      </p:sp>
      <p:sp>
        <p:nvSpPr>
          <p:cNvPr id="79897" name="Freeform 25"/>
          <p:cNvSpPr>
            <a:spLocks/>
          </p:cNvSpPr>
          <p:nvPr>
            <p:custDataLst>
              <p:tags r:id="rId24"/>
            </p:custDataLst>
          </p:nvPr>
        </p:nvSpPr>
        <p:spPr bwMode="auto">
          <a:xfrm>
            <a:off x="4852989" y="-96838"/>
            <a:ext cx="3709987" cy="3181351"/>
          </a:xfrm>
          <a:custGeom>
            <a:avLst/>
            <a:gdLst>
              <a:gd name="T0" fmla="*/ 1947 w 2319"/>
              <a:gd name="T1" fmla="*/ 126 h 1968"/>
              <a:gd name="T2" fmla="*/ 2187 w 2319"/>
              <a:gd name="T3" fmla="*/ 192 h 1968"/>
              <a:gd name="T4" fmla="*/ 2271 w 2319"/>
              <a:gd name="T5" fmla="*/ 204 h 1968"/>
              <a:gd name="T6" fmla="*/ 2283 w 2319"/>
              <a:gd name="T7" fmla="*/ 312 h 1968"/>
              <a:gd name="T8" fmla="*/ 2211 w 2319"/>
              <a:gd name="T9" fmla="*/ 570 h 1968"/>
              <a:gd name="T10" fmla="*/ 2157 w 2319"/>
              <a:gd name="T11" fmla="*/ 726 h 1968"/>
              <a:gd name="T12" fmla="*/ 2139 w 2319"/>
              <a:gd name="T13" fmla="*/ 828 h 1968"/>
              <a:gd name="T14" fmla="*/ 2151 w 2319"/>
              <a:gd name="T15" fmla="*/ 930 h 1968"/>
              <a:gd name="T16" fmla="*/ 2199 w 2319"/>
              <a:gd name="T17" fmla="*/ 1044 h 1968"/>
              <a:gd name="T18" fmla="*/ 2301 w 2319"/>
              <a:gd name="T19" fmla="*/ 1068 h 1968"/>
              <a:gd name="T20" fmla="*/ 2241 w 2319"/>
              <a:gd name="T21" fmla="*/ 1224 h 1968"/>
              <a:gd name="T22" fmla="*/ 2061 w 2319"/>
              <a:gd name="T23" fmla="*/ 1356 h 1968"/>
              <a:gd name="T24" fmla="*/ 2007 w 2319"/>
              <a:gd name="T25" fmla="*/ 1344 h 1968"/>
              <a:gd name="T26" fmla="*/ 1791 w 2319"/>
              <a:gd name="T27" fmla="*/ 1308 h 1968"/>
              <a:gd name="T28" fmla="*/ 1665 w 2319"/>
              <a:gd name="T29" fmla="*/ 1416 h 1968"/>
              <a:gd name="T30" fmla="*/ 1611 w 2319"/>
              <a:gd name="T31" fmla="*/ 1362 h 1968"/>
              <a:gd name="T32" fmla="*/ 1533 w 2319"/>
              <a:gd name="T33" fmla="*/ 1578 h 1968"/>
              <a:gd name="T34" fmla="*/ 1389 w 2319"/>
              <a:gd name="T35" fmla="*/ 1668 h 1968"/>
              <a:gd name="T36" fmla="*/ 1167 w 2319"/>
              <a:gd name="T37" fmla="*/ 1782 h 1968"/>
              <a:gd name="T38" fmla="*/ 987 w 2319"/>
              <a:gd name="T39" fmla="*/ 1962 h 1968"/>
              <a:gd name="T40" fmla="*/ 963 w 2319"/>
              <a:gd name="T41" fmla="*/ 1758 h 1968"/>
              <a:gd name="T42" fmla="*/ 861 w 2319"/>
              <a:gd name="T43" fmla="*/ 1740 h 1968"/>
              <a:gd name="T44" fmla="*/ 759 w 2319"/>
              <a:gd name="T45" fmla="*/ 1932 h 1968"/>
              <a:gd name="T46" fmla="*/ 687 w 2319"/>
              <a:gd name="T47" fmla="*/ 1932 h 1968"/>
              <a:gd name="T48" fmla="*/ 645 w 2319"/>
              <a:gd name="T49" fmla="*/ 1860 h 1968"/>
              <a:gd name="T50" fmla="*/ 639 w 2319"/>
              <a:gd name="T51" fmla="*/ 1722 h 1968"/>
              <a:gd name="T52" fmla="*/ 483 w 2319"/>
              <a:gd name="T53" fmla="*/ 1812 h 1968"/>
              <a:gd name="T54" fmla="*/ 375 w 2319"/>
              <a:gd name="T55" fmla="*/ 1746 h 1968"/>
              <a:gd name="T56" fmla="*/ 297 w 2319"/>
              <a:gd name="T57" fmla="*/ 1692 h 1968"/>
              <a:gd name="T58" fmla="*/ 303 w 2319"/>
              <a:gd name="T59" fmla="*/ 1542 h 1968"/>
              <a:gd name="T60" fmla="*/ 183 w 2319"/>
              <a:gd name="T61" fmla="*/ 1560 h 1968"/>
              <a:gd name="T62" fmla="*/ 123 w 2319"/>
              <a:gd name="T63" fmla="*/ 1524 h 1968"/>
              <a:gd name="T64" fmla="*/ 3 w 2319"/>
              <a:gd name="T65" fmla="*/ 1302 h 1968"/>
              <a:gd name="T66" fmla="*/ 69 w 2319"/>
              <a:gd name="T67" fmla="*/ 1302 h 1968"/>
              <a:gd name="T68" fmla="*/ 417 w 2319"/>
              <a:gd name="T69" fmla="*/ 1374 h 1968"/>
              <a:gd name="T70" fmla="*/ 657 w 2319"/>
              <a:gd name="T71" fmla="*/ 1464 h 1968"/>
              <a:gd name="T72" fmla="*/ 807 w 2319"/>
              <a:gd name="T73" fmla="*/ 1452 h 1968"/>
              <a:gd name="T74" fmla="*/ 957 w 2319"/>
              <a:gd name="T75" fmla="*/ 1392 h 1968"/>
              <a:gd name="T76" fmla="*/ 1239 w 2319"/>
              <a:gd name="T77" fmla="*/ 1338 h 1968"/>
              <a:gd name="T78" fmla="*/ 1329 w 2319"/>
              <a:gd name="T79" fmla="*/ 1098 h 1968"/>
              <a:gd name="T80" fmla="*/ 1545 w 2319"/>
              <a:gd name="T81" fmla="*/ 1068 h 1968"/>
              <a:gd name="T82" fmla="*/ 1623 w 2319"/>
              <a:gd name="T83" fmla="*/ 978 h 1968"/>
              <a:gd name="T84" fmla="*/ 1755 w 2319"/>
              <a:gd name="T85" fmla="*/ 864 h 1968"/>
              <a:gd name="T86" fmla="*/ 1941 w 2319"/>
              <a:gd name="T87" fmla="*/ 786 h 1968"/>
              <a:gd name="T88" fmla="*/ 1869 w 2319"/>
              <a:gd name="T89" fmla="*/ 666 h 1968"/>
              <a:gd name="T90" fmla="*/ 1707 w 2319"/>
              <a:gd name="T91" fmla="*/ 702 h 1968"/>
              <a:gd name="T92" fmla="*/ 1629 w 2319"/>
              <a:gd name="T93" fmla="*/ 558 h 1968"/>
              <a:gd name="T94" fmla="*/ 1827 w 2319"/>
              <a:gd name="T95" fmla="*/ 456 h 1968"/>
              <a:gd name="T96" fmla="*/ 1869 w 2319"/>
              <a:gd name="T97" fmla="*/ 300 h 1968"/>
              <a:gd name="T98" fmla="*/ 1887 w 2319"/>
              <a:gd name="T99" fmla="*/ 1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19" h="1968">
                <a:moveTo>
                  <a:pt x="1941" y="0"/>
                </a:moveTo>
                <a:cubicBezTo>
                  <a:pt x="1953" y="36"/>
                  <a:pt x="1935" y="79"/>
                  <a:pt x="1923" y="114"/>
                </a:cubicBezTo>
                <a:cubicBezTo>
                  <a:pt x="1931" y="118"/>
                  <a:pt x="1938" y="124"/>
                  <a:pt x="1947" y="126"/>
                </a:cubicBezTo>
                <a:cubicBezTo>
                  <a:pt x="1969" y="130"/>
                  <a:pt x="1993" y="124"/>
                  <a:pt x="2013" y="132"/>
                </a:cubicBezTo>
                <a:cubicBezTo>
                  <a:pt x="2064" y="153"/>
                  <a:pt x="2045" y="203"/>
                  <a:pt x="2103" y="222"/>
                </a:cubicBezTo>
                <a:cubicBezTo>
                  <a:pt x="2133" y="212"/>
                  <a:pt x="2156" y="200"/>
                  <a:pt x="2187" y="192"/>
                </a:cubicBezTo>
                <a:cubicBezTo>
                  <a:pt x="2187" y="192"/>
                  <a:pt x="2232" y="177"/>
                  <a:pt x="2241" y="174"/>
                </a:cubicBezTo>
                <a:cubicBezTo>
                  <a:pt x="2247" y="172"/>
                  <a:pt x="2259" y="168"/>
                  <a:pt x="2259" y="168"/>
                </a:cubicBezTo>
                <a:cubicBezTo>
                  <a:pt x="2263" y="180"/>
                  <a:pt x="2264" y="193"/>
                  <a:pt x="2271" y="204"/>
                </a:cubicBezTo>
                <a:cubicBezTo>
                  <a:pt x="2275" y="210"/>
                  <a:pt x="2280" y="215"/>
                  <a:pt x="2283" y="222"/>
                </a:cubicBezTo>
                <a:cubicBezTo>
                  <a:pt x="2288" y="234"/>
                  <a:pt x="2295" y="258"/>
                  <a:pt x="2295" y="258"/>
                </a:cubicBezTo>
                <a:cubicBezTo>
                  <a:pt x="2291" y="276"/>
                  <a:pt x="2288" y="294"/>
                  <a:pt x="2283" y="312"/>
                </a:cubicBezTo>
                <a:cubicBezTo>
                  <a:pt x="2280" y="324"/>
                  <a:pt x="2271" y="348"/>
                  <a:pt x="2271" y="348"/>
                </a:cubicBezTo>
                <a:cubicBezTo>
                  <a:pt x="2269" y="400"/>
                  <a:pt x="2266" y="478"/>
                  <a:pt x="2265" y="504"/>
                </a:cubicBezTo>
                <a:cubicBezTo>
                  <a:pt x="2255" y="535"/>
                  <a:pt x="2238" y="552"/>
                  <a:pt x="2211" y="570"/>
                </a:cubicBezTo>
                <a:cubicBezTo>
                  <a:pt x="2196" y="592"/>
                  <a:pt x="2185" y="622"/>
                  <a:pt x="2163" y="636"/>
                </a:cubicBezTo>
                <a:cubicBezTo>
                  <a:pt x="2156" y="656"/>
                  <a:pt x="2146" y="670"/>
                  <a:pt x="2139" y="690"/>
                </a:cubicBezTo>
                <a:cubicBezTo>
                  <a:pt x="2142" y="700"/>
                  <a:pt x="2147" y="720"/>
                  <a:pt x="2157" y="726"/>
                </a:cubicBezTo>
                <a:cubicBezTo>
                  <a:pt x="2168" y="733"/>
                  <a:pt x="2193" y="738"/>
                  <a:pt x="2193" y="738"/>
                </a:cubicBezTo>
                <a:cubicBezTo>
                  <a:pt x="2205" y="756"/>
                  <a:pt x="2230" y="774"/>
                  <a:pt x="2211" y="798"/>
                </a:cubicBezTo>
                <a:cubicBezTo>
                  <a:pt x="2207" y="803"/>
                  <a:pt x="2141" y="827"/>
                  <a:pt x="2139" y="828"/>
                </a:cubicBezTo>
                <a:cubicBezTo>
                  <a:pt x="2133" y="830"/>
                  <a:pt x="2121" y="834"/>
                  <a:pt x="2121" y="834"/>
                </a:cubicBezTo>
                <a:cubicBezTo>
                  <a:pt x="2113" y="846"/>
                  <a:pt x="2105" y="858"/>
                  <a:pt x="2097" y="870"/>
                </a:cubicBezTo>
                <a:cubicBezTo>
                  <a:pt x="2080" y="895"/>
                  <a:pt x="2139" y="922"/>
                  <a:pt x="2151" y="930"/>
                </a:cubicBezTo>
                <a:cubicBezTo>
                  <a:pt x="2159" y="954"/>
                  <a:pt x="2156" y="993"/>
                  <a:pt x="2175" y="1002"/>
                </a:cubicBezTo>
                <a:cubicBezTo>
                  <a:pt x="2162" y="1065"/>
                  <a:pt x="2163" y="1014"/>
                  <a:pt x="2193" y="1026"/>
                </a:cubicBezTo>
                <a:cubicBezTo>
                  <a:pt x="2199" y="1028"/>
                  <a:pt x="2197" y="1038"/>
                  <a:pt x="2199" y="1044"/>
                </a:cubicBezTo>
                <a:cubicBezTo>
                  <a:pt x="2211" y="1040"/>
                  <a:pt x="2228" y="1043"/>
                  <a:pt x="2235" y="1032"/>
                </a:cubicBezTo>
                <a:cubicBezTo>
                  <a:pt x="2251" y="1009"/>
                  <a:pt x="2240" y="1016"/>
                  <a:pt x="2265" y="1008"/>
                </a:cubicBezTo>
                <a:cubicBezTo>
                  <a:pt x="2285" y="1028"/>
                  <a:pt x="2286" y="1045"/>
                  <a:pt x="2301" y="1068"/>
                </a:cubicBezTo>
                <a:cubicBezTo>
                  <a:pt x="2303" y="1076"/>
                  <a:pt x="2305" y="1084"/>
                  <a:pt x="2307" y="1092"/>
                </a:cubicBezTo>
                <a:cubicBezTo>
                  <a:pt x="2311" y="1104"/>
                  <a:pt x="2319" y="1128"/>
                  <a:pt x="2319" y="1128"/>
                </a:cubicBezTo>
                <a:cubicBezTo>
                  <a:pt x="2308" y="1205"/>
                  <a:pt x="2317" y="1213"/>
                  <a:pt x="2241" y="1224"/>
                </a:cubicBezTo>
                <a:cubicBezTo>
                  <a:pt x="2216" y="1232"/>
                  <a:pt x="2189" y="1237"/>
                  <a:pt x="2169" y="1254"/>
                </a:cubicBezTo>
                <a:cubicBezTo>
                  <a:pt x="2145" y="1274"/>
                  <a:pt x="2117" y="1307"/>
                  <a:pt x="2109" y="1326"/>
                </a:cubicBezTo>
                <a:cubicBezTo>
                  <a:pt x="2096" y="1364"/>
                  <a:pt x="2103" y="1364"/>
                  <a:pt x="2061" y="1356"/>
                </a:cubicBezTo>
                <a:cubicBezTo>
                  <a:pt x="2057" y="1350"/>
                  <a:pt x="2054" y="1343"/>
                  <a:pt x="2049" y="1338"/>
                </a:cubicBezTo>
                <a:cubicBezTo>
                  <a:pt x="2038" y="1329"/>
                  <a:pt x="2013" y="1314"/>
                  <a:pt x="2013" y="1314"/>
                </a:cubicBezTo>
                <a:cubicBezTo>
                  <a:pt x="1989" y="1322"/>
                  <a:pt x="1971" y="1332"/>
                  <a:pt x="2007" y="1344"/>
                </a:cubicBezTo>
                <a:cubicBezTo>
                  <a:pt x="2036" y="1430"/>
                  <a:pt x="1996" y="1403"/>
                  <a:pt x="1923" y="1398"/>
                </a:cubicBezTo>
                <a:cubicBezTo>
                  <a:pt x="1916" y="1358"/>
                  <a:pt x="1905" y="1316"/>
                  <a:pt x="1863" y="1302"/>
                </a:cubicBezTo>
                <a:cubicBezTo>
                  <a:pt x="1839" y="1304"/>
                  <a:pt x="1813" y="1299"/>
                  <a:pt x="1791" y="1308"/>
                </a:cubicBezTo>
                <a:cubicBezTo>
                  <a:pt x="1789" y="1309"/>
                  <a:pt x="1780" y="1361"/>
                  <a:pt x="1767" y="1368"/>
                </a:cubicBezTo>
                <a:cubicBezTo>
                  <a:pt x="1752" y="1375"/>
                  <a:pt x="1719" y="1380"/>
                  <a:pt x="1719" y="1380"/>
                </a:cubicBezTo>
                <a:cubicBezTo>
                  <a:pt x="1704" y="1403"/>
                  <a:pt x="1688" y="1401"/>
                  <a:pt x="1665" y="1416"/>
                </a:cubicBezTo>
                <a:cubicBezTo>
                  <a:pt x="1657" y="1414"/>
                  <a:pt x="1646" y="1416"/>
                  <a:pt x="1641" y="1410"/>
                </a:cubicBezTo>
                <a:cubicBezTo>
                  <a:pt x="1633" y="1400"/>
                  <a:pt x="1640" y="1381"/>
                  <a:pt x="1629" y="1374"/>
                </a:cubicBezTo>
                <a:cubicBezTo>
                  <a:pt x="1623" y="1370"/>
                  <a:pt x="1617" y="1366"/>
                  <a:pt x="1611" y="1362"/>
                </a:cubicBezTo>
                <a:cubicBezTo>
                  <a:pt x="1565" y="1377"/>
                  <a:pt x="1597" y="1429"/>
                  <a:pt x="1545" y="1446"/>
                </a:cubicBezTo>
                <a:cubicBezTo>
                  <a:pt x="1557" y="1481"/>
                  <a:pt x="1567" y="1536"/>
                  <a:pt x="1551" y="1572"/>
                </a:cubicBezTo>
                <a:cubicBezTo>
                  <a:pt x="1548" y="1578"/>
                  <a:pt x="1539" y="1576"/>
                  <a:pt x="1533" y="1578"/>
                </a:cubicBezTo>
                <a:cubicBezTo>
                  <a:pt x="1512" y="1587"/>
                  <a:pt x="1495" y="1601"/>
                  <a:pt x="1473" y="1608"/>
                </a:cubicBezTo>
                <a:cubicBezTo>
                  <a:pt x="1467" y="1606"/>
                  <a:pt x="1461" y="1602"/>
                  <a:pt x="1455" y="1602"/>
                </a:cubicBezTo>
                <a:cubicBezTo>
                  <a:pt x="1378" y="1602"/>
                  <a:pt x="1416" y="1628"/>
                  <a:pt x="1389" y="1668"/>
                </a:cubicBezTo>
                <a:cubicBezTo>
                  <a:pt x="1372" y="1693"/>
                  <a:pt x="1293" y="1707"/>
                  <a:pt x="1269" y="1710"/>
                </a:cubicBezTo>
                <a:cubicBezTo>
                  <a:pt x="1254" y="1733"/>
                  <a:pt x="1240" y="1732"/>
                  <a:pt x="1215" y="1740"/>
                </a:cubicBezTo>
                <a:cubicBezTo>
                  <a:pt x="1186" y="1783"/>
                  <a:pt x="1205" y="1773"/>
                  <a:pt x="1167" y="1782"/>
                </a:cubicBezTo>
                <a:cubicBezTo>
                  <a:pt x="1160" y="1804"/>
                  <a:pt x="1156" y="1822"/>
                  <a:pt x="1143" y="1842"/>
                </a:cubicBezTo>
                <a:cubicBezTo>
                  <a:pt x="1124" y="1917"/>
                  <a:pt x="1138" y="1911"/>
                  <a:pt x="1053" y="1920"/>
                </a:cubicBezTo>
                <a:cubicBezTo>
                  <a:pt x="1016" y="1938"/>
                  <a:pt x="998" y="1919"/>
                  <a:pt x="987" y="1962"/>
                </a:cubicBezTo>
                <a:cubicBezTo>
                  <a:pt x="963" y="1925"/>
                  <a:pt x="984" y="1880"/>
                  <a:pt x="945" y="1854"/>
                </a:cubicBezTo>
                <a:cubicBezTo>
                  <a:pt x="947" y="1840"/>
                  <a:pt x="945" y="1825"/>
                  <a:pt x="951" y="1812"/>
                </a:cubicBezTo>
                <a:cubicBezTo>
                  <a:pt x="963" y="1784"/>
                  <a:pt x="1004" y="1823"/>
                  <a:pt x="963" y="1758"/>
                </a:cubicBezTo>
                <a:cubicBezTo>
                  <a:pt x="955" y="1746"/>
                  <a:pt x="939" y="1742"/>
                  <a:pt x="927" y="1734"/>
                </a:cubicBezTo>
                <a:cubicBezTo>
                  <a:pt x="921" y="1730"/>
                  <a:pt x="909" y="1722"/>
                  <a:pt x="909" y="1722"/>
                </a:cubicBezTo>
                <a:cubicBezTo>
                  <a:pt x="897" y="1724"/>
                  <a:pt x="870" y="1726"/>
                  <a:pt x="861" y="1740"/>
                </a:cubicBezTo>
                <a:cubicBezTo>
                  <a:pt x="846" y="1763"/>
                  <a:pt x="846" y="1798"/>
                  <a:pt x="837" y="1824"/>
                </a:cubicBezTo>
                <a:cubicBezTo>
                  <a:pt x="835" y="1848"/>
                  <a:pt x="838" y="1873"/>
                  <a:pt x="831" y="1896"/>
                </a:cubicBezTo>
                <a:cubicBezTo>
                  <a:pt x="829" y="1903"/>
                  <a:pt x="775" y="1922"/>
                  <a:pt x="759" y="1932"/>
                </a:cubicBezTo>
                <a:cubicBezTo>
                  <a:pt x="758" y="1936"/>
                  <a:pt x="749" y="1968"/>
                  <a:pt x="741" y="1968"/>
                </a:cubicBezTo>
                <a:cubicBezTo>
                  <a:pt x="735" y="1968"/>
                  <a:pt x="739" y="1955"/>
                  <a:pt x="735" y="1950"/>
                </a:cubicBezTo>
                <a:cubicBezTo>
                  <a:pt x="723" y="1935"/>
                  <a:pt x="703" y="1935"/>
                  <a:pt x="687" y="1932"/>
                </a:cubicBezTo>
                <a:cubicBezTo>
                  <a:pt x="666" y="1911"/>
                  <a:pt x="650" y="1903"/>
                  <a:pt x="621" y="1896"/>
                </a:cubicBezTo>
                <a:cubicBezTo>
                  <a:pt x="623" y="1888"/>
                  <a:pt x="622" y="1879"/>
                  <a:pt x="627" y="1872"/>
                </a:cubicBezTo>
                <a:cubicBezTo>
                  <a:pt x="631" y="1866"/>
                  <a:pt x="641" y="1866"/>
                  <a:pt x="645" y="1860"/>
                </a:cubicBezTo>
                <a:cubicBezTo>
                  <a:pt x="669" y="1822"/>
                  <a:pt x="642" y="1817"/>
                  <a:pt x="693" y="1800"/>
                </a:cubicBezTo>
                <a:cubicBezTo>
                  <a:pt x="708" y="1756"/>
                  <a:pt x="702" y="1776"/>
                  <a:pt x="711" y="1740"/>
                </a:cubicBezTo>
                <a:cubicBezTo>
                  <a:pt x="685" y="1714"/>
                  <a:pt x="675" y="1715"/>
                  <a:pt x="639" y="1722"/>
                </a:cubicBezTo>
                <a:cubicBezTo>
                  <a:pt x="594" y="1752"/>
                  <a:pt x="634" y="1756"/>
                  <a:pt x="567" y="1746"/>
                </a:cubicBezTo>
                <a:cubicBezTo>
                  <a:pt x="559" y="1742"/>
                  <a:pt x="552" y="1735"/>
                  <a:pt x="543" y="1734"/>
                </a:cubicBezTo>
                <a:cubicBezTo>
                  <a:pt x="503" y="1729"/>
                  <a:pt x="500" y="1787"/>
                  <a:pt x="483" y="1812"/>
                </a:cubicBezTo>
                <a:cubicBezTo>
                  <a:pt x="428" y="1798"/>
                  <a:pt x="485" y="1818"/>
                  <a:pt x="447" y="1788"/>
                </a:cubicBezTo>
                <a:cubicBezTo>
                  <a:pt x="442" y="1784"/>
                  <a:pt x="435" y="1785"/>
                  <a:pt x="429" y="1782"/>
                </a:cubicBezTo>
                <a:cubicBezTo>
                  <a:pt x="429" y="1782"/>
                  <a:pt x="384" y="1752"/>
                  <a:pt x="375" y="1746"/>
                </a:cubicBezTo>
                <a:cubicBezTo>
                  <a:pt x="363" y="1738"/>
                  <a:pt x="353" y="1727"/>
                  <a:pt x="339" y="1722"/>
                </a:cubicBezTo>
                <a:cubicBezTo>
                  <a:pt x="327" y="1718"/>
                  <a:pt x="303" y="1710"/>
                  <a:pt x="303" y="1710"/>
                </a:cubicBezTo>
                <a:cubicBezTo>
                  <a:pt x="301" y="1704"/>
                  <a:pt x="301" y="1697"/>
                  <a:pt x="297" y="1692"/>
                </a:cubicBezTo>
                <a:cubicBezTo>
                  <a:pt x="292" y="1686"/>
                  <a:pt x="281" y="1687"/>
                  <a:pt x="279" y="1680"/>
                </a:cubicBezTo>
                <a:cubicBezTo>
                  <a:pt x="271" y="1644"/>
                  <a:pt x="299" y="1614"/>
                  <a:pt x="309" y="1584"/>
                </a:cubicBezTo>
                <a:cubicBezTo>
                  <a:pt x="307" y="1570"/>
                  <a:pt x="312" y="1553"/>
                  <a:pt x="303" y="1542"/>
                </a:cubicBezTo>
                <a:cubicBezTo>
                  <a:pt x="295" y="1532"/>
                  <a:pt x="267" y="1530"/>
                  <a:pt x="267" y="1530"/>
                </a:cubicBezTo>
                <a:cubicBezTo>
                  <a:pt x="243" y="1533"/>
                  <a:pt x="216" y="1530"/>
                  <a:pt x="195" y="1542"/>
                </a:cubicBezTo>
                <a:cubicBezTo>
                  <a:pt x="189" y="1546"/>
                  <a:pt x="189" y="1555"/>
                  <a:pt x="183" y="1560"/>
                </a:cubicBezTo>
                <a:cubicBezTo>
                  <a:pt x="178" y="1564"/>
                  <a:pt x="171" y="1564"/>
                  <a:pt x="165" y="1566"/>
                </a:cubicBezTo>
                <a:cubicBezTo>
                  <a:pt x="155" y="1564"/>
                  <a:pt x="142" y="1567"/>
                  <a:pt x="135" y="1560"/>
                </a:cubicBezTo>
                <a:cubicBezTo>
                  <a:pt x="126" y="1551"/>
                  <a:pt x="127" y="1536"/>
                  <a:pt x="123" y="1524"/>
                </a:cubicBezTo>
                <a:cubicBezTo>
                  <a:pt x="114" y="1498"/>
                  <a:pt x="90" y="1479"/>
                  <a:pt x="81" y="1452"/>
                </a:cubicBezTo>
                <a:cubicBezTo>
                  <a:pt x="88" y="1398"/>
                  <a:pt x="113" y="1365"/>
                  <a:pt x="51" y="1344"/>
                </a:cubicBezTo>
                <a:cubicBezTo>
                  <a:pt x="33" y="1326"/>
                  <a:pt x="2" y="1306"/>
                  <a:pt x="3" y="1302"/>
                </a:cubicBezTo>
                <a:cubicBezTo>
                  <a:pt x="5" y="1292"/>
                  <a:pt x="0" y="1276"/>
                  <a:pt x="9" y="1272"/>
                </a:cubicBezTo>
                <a:cubicBezTo>
                  <a:pt x="18" y="1268"/>
                  <a:pt x="24" y="1286"/>
                  <a:pt x="33" y="1290"/>
                </a:cubicBezTo>
                <a:cubicBezTo>
                  <a:pt x="44" y="1296"/>
                  <a:pt x="57" y="1298"/>
                  <a:pt x="69" y="1302"/>
                </a:cubicBezTo>
                <a:cubicBezTo>
                  <a:pt x="112" y="1316"/>
                  <a:pt x="149" y="1322"/>
                  <a:pt x="195" y="1326"/>
                </a:cubicBezTo>
                <a:cubicBezTo>
                  <a:pt x="244" y="1342"/>
                  <a:pt x="279" y="1346"/>
                  <a:pt x="333" y="1350"/>
                </a:cubicBezTo>
                <a:cubicBezTo>
                  <a:pt x="364" y="1366"/>
                  <a:pt x="381" y="1369"/>
                  <a:pt x="417" y="1374"/>
                </a:cubicBezTo>
                <a:cubicBezTo>
                  <a:pt x="437" y="1381"/>
                  <a:pt x="451" y="1393"/>
                  <a:pt x="471" y="1398"/>
                </a:cubicBezTo>
                <a:cubicBezTo>
                  <a:pt x="527" y="1412"/>
                  <a:pt x="584" y="1428"/>
                  <a:pt x="639" y="1446"/>
                </a:cubicBezTo>
                <a:cubicBezTo>
                  <a:pt x="645" y="1452"/>
                  <a:pt x="650" y="1460"/>
                  <a:pt x="657" y="1464"/>
                </a:cubicBezTo>
                <a:cubicBezTo>
                  <a:pt x="668" y="1470"/>
                  <a:pt x="693" y="1476"/>
                  <a:pt x="693" y="1476"/>
                </a:cubicBezTo>
                <a:cubicBezTo>
                  <a:pt x="729" y="1474"/>
                  <a:pt x="766" y="1477"/>
                  <a:pt x="801" y="1470"/>
                </a:cubicBezTo>
                <a:cubicBezTo>
                  <a:pt x="807" y="1469"/>
                  <a:pt x="803" y="1456"/>
                  <a:pt x="807" y="1452"/>
                </a:cubicBezTo>
                <a:cubicBezTo>
                  <a:pt x="822" y="1437"/>
                  <a:pt x="879" y="1422"/>
                  <a:pt x="903" y="1416"/>
                </a:cubicBezTo>
                <a:cubicBezTo>
                  <a:pt x="909" y="1410"/>
                  <a:pt x="913" y="1401"/>
                  <a:pt x="921" y="1398"/>
                </a:cubicBezTo>
                <a:cubicBezTo>
                  <a:pt x="932" y="1393"/>
                  <a:pt x="945" y="1395"/>
                  <a:pt x="957" y="1392"/>
                </a:cubicBezTo>
                <a:cubicBezTo>
                  <a:pt x="977" y="1388"/>
                  <a:pt x="992" y="1374"/>
                  <a:pt x="1011" y="1368"/>
                </a:cubicBezTo>
                <a:cubicBezTo>
                  <a:pt x="1080" y="1379"/>
                  <a:pt x="1075" y="1379"/>
                  <a:pt x="1167" y="1374"/>
                </a:cubicBezTo>
                <a:cubicBezTo>
                  <a:pt x="1189" y="1360"/>
                  <a:pt x="1214" y="1346"/>
                  <a:pt x="1239" y="1338"/>
                </a:cubicBezTo>
                <a:cubicBezTo>
                  <a:pt x="1253" y="1318"/>
                  <a:pt x="1270" y="1281"/>
                  <a:pt x="1293" y="1266"/>
                </a:cubicBezTo>
                <a:cubicBezTo>
                  <a:pt x="1318" y="1250"/>
                  <a:pt x="1343" y="1240"/>
                  <a:pt x="1365" y="1218"/>
                </a:cubicBezTo>
                <a:cubicBezTo>
                  <a:pt x="1380" y="1173"/>
                  <a:pt x="1343" y="1139"/>
                  <a:pt x="1329" y="1098"/>
                </a:cubicBezTo>
                <a:cubicBezTo>
                  <a:pt x="1342" y="1060"/>
                  <a:pt x="1335" y="1060"/>
                  <a:pt x="1377" y="1068"/>
                </a:cubicBezTo>
                <a:cubicBezTo>
                  <a:pt x="1403" y="1085"/>
                  <a:pt x="1424" y="1087"/>
                  <a:pt x="1455" y="1092"/>
                </a:cubicBezTo>
                <a:cubicBezTo>
                  <a:pt x="1483" y="1089"/>
                  <a:pt x="1522" y="1091"/>
                  <a:pt x="1545" y="1068"/>
                </a:cubicBezTo>
                <a:cubicBezTo>
                  <a:pt x="1557" y="1056"/>
                  <a:pt x="1563" y="1038"/>
                  <a:pt x="1575" y="1026"/>
                </a:cubicBezTo>
                <a:cubicBezTo>
                  <a:pt x="1622" y="979"/>
                  <a:pt x="1562" y="1055"/>
                  <a:pt x="1611" y="996"/>
                </a:cubicBezTo>
                <a:cubicBezTo>
                  <a:pt x="1616" y="990"/>
                  <a:pt x="1616" y="980"/>
                  <a:pt x="1623" y="978"/>
                </a:cubicBezTo>
                <a:cubicBezTo>
                  <a:pt x="1646" y="971"/>
                  <a:pt x="1671" y="974"/>
                  <a:pt x="1695" y="972"/>
                </a:cubicBezTo>
                <a:cubicBezTo>
                  <a:pt x="1697" y="951"/>
                  <a:pt x="1696" y="900"/>
                  <a:pt x="1719" y="882"/>
                </a:cubicBezTo>
                <a:cubicBezTo>
                  <a:pt x="1729" y="874"/>
                  <a:pt x="1744" y="871"/>
                  <a:pt x="1755" y="864"/>
                </a:cubicBezTo>
                <a:cubicBezTo>
                  <a:pt x="1757" y="858"/>
                  <a:pt x="1757" y="850"/>
                  <a:pt x="1761" y="846"/>
                </a:cubicBezTo>
                <a:cubicBezTo>
                  <a:pt x="1765" y="842"/>
                  <a:pt x="1773" y="843"/>
                  <a:pt x="1779" y="840"/>
                </a:cubicBezTo>
                <a:cubicBezTo>
                  <a:pt x="1831" y="814"/>
                  <a:pt x="1886" y="804"/>
                  <a:pt x="1941" y="786"/>
                </a:cubicBezTo>
                <a:cubicBezTo>
                  <a:pt x="1965" y="762"/>
                  <a:pt x="1974" y="711"/>
                  <a:pt x="1941" y="690"/>
                </a:cubicBezTo>
                <a:cubicBezTo>
                  <a:pt x="1925" y="680"/>
                  <a:pt x="1905" y="678"/>
                  <a:pt x="1887" y="672"/>
                </a:cubicBezTo>
                <a:cubicBezTo>
                  <a:pt x="1881" y="670"/>
                  <a:pt x="1869" y="666"/>
                  <a:pt x="1869" y="666"/>
                </a:cubicBezTo>
                <a:cubicBezTo>
                  <a:pt x="1853" y="668"/>
                  <a:pt x="1836" y="666"/>
                  <a:pt x="1821" y="672"/>
                </a:cubicBezTo>
                <a:cubicBezTo>
                  <a:pt x="1767" y="694"/>
                  <a:pt x="1850" y="689"/>
                  <a:pt x="1791" y="696"/>
                </a:cubicBezTo>
                <a:cubicBezTo>
                  <a:pt x="1763" y="699"/>
                  <a:pt x="1735" y="700"/>
                  <a:pt x="1707" y="702"/>
                </a:cubicBezTo>
                <a:cubicBezTo>
                  <a:pt x="1684" y="725"/>
                  <a:pt x="1679" y="728"/>
                  <a:pt x="1647" y="720"/>
                </a:cubicBezTo>
                <a:cubicBezTo>
                  <a:pt x="1619" y="679"/>
                  <a:pt x="1628" y="698"/>
                  <a:pt x="1617" y="666"/>
                </a:cubicBezTo>
                <a:cubicBezTo>
                  <a:pt x="1619" y="630"/>
                  <a:pt x="1625" y="577"/>
                  <a:pt x="1629" y="558"/>
                </a:cubicBezTo>
                <a:cubicBezTo>
                  <a:pt x="1641" y="501"/>
                  <a:pt x="1711" y="511"/>
                  <a:pt x="1755" y="498"/>
                </a:cubicBezTo>
                <a:cubicBezTo>
                  <a:pt x="1783" y="490"/>
                  <a:pt x="1777" y="489"/>
                  <a:pt x="1809" y="468"/>
                </a:cubicBezTo>
                <a:cubicBezTo>
                  <a:pt x="1815" y="464"/>
                  <a:pt x="1827" y="456"/>
                  <a:pt x="1827" y="456"/>
                </a:cubicBezTo>
                <a:cubicBezTo>
                  <a:pt x="1831" y="444"/>
                  <a:pt x="1835" y="432"/>
                  <a:pt x="1839" y="420"/>
                </a:cubicBezTo>
                <a:cubicBezTo>
                  <a:pt x="1841" y="414"/>
                  <a:pt x="1845" y="402"/>
                  <a:pt x="1845" y="402"/>
                </a:cubicBezTo>
                <a:cubicBezTo>
                  <a:pt x="1850" y="364"/>
                  <a:pt x="1857" y="335"/>
                  <a:pt x="1869" y="300"/>
                </a:cubicBezTo>
                <a:cubicBezTo>
                  <a:pt x="1871" y="293"/>
                  <a:pt x="1878" y="289"/>
                  <a:pt x="1881" y="282"/>
                </a:cubicBezTo>
                <a:cubicBezTo>
                  <a:pt x="1886" y="270"/>
                  <a:pt x="1893" y="246"/>
                  <a:pt x="1893" y="246"/>
                </a:cubicBezTo>
                <a:cubicBezTo>
                  <a:pt x="1899" y="202"/>
                  <a:pt x="1901" y="163"/>
                  <a:pt x="1887" y="120"/>
                </a:cubicBezTo>
                <a:cubicBezTo>
                  <a:pt x="1900" y="42"/>
                  <a:pt x="1879" y="111"/>
                  <a:pt x="1911" y="72"/>
                </a:cubicBezTo>
                <a:cubicBezTo>
                  <a:pt x="1924" y="56"/>
                  <a:pt x="1935" y="18"/>
                  <a:pt x="1941" y="0"/>
                </a:cubicBezTo>
                <a:close/>
              </a:path>
            </a:pathLst>
          </a:custGeom>
          <a:solidFill>
            <a:schemeClr val="accent1"/>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898" name="Text Box 26"/>
          <p:cNvSpPr>
            <a:spLocks noChangeArrowheads="1"/>
          </p:cNvSpPr>
          <p:nvPr>
            <p:custDataLst>
              <p:tags r:id="rId25"/>
            </p:custDataLst>
          </p:nvPr>
        </p:nvSpPr>
        <p:spPr bwMode="auto">
          <a:xfrm>
            <a:off x="5886450" y="2189163"/>
            <a:ext cx="1524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内蒙古自治区</a:t>
            </a:r>
          </a:p>
        </p:txBody>
      </p:sp>
      <p:sp>
        <p:nvSpPr>
          <p:cNvPr id="79899" name="Freeform 27"/>
          <p:cNvSpPr>
            <a:spLocks/>
          </p:cNvSpPr>
          <p:nvPr>
            <p:custDataLst>
              <p:tags r:id="rId26"/>
            </p:custDataLst>
          </p:nvPr>
        </p:nvSpPr>
        <p:spPr bwMode="auto">
          <a:xfrm>
            <a:off x="1771651" y="611188"/>
            <a:ext cx="3154363" cy="2533650"/>
          </a:xfrm>
          <a:custGeom>
            <a:avLst/>
            <a:gdLst>
              <a:gd name="T0" fmla="*/ 1950 w 1975"/>
              <a:gd name="T1" fmla="*/ 856 h 1572"/>
              <a:gd name="T2" fmla="*/ 1956 w 1975"/>
              <a:gd name="T3" fmla="*/ 922 h 1572"/>
              <a:gd name="T4" fmla="*/ 1908 w 1975"/>
              <a:gd name="T5" fmla="*/ 970 h 1572"/>
              <a:gd name="T6" fmla="*/ 1770 w 1975"/>
              <a:gd name="T7" fmla="*/ 1000 h 1572"/>
              <a:gd name="T8" fmla="*/ 1710 w 1975"/>
              <a:gd name="T9" fmla="*/ 1084 h 1572"/>
              <a:gd name="T10" fmla="*/ 1614 w 1975"/>
              <a:gd name="T11" fmla="*/ 1210 h 1572"/>
              <a:gd name="T12" fmla="*/ 1362 w 1975"/>
              <a:gd name="T13" fmla="*/ 1282 h 1572"/>
              <a:gd name="T14" fmla="*/ 1434 w 1975"/>
              <a:gd name="T15" fmla="*/ 1396 h 1572"/>
              <a:gd name="T16" fmla="*/ 1422 w 1975"/>
              <a:gd name="T17" fmla="*/ 1462 h 1572"/>
              <a:gd name="T18" fmla="*/ 1398 w 1975"/>
              <a:gd name="T19" fmla="*/ 1498 h 1572"/>
              <a:gd name="T20" fmla="*/ 1374 w 1975"/>
              <a:gd name="T21" fmla="*/ 1558 h 1572"/>
              <a:gd name="T22" fmla="*/ 1236 w 1975"/>
              <a:gd name="T23" fmla="*/ 1516 h 1572"/>
              <a:gd name="T24" fmla="*/ 978 w 1975"/>
              <a:gd name="T25" fmla="*/ 1504 h 1572"/>
              <a:gd name="T26" fmla="*/ 816 w 1975"/>
              <a:gd name="T27" fmla="*/ 1528 h 1572"/>
              <a:gd name="T28" fmla="*/ 438 w 1975"/>
              <a:gd name="T29" fmla="*/ 1480 h 1572"/>
              <a:gd name="T30" fmla="*/ 354 w 1975"/>
              <a:gd name="T31" fmla="*/ 1534 h 1572"/>
              <a:gd name="T32" fmla="*/ 240 w 1975"/>
              <a:gd name="T33" fmla="*/ 1450 h 1572"/>
              <a:gd name="T34" fmla="*/ 204 w 1975"/>
              <a:gd name="T35" fmla="*/ 1366 h 1572"/>
              <a:gd name="T36" fmla="*/ 120 w 1975"/>
              <a:gd name="T37" fmla="*/ 1288 h 1572"/>
              <a:gd name="T38" fmla="*/ 30 w 1975"/>
              <a:gd name="T39" fmla="*/ 1114 h 1572"/>
              <a:gd name="T40" fmla="*/ 72 w 1975"/>
              <a:gd name="T41" fmla="*/ 982 h 1572"/>
              <a:gd name="T42" fmla="*/ 18 w 1975"/>
              <a:gd name="T43" fmla="*/ 898 h 1572"/>
              <a:gd name="T44" fmla="*/ 96 w 1975"/>
              <a:gd name="T45" fmla="*/ 790 h 1572"/>
              <a:gd name="T46" fmla="*/ 180 w 1975"/>
              <a:gd name="T47" fmla="*/ 784 h 1572"/>
              <a:gd name="T48" fmla="*/ 252 w 1975"/>
              <a:gd name="T49" fmla="*/ 790 h 1572"/>
              <a:gd name="T50" fmla="*/ 402 w 1975"/>
              <a:gd name="T51" fmla="*/ 778 h 1572"/>
              <a:gd name="T52" fmla="*/ 468 w 1975"/>
              <a:gd name="T53" fmla="*/ 742 h 1572"/>
              <a:gd name="T54" fmla="*/ 606 w 1975"/>
              <a:gd name="T55" fmla="*/ 676 h 1572"/>
              <a:gd name="T56" fmla="*/ 672 w 1975"/>
              <a:gd name="T57" fmla="*/ 574 h 1572"/>
              <a:gd name="T58" fmla="*/ 696 w 1975"/>
              <a:gd name="T59" fmla="*/ 388 h 1572"/>
              <a:gd name="T60" fmla="*/ 714 w 1975"/>
              <a:gd name="T61" fmla="*/ 364 h 1572"/>
              <a:gd name="T62" fmla="*/ 888 w 1975"/>
              <a:gd name="T63" fmla="*/ 358 h 1572"/>
              <a:gd name="T64" fmla="*/ 954 w 1975"/>
              <a:gd name="T65" fmla="*/ 256 h 1572"/>
              <a:gd name="T66" fmla="*/ 984 w 1975"/>
              <a:gd name="T67" fmla="*/ 226 h 1572"/>
              <a:gd name="T68" fmla="*/ 1026 w 1975"/>
              <a:gd name="T69" fmla="*/ 184 h 1572"/>
              <a:gd name="T70" fmla="*/ 1110 w 1975"/>
              <a:gd name="T71" fmla="*/ 220 h 1572"/>
              <a:gd name="T72" fmla="*/ 1224 w 1975"/>
              <a:gd name="T73" fmla="*/ 142 h 1572"/>
              <a:gd name="T74" fmla="*/ 1296 w 1975"/>
              <a:gd name="T75" fmla="*/ 106 h 1572"/>
              <a:gd name="T76" fmla="*/ 1344 w 1975"/>
              <a:gd name="T77" fmla="*/ 34 h 1572"/>
              <a:gd name="T78" fmla="*/ 1386 w 1975"/>
              <a:gd name="T79" fmla="*/ 76 h 1572"/>
              <a:gd name="T80" fmla="*/ 1506 w 1975"/>
              <a:gd name="T81" fmla="*/ 202 h 1572"/>
              <a:gd name="T82" fmla="*/ 1554 w 1975"/>
              <a:gd name="T83" fmla="*/ 286 h 1572"/>
              <a:gd name="T84" fmla="*/ 1524 w 1975"/>
              <a:gd name="T85" fmla="*/ 448 h 1572"/>
              <a:gd name="T86" fmla="*/ 1644 w 1975"/>
              <a:gd name="T87" fmla="*/ 544 h 1572"/>
              <a:gd name="T88" fmla="*/ 1770 w 1975"/>
              <a:gd name="T89" fmla="*/ 586 h 1572"/>
              <a:gd name="T90" fmla="*/ 1938 w 1975"/>
              <a:gd name="T91" fmla="*/ 784 h 1572"/>
              <a:gd name="T92" fmla="*/ 1956 w 1975"/>
              <a:gd name="T93" fmla="*/ 826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5" h="1572">
                <a:moveTo>
                  <a:pt x="1956" y="826"/>
                </a:moveTo>
                <a:cubicBezTo>
                  <a:pt x="1954" y="836"/>
                  <a:pt x="1949" y="846"/>
                  <a:pt x="1950" y="856"/>
                </a:cubicBezTo>
                <a:cubicBezTo>
                  <a:pt x="1951" y="869"/>
                  <a:pt x="1962" y="892"/>
                  <a:pt x="1962" y="892"/>
                </a:cubicBezTo>
                <a:cubicBezTo>
                  <a:pt x="1960" y="902"/>
                  <a:pt x="1961" y="913"/>
                  <a:pt x="1956" y="922"/>
                </a:cubicBezTo>
                <a:cubicBezTo>
                  <a:pt x="1952" y="928"/>
                  <a:pt x="1943" y="929"/>
                  <a:pt x="1938" y="934"/>
                </a:cubicBezTo>
                <a:cubicBezTo>
                  <a:pt x="1927" y="945"/>
                  <a:pt x="1919" y="959"/>
                  <a:pt x="1908" y="970"/>
                </a:cubicBezTo>
                <a:cubicBezTo>
                  <a:pt x="1857" y="936"/>
                  <a:pt x="1886" y="944"/>
                  <a:pt x="1818" y="952"/>
                </a:cubicBezTo>
                <a:cubicBezTo>
                  <a:pt x="1805" y="971"/>
                  <a:pt x="1792" y="990"/>
                  <a:pt x="1770" y="1000"/>
                </a:cubicBezTo>
                <a:cubicBezTo>
                  <a:pt x="1758" y="1005"/>
                  <a:pt x="1734" y="1012"/>
                  <a:pt x="1734" y="1012"/>
                </a:cubicBezTo>
                <a:cubicBezTo>
                  <a:pt x="1726" y="1036"/>
                  <a:pt x="1718" y="1060"/>
                  <a:pt x="1710" y="1084"/>
                </a:cubicBezTo>
                <a:cubicBezTo>
                  <a:pt x="1706" y="1096"/>
                  <a:pt x="1698" y="1120"/>
                  <a:pt x="1698" y="1120"/>
                </a:cubicBezTo>
                <a:cubicBezTo>
                  <a:pt x="1691" y="1232"/>
                  <a:pt x="1720" y="1245"/>
                  <a:pt x="1614" y="1210"/>
                </a:cubicBezTo>
                <a:cubicBezTo>
                  <a:pt x="1565" y="1222"/>
                  <a:pt x="1528" y="1249"/>
                  <a:pt x="1482" y="1264"/>
                </a:cubicBezTo>
                <a:cubicBezTo>
                  <a:pt x="1445" y="1259"/>
                  <a:pt x="1377" y="1237"/>
                  <a:pt x="1362" y="1282"/>
                </a:cubicBezTo>
                <a:cubicBezTo>
                  <a:pt x="1368" y="1317"/>
                  <a:pt x="1379" y="1366"/>
                  <a:pt x="1416" y="1378"/>
                </a:cubicBezTo>
                <a:cubicBezTo>
                  <a:pt x="1422" y="1384"/>
                  <a:pt x="1430" y="1389"/>
                  <a:pt x="1434" y="1396"/>
                </a:cubicBezTo>
                <a:cubicBezTo>
                  <a:pt x="1440" y="1407"/>
                  <a:pt x="1446" y="1432"/>
                  <a:pt x="1446" y="1432"/>
                </a:cubicBezTo>
                <a:cubicBezTo>
                  <a:pt x="1439" y="1452"/>
                  <a:pt x="1443" y="1453"/>
                  <a:pt x="1422" y="1462"/>
                </a:cubicBezTo>
                <a:cubicBezTo>
                  <a:pt x="1410" y="1467"/>
                  <a:pt x="1386" y="1474"/>
                  <a:pt x="1386" y="1474"/>
                </a:cubicBezTo>
                <a:cubicBezTo>
                  <a:pt x="1376" y="1505"/>
                  <a:pt x="1376" y="1483"/>
                  <a:pt x="1398" y="1498"/>
                </a:cubicBezTo>
                <a:cubicBezTo>
                  <a:pt x="1405" y="1503"/>
                  <a:pt x="1410" y="1510"/>
                  <a:pt x="1416" y="1516"/>
                </a:cubicBezTo>
                <a:cubicBezTo>
                  <a:pt x="1409" y="1545"/>
                  <a:pt x="1402" y="1549"/>
                  <a:pt x="1374" y="1558"/>
                </a:cubicBezTo>
                <a:cubicBezTo>
                  <a:pt x="1358" y="1556"/>
                  <a:pt x="1341" y="1557"/>
                  <a:pt x="1326" y="1552"/>
                </a:cubicBezTo>
                <a:cubicBezTo>
                  <a:pt x="1269" y="1532"/>
                  <a:pt x="1307" y="1528"/>
                  <a:pt x="1236" y="1516"/>
                </a:cubicBezTo>
                <a:cubicBezTo>
                  <a:pt x="1200" y="1492"/>
                  <a:pt x="1187" y="1490"/>
                  <a:pt x="1146" y="1480"/>
                </a:cubicBezTo>
                <a:cubicBezTo>
                  <a:pt x="1076" y="1488"/>
                  <a:pt x="1058" y="1499"/>
                  <a:pt x="978" y="1504"/>
                </a:cubicBezTo>
                <a:cubicBezTo>
                  <a:pt x="958" y="1533"/>
                  <a:pt x="935" y="1529"/>
                  <a:pt x="900" y="1534"/>
                </a:cubicBezTo>
                <a:cubicBezTo>
                  <a:pt x="872" y="1532"/>
                  <a:pt x="844" y="1531"/>
                  <a:pt x="816" y="1528"/>
                </a:cubicBezTo>
                <a:cubicBezTo>
                  <a:pt x="788" y="1525"/>
                  <a:pt x="775" y="1500"/>
                  <a:pt x="744" y="1498"/>
                </a:cubicBezTo>
                <a:cubicBezTo>
                  <a:pt x="641" y="1491"/>
                  <a:pt x="541" y="1484"/>
                  <a:pt x="438" y="1480"/>
                </a:cubicBezTo>
                <a:cubicBezTo>
                  <a:pt x="424" y="1482"/>
                  <a:pt x="409" y="1481"/>
                  <a:pt x="396" y="1486"/>
                </a:cubicBezTo>
                <a:cubicBezTo>
                  <a:pt x="371" y="1496"/>
                  <a:pt x="379" y="1522"/>
                  <a:pt x="354" y="1534"/>
                </a:cubicBezTo>
                <a:cubicBezTo>
                  <a:pt x="325" y="1549"/>
                  <a:pt x="293" y="1572"/>
                  <a:pt x="258" y="1558"/>
                </a:cubicBezTo>
                <a:cubicBezTo>
                  <a:pt x="252" y="1522"/>
                  <a:pt x="245" y="1486"/>
                  <a:pt x="240" y="1450"/>
                </a:cubicBezTo>
                <a:cubicBezTo>
                  <a:pt x="239" y="1444"/>
                  <a:pt x="246" y="1474"/>
                  <a:pt x="246" y="1468"/>
                </a:cubicBezTo>
                <a:cubicBezTo>
                  <a:pt x="246" y="1394"/>
                  <a:pt x="257" y="1384"/>
                  <a:pt x="204" y="1366"/>
                </a:cubicBezTo>
                <a:cubicBezTo>
                  <a:pt x="193" y="1355"/>
                  <a:pt x="186" y="1340"/>
                  <a:pt x="174" y="1330"/>
                </a:cubicBezTo>
                <a:cubicBezTo>
                  <a:pt x="133" y="1294"/>
                  <a:pt x="147" y="1321"/>
                  <a:pt x="120" y="1288"/>
                </a:cubicBezTo>
                <a:cubicBezTo>
                  <a:pt x="107" y="1273"/>
                  <a:pt x="96" y="1234"/>
                  <a:pt x="96" y="1234"/>
                </a:cubicBezTo>
                <a:cubicBezTo>
                  <a:pt x="87" y="1128"/>
                  <a:pt x="99" y="1160"/>
                  <a:pt x="30" y="1114"/>
                </a:cubicBezTo>
                <a:cubicBezTo>
                  <a:pt x="42" y="1078"/>
                  <a:pt x="14" y="1033"/>
                  <a:pt x="36" y="1000"/>
                </a:cubicBezTo>
                <a:cubicBezTo>
                  <a:pt x="43" y="989"/>
                  <a:pt x="61" y="989"/>
                  <a:pt x="72" y="982"/>
                </a:cubicBezTo>
                <a:cubicBezTo>
                  <a:pt x="80" y="959"/>
                  <a:pt x="90" y="936"/>
                  <a:pt x="72" y="910"/>
                </a:cubicBezTo>
                <a:cubicBezTo>
                  <a:pt x="61" y="895"/>
                  <a:pt x="35" y="904"/>
                  <a:pt x="18" y="898"/>
                </a:cubicBezTo>
                <a:cubicBezTo>
                  <a:pt x="0" y="872"/>
                  <a:pt x="4" y="856"/>
                  <a:pt x="30" y="838"/>
                </a:cubicBezTo>
                <a:cubicBezTo>
                  <a:pt x="46" y="814"/>
                  <a:pt x="70" y="807"/>
                  <a:pt x="96" y="790"/>
                </a:cubicBezTo>
                <a:cubicBezTo>
                  <a:pt x="102" y="786"/>
                  <a:pt x="114" y="778"/>
                  <a:pt x="114" y="778"/>
                </a:cubicBezTo>
                <a:cubicBezTo>
                  <a:pt x="136" y="780"/>
                  <a:pt x="158" y="780"/>
                  <a:pt x="180" y="784"/>
                </a:cubicBezTo>
                <a:cubicBezTo>
                  <a:pt x="192" y="786"/>
                  <a:pt x="216" y="796"/>
                  <a:pt x="216" y="796"/>
                </a:cubicBezTo>
                <a:cubicBezTo>
                  <a:pt x="228" y="794"/>
                  <a:pt x="240" y="793"/>
                  <a:pt x="252" y="790"/>
                </a:cubicBezTo>
                <a:cubicBezTo>
                  <a:pt x="264" y="787"/>
                  <a:pt x="288" y="778"/>
                  <a:pt x="288" y="778"/>
                </a:cubicBezTo>
                <a:cubicBezTo>
                  <a:pt x="341" y="784"/>
                  <a:pt x="347" y="788"/>
                  <a:pt x="402" y="778"/>
                </a:cubicBezTo>
                <a:cubicBezTo>
                  <a:pt x="414" y="776"/>
                  <a:pt x="438" y="766"/>
                  <a:pt x="438" y="766"/>
                </a:cubicBezTo>
                <a:cubicBezTo>
                  <a:pt x="465" y="726"/>
                  <a:pt x="433" y="765"/>
                  <a:pt x="468" y="742"/>
                </a:cubicBezTo>
                <a:cubicBezTo>
                  <a:pt x="488" y="728"/>
                  <a:pt x="495" y="708"/>
                  <a:pt x="516" y="694"/>
                </a:cubicBezTo>
                <a:cubicBezTo>
                  <a:pt x="549" y="705"/>
                  <a:pt x="578" y="694"/>
                  <a:pt x="606" y="676"/>
                </a:cubicBezTo>
                <a:cubicBezTo>
                  <a:pt x="628" y="610"/>
                  <a:pt x="593" y="710"/>
                  <a:pt x="624" y="640"/>
                </a:cubicBezTo>
                <a:cubicBezTo>
                  <a:pt x="641" y="603"/>
                  <a:pt x="637" y="597"/>
                  <a:pt x="672" y="574"/>
                </a:cubicBezTo>
                <a:cubicBezTo>
                  <a:pt x="696" y="538"/>
                  <a:pt x="689" y="500"/>
                  <a:pt x="702" y="460"/>
                </a:cubicBezTo>
                <a:cubicBezTo>
                  <a:pt x="700" y="436"/>
                  <a:pt x="699" y="412"/>
                  <a:pt x="696" y="388"/>
                </a:cubicBezTo>
                <a:cubicBezTo>
                  <a:pt x="695" y="382"/>
                  <a:pt x="686" y="375"/>
                  <a:pt x="690" y="370"/>
                </a:cubicBezTo>
                <a:cubicBezTo>
                  <a:pt x="695" y="363"/>
                  <a:pt x="706" y="366"/>
                  <a:pt x="714" y="364"/>
                </a:cubicBezTo>
                <a:cubicBezTo>
                  <a:pt x="754" y="374"/>
                  <a:pt x="793" y="364"/>
                  <a:pt x="834" y="370"/>
                </a:cubicBezTo>
                <a:cubicBezTo>
                  <a:pt x="859" y="378"/>
                  <a:pt x="867" y="372"/>
                  <a:pt x="888" y="358"/>
                </a:cubicBezTo>
                <a:cubicBezTo>
                  <a:pt x="892" y="343"/>
                  <a:pt x="908" y="290"/>
                  <a:pt x="918" y="280"/>
                </a:cubicBezTo>
                <a:cubicBezTo>
                  <a:pt x="928" y="270"/>
                  <a:pt x="942" y="264"/>
                  <a:pt x="954" y="256"/>
                </a:cubicBezTo>
                <a:cubicBezTo>
                  <a:pt x="960" y="252"/>
                  <a:pt x="972" y="244"/>
                  <a:pt x="972" y="244"/>
                </a:cubicBezTo>
                <a:cubicBezTo>
                  <a:pt x="976" y="238"/>
                  <a:pt x="979" y="231"/>
                  <a:pt x="984" y="226"/>
                </a:cubicBezTo>
                <a:cubicBezTo>
                  <a:pt x="989" y="221"/>
                  <a:pt x="997" y="220"/>
                  <a:pt x="1002" y="214"/>
                </a:cubicBezTo>
                <a:cubicBezTo>
                  <a:pt x="1035" y="173"/>
                  <a:pt x="974" y="218"/>
                  <a:pt x="1026" y="184"/>
                </a:cubicBezTo>
                <a:cubicBezTo>
                  <a:pt x="1088" y="205"/>
                  <a:pt x="1004" y="171"/>
                  <a:pt x="1050" y="208"/>
                </a:cubicBezTo>
                <a:cubicBezTo>
                  <a:pt x="1066" y="221"/>
                  <a:pt x="1090" y="217"/>
                  <a:pt x="1110" y="220"/>
                </a:cubicBezTo>
                <a:cubicBezTo>
                  <a:pt x="1134" y="218"/>
                  <a:pt x="1160" y="224"/>
                  <a:pt x="1182" y="214"/>
                </a:cubicBezTo>
                <a:cubicBezTo>
                  <a:pt x="1206" y="203"/>
                  <a:pt x="1207" y="159"/>
                  <a:pt x="1224" y="142"/>
                </a:cubicBezTo>
                <a:cubicBezTo>
                  <a:pt x="1233" y="133"/>
                  <a:pt x="1260" y="129"/>
                  <a:pt x="1260" y="118"/>
                </a:cubicBezTo>
                <a:cubicBezTo>
                  <a:pt x="1272" y="114"/>
                  <a:pt x="1286" y="113"/>
                  <a:pt x="1296" y="106"/>
                </a:cubicBezTo>
                <a:cubicBezTo>
                  <a:pt x="1301" y="102"/>
                  <a:pt x="1299" y="94"/>
                  <a:pt x="1302" y="88"/>
                </a:cubicBezTo>
                <a:cubicBezTo>
                  <a:pt x="1320" y="56"/>
                  <a:pt x="1322" y="56"/>
                  <a:pt x="1344" y="34"/>
                </a:cubicBezTo>
                <a:cubicBezTo>
                  <a:pt x="1354" y="3"/>
                  <a:pt x="1361" y="0"/>
                  <a:pt x="1380" y="28"/>
                </a:cubicBezTo>
                <a:cubicBezTo>
                  <a:pt x="1382" y="44"/>
                  <a:pt x="1381" y="61"/>
                  <a:pt x="1386" y="76"/>
                </a:cubicBezTo>
                <a:cubicBezTo>
                  <a:pt x="1399" y="112"/>
                  <a:pt x="1445" y="158"/>
                  <a:pt x="1476" y="178"/>
                </a:cubicBezTo>
                <a:cubicBezTo>
                  <a:pt x="1509" y="227"/>
                  <a:pt x="1466" y="171"/>
                  <a:pt x="1506" y="202"/>
                </a:cubicBezTo>
                <a:cubicBezTo>
                  <a:pt x="1519" y="212"/>
                  <a:pt x="1542" y="238"/>
                  <a:pt x="1542" y="238"/>
                </a:cubicBezTo>
                <a:cubicBezTo>
                  <a:pt x="1544" y="246"/>
                  <a:pt x="1548" y="276"/>
                  <a:pt x="1554" y="286"/>
                </a:cubicBezTo>
                <a:cubicBezTo>
                  <a:pt x="1561" y="299"/>
                  <a:pt x="1578" y="322"/>
                  <a:pt x="1578" y="322"/>
                </a:cubicBezTo>
                <a:cubicBezTo>
                  <a:pt x="1570" y="370"/>
                  <a:pt x="1539" y="403"/>
                  <a:pt x="1524" y="448"/>
                </a:cubicBezTo>
                <a:cubicBezTo>
                  <a:pt x="1526" y="464"/>
                  <a:pt x="1526" y="480"/>
                  <a:pt x="1530" y="496"/>
                </a:cubicBezTo>
                <a:cubicBezTo>
                  <a:pt x="1539" y="531"/>
                  <a:pt x="1618" y="541"/>
                  <a:pt x="1644" y="544"/>
                </a:cubicBezTo>
                <a:cubicBezTo>
                  <a:pt x="1695" y="561"/>
                  <a:pt x="1614" y="535"/>
                  <a:pt x="1698" y="556"/>
                </a:cubicBezTo>
                <a:cubicBezTo>
                  <a:pt x="1727" y="563"/>
                  <a:pt x="1743" y="577"/>
                  <a:pt x="1770" y="586"/>
                </a:cubicBezTo>
                <a:cubicBezTo>
                  <a:pt x="1784" y="629"/>
                  <a:pt x="1832" y="635"/>
                  <a:pt x="1866" y="658"/>
                </a:cubicBezTo>
                <a:cubicBezTo>
                  <a:pt x="1894" y="700"/>
                  <a:pt x="1910" y="742"/>
                  <a:pt x="1938" y="784"/>
                </a:cubicBezTo>
                <a:cubicBezTo>
                  <a:pt x="1939" y="786"/>
                  <a:pt x="1975" y="831"/>
                  <a:pt x="1968" y="838"/>
                </a:cubicBezTo>
                <a:cubicBezTo>
                  <a:pt x="1964" y="842"/>
                  <a:pt x="1960" y="830"/>
                  <a:pt x="1956" y="826"/>
                </a:cubicBezTo>
                <a:close/>
              </a:path>
            </a:pathLst>
          </a:custGeom>
          <a:solidFill>
            <a:schemeClr val="accent1"/>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900" name="Text Box 28"/>
          <p:cNvSpPr>
            <a:spLocks noChangeArrowheads="1"/>
          </p:cNvSpPr>
          <p:nvPr>
            <p:custDataLst>
              <p:tags r:id="rId27"/>
            </p:custDataLst>
          </p:nvPr>
        </p:nvSpPr>
        <p:spPr bwMode="auto">
          <a:xfrm>
            <a:off x="2838450" y="1884363"/>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1600" b="1">
                <a:solidFill>
                  <a:srgbClr val="200488"/>
                </a:solidFill>
                <a:latin typeface="Times New Roman" panose="02020603050405020304" pitchFamily="18" charset="0"/>
              </a:rPr>
              <a:t>新     疆</a:t>
            </a:r>
          </a:p>
        </p:txBody>
      </p:sp>
      <p:sp>
        <p:nvSpPr>
          <p:cNvPr id="76829" name="矩形 1"/>
          <p:cNvSpPr/>
          <p:nvPr>
            <p:custDataLst>
              <p:tags r:id="rId28"/>
            </p:custDataLst>
          </p:nvPr>
        </p:nvSpPr>
        <p:spPr>
          <a:xfrm>
            <a:off x="1595438" y="112714"/>
            <a:ext cx="8896350" cy="954087"/>
          </a:xfrm>
          <a:prstGeom prst="rect">
            <a:avLst/>
          </a:prstGeom>
          <a:solidFill>
            <a:schemeClr val="bg1"/>
          </a:solid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③</a:t>
            </a:r>
            <a:r>
              <a:rPr kumimoji="1" lang="zh-CN" altLang="en-US" sz="2800" b="1" dirty="0">
                <a:solidFill>
                  <a:srgbClr val="000000"/>
                </a:solidFill>
                <a:latin typeface="微软雅黑" panose="020B0503020204020204" pitchFamily="34" charset="-122"/>
                <a:ea typeface="微软雅黑" panose="020B0503020204020204" pitchFamily="34" charset="-122"/>
              </a:rPr>
              <a:t>糖料（甘蔗）基地：广东、广西、福建、四川、</a:t>
            </a:r>
          </a:p>
          <a:p>
            <a:pPr eaLnBrk="1" hangingPunct="1">
              <a:spcBef>
                <a:spcPct val="0"/>
              </a:spcBef>
              <a:buFontTx/>
              <a:buNone/>
            </a:pPr>
            <a:r>
              <a:rPr kumimoji="1" lang="zh-CN" altLang="en-US" sz="2800" b="1" dirty="0">
                <a:solidFill>
                  <a:srgbClr val="000000"/>
                </a:solidFill>
                <a:latin typeface="微软雅黑" panose="020B0503020204020204" pitchFamily="34" charset="-122"/>
                <a:ea typeface="微软雅黑" panose="020B0503020204020204" pitchFamily="34" charset="-122"/>
              </a:rPr>
              <a:t>云南、海南、是我甘蔗基地。</a:t>
            </a:r>
          </a:p>
        </p:txBody>
      </p:sp>
    </p:spTree>
    <p:extLst>
      <p:ext uri="{BB962C8B-B14F-4D97-AF65-F5344CB8AC3E}">
        <p14:creationId xmlns:p14="http://schemas.microsoft.com/office/powerpoint/2010/main" val="3221189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6829">
                                            <p:txEl>
                                              <p:pRg st="0" end="0"/>
                                            </p:txEl>
                                          </p:spTgt>
                                        </p:tgtEl>
                                        <p:attrNameLst>
                                          <p:attrName>style.visibility</p:attrName>
                                        </p:attrNameLst>
                                      </p:cBhvr>
                                      <p:to>
                                        <p:strVal val="visible"/>
                                      </p:to>
                                    </p:set>
                                    <p:animEffect transition="in" filter="wipe(down)">
                                      <p:cBhvr>
                                        <p:cTn id="7" dur="500"/>
                                        <p:tgtEl>
                                          <p:spTgt spid="7682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6829">
                                            <p:txEl>
                                              <p:pRg st="1" end="1"/>
                                            </p:txEl>
                                          </p:spTgt>
                                        </p:tgtEl>
                                        <p:attrNameLst>
                                          <p:attrName>style.visibility</p:attrName>
                                        </p:attrNameLst>
                                      </p:cBhvr>
                                      <p:to>
                                        <p:strVal val="visible"/>
                                      </p:to>
                                    </p:set>
                                    <p:animEffect transition="in" filter="wipe(down)">
                                      <p:cBhvr>
                                        <p:cTn id="12" dur="500"/>
                                        <p:tgtEl>
                                          <p:spTgt spid="7682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9877"/>
                                        </p:tgtEl>
                                        <p:attrNameLst>
                                          <p:attrName>style.visibility</p:attrName>
                                        </p:attrNameLst>
                                      </p:cBhvr>
                                      <p:to>
                                        <p:strVal val="visible"/>
                                      </p:to>
                                    </p:set>
                                    <p:animEffect transition="in" filter="wipe(down)">
                                      <p:cBhvr>
                                        <p:cTn id="17" dur="500"/>
                                        <p:tgtEl>
                                          <p:spTgt spid="7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图片11"/>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555750" y="0"/>
            <a:ext cx="9112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0899" name="Text Box 3"/>
          <p:cNvSpPr>
            <a:spLocks noChangeArrowheads="1"/>
          </p:cNvSpPr>
          <p:nvPr>
            <p:custDataLst>
              <p:tags r:id="rId2"/>
            </p:custDataLst>
          </p:nvPr>
        </p:nvSpPr>
        <p:spPr bwMode="auto">
          <a:xfrm>
            <a:off x="4397432" y="853441"/>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800" b="1" u="sng">
                <a:solidFill>
                  <a:srgbClr val="000000"/>
                </a:solidFill>
                <a:latin typeface="微软雅黑" panose="020B0503020204020204" pitchFamily="34" charset="-122"/>
                <a:ea typeface="微软雅黑" panose="020B0503020204020204" pitchFamily="34" charset="-122"/>
              </a:rPr>
              <a:t>中国油料作物分布</a:t>
            </a:r>
          </a:p>
        </p:txBody>
      </p:sp>
      <p:sp>
        <p:nvSpPr>
          <p:cNvPr id="80900" name="AutoShape 4"/>
          <p:cNvSpPr>
            <a:spLocks noChangeArrowheads="1"/>
          </p:cNvSpPr>
          <p:nvPr>
            <p:custDataLst>
              <p:tags r:id="rId3"/>
            </p:custDataLst>
          </p:nvPr>
        </p:nvSpPr>
        <p:spPr bwMode="auto">
          <a:xfrm>
            <a:off x="1595438" y="2819400"/>
            <a:ext cx="6248400" cy="762000"/>
          </a:xfrm>
          <a:prstGeom prst="wedgeRectCallout">
            <a:avLst>
              <a:gd name="adj1" fmla="val 54597"/>
              <a:gd name="adj2" fmla="val 150833"/>
            </a:avLst>
          </a:prstGeom>
          <a:gradFill rotWithShape="0">
            <a:gsLst>
              <a:gs pos="0">
                <a:srgbClr val="8FABAE"/>
              </a:gs>
              <a:gs pos="50000">
                <a:schemeClr val="accent1"/>
              </a:gs>
              <a:gs pos="100000">
                <a:srgbClr val="8FABAE"/>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solidFill>
                <a:srgbClr val="000000"/>
              </a:solidFill>
              <a:latin typeface="微软雅黑" panose="020B0503020204020204" pitchFamily="34" charset="-122"/>
              <a:ea typeface="微软雅黑" panose="020B0503020204020204" pitchFamily="34" charset="-122"/>
            </a:endParaRPr>
          </a:p>
        </p:txBody>
      </p:sp>
      <p:grpSp>
        <p:nvGrpSpPr>
          <p:cNvPr id="2" name="组合 2"/>
          <p:cNvGrpSpPr>
            <a:grpSpLocks/>
          </p:cNvGrpSpPr>
          <p:nvPr/>
        </p:nvGrpSpPr>
        <p:grpSpPr bwMode="auto">
          <a:xfrm>
            <a:off x="4295775" y="3573463"/>
            <a:ext cx="762000" cy="2057400"/>
            <a:chOff x="2771775" y="3573463"/>
            <a:chExt cx="762000" cy="2057400"/>
          </a:xfrm>
        </p:grpSpPr>
        <p:sp>
          <p:nvSpPr>
            <p:cNvPr id="77835" name="AutoShape 6"/>
            <p:cNvSpPr>
              <a:spLocks noChangeArrowheads="1"/>
            </p:cNvSpPr>
            <p:nvPr>
              <p:custDataLst>
                <p:tags r:id="rId8"/>
              </p:custDataLst>
            </p:nvPr>
          </p:nvSpPr>
          <p:spPr bwMode="auto">
            <a:xfrm>
              <a:off x="2771775" y="3573463"/>
              <a:ext cx="762000" cy="2057400"/>
            </a:xfrm>
            <a:prstGeom prst="downArrow">
              <a:avLst>
                <a:gd name="adj1" fmla="val 55833"/>
                <a:gd name="adj2" fmla="val 137284"/>
              </a:avLst>
            </a:prstGeom>
            <a:gradFill rotWithShape="0">
              <a:gsLst>
                <a:gs pos="0">
                  <a:schemeClr val="accent1">
                    <a:gamma/>
                    <a:shade val="66275"/>
                    <a:invGamma/>
                  </a:schemeClr>
                </a:gs>
                <a:gs pos="50000">
                  <a:schemeClr val="accent1"/>
                </a:gs>
                <a:gs pos="100000">
                  <a:schemeClr val="accent1">
                    <a:gamma/>
                    <a:shade val="66275"/>
                    <a:invGamma/>
                  </a:schemeClr>
                </a:gs>
              </a:gsLst>
              <a:lin ang="5400000" scaled="1"/>
            </a:gra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77836" name="Text Box 7"/>
            <p:cNvSpPr/>
            <p:nvPr>
              <p:custDataLst>
                <p:tags r:id="rId9"/>
              </p:custDataLst>
            </p:nvPr>
          </p:nvSpPr>
          <p:spPr>
            <a:xfrm>
              <a:off x="2870597" y="3989388"/>
              <a:ext cx="615553" cy="996950"/>
            </a:xfrm>
            <a:prstGeom prst="rect">
              <a:avLst/>
            </a:prstGeom>
            <a:noFill/>
            <a:ln>
              <a:noFill/>
              <a:miter lim="800000"/>
            </a:ln>
            <a:effectLst/>
          </p:spPr>
          <p:txBody>
            <a:bodyPr vert="eaVert">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800" b="1">
                  <a:solidFill>
                    <a:srgbClr val="F2101B"/>
                  </a:solidFill>
                  <a:latin typeface="微软雅黑" panose="020B0503020204020204" pitchFamily="34" charset="-122"/>
                  <a:ea typeface="微软雅黑" panose="020B0503020204020204" pitchFamily="34" charset="-122"/>
                </a:rPr>
                <a:t>地位</a:t>
              </a:r>
            </a:p>
          </p:txBody>
        </p:sp>
      </p:grpSp>
      <p:sp>
        <p:nvSpPr>
          <p:cNvPr id="80904" name="Text Box 9"/>
          <p:cNvSpPr>
            <a:spLocks noChangeArrowheads="1"/>
          </p:cNvSpPr>
          <p:nvPr>
            <p:custDataLst>
              <p:tags r:id="rId4"/>
            </p:custDataLst>
          </p:nvPr>
        </p:nvSpPr>
        <p:spPr bwMode="auto">
          <a:xfrm>
            <a:off x="2087564" y="2874964"/>
            <a:ext cx="52482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b="1">
                <a:solidFill>
                  <a:srgbClr val="0000CC"/>
                </a:solidFill>
                <a:latin typeface="微软雅黑" panose="020B0503020204020204" pitchFamily="34" charset="-122"/>
                <a:ea typeface="微软雅黑" panose="020B0503020204020204" pitchFamily="34" charset="-122"/>
              </a:rPr>
              <a:t>油菜：主要分布在长江流域</a:t>
            </a:r>
          </a:p>
        </p:txBody>
      </p:sp>
      <p:grpSp>
        <p:nvGrpSpPr>
          <p:cNvPr id="3" name="组合 1"/>
          <p:cNvGrpSpPr>
            <a:grpSpLocks/>
          </p:cNvGrpSpPr>
          <p:nvPr/>
        </p:nvGrpSpPr>
        <p:grpSpPr bwMode="auto">
          <a:xfrm>
            <a:off x="2809875" y="5454651"/>
            <a:ext cx="4540250" cy="779463"/>
            <a:chOff x="1285999" y="5455365"/>
            <a:chExt cx="4540250" cy="779462"/>
          </a:xfrm>
        </p:grpSpPr>
        <p:sp>
          <p:nvSpPr>
            <p:cNvPr id="77833" name="Rectangle 8"/>
            <p:cNvSpPr>
              <a:spLocks noChangeArrowheads="1"/>
            </p:cNvSpPr>
            <p:nvPr>
              <p:custDataLst>
                <p:tags r:id="rId6"/>
              </p:custDataLst>
            </p:nvPr>
          </p:nvSpPr>
          <p:spPr bwMode="auto">
            <a:xfrm>
              <a:off x="1290762" y="5455365"/>
              <a:ext cx="4389437" cy="779462"/>
            </a:xfrm>
            <a:prstGeom prst="rect">
              <a:avLst/>
            </a:prstGeom>
            <a:gradFill rotWithShape="0">
              <a:gsLst>
                <a:gs pos="0">
                  <a:schemeClr val="accent1">
                    <a:gamma/>
                    <a:shade val="66667"/>
                    <a:invGamma/>
                  </a:schemeClr>
                </a:gs>
                <a:gs pos="50000">
                  <a:schemeClr val="accent1"/>
                </a:gs>
                <a:gs pos="100000">
                  <a:schemeClr val="accent1">
                    <a:gamma/>
                    <a:shade val="66667"/>
                    <a:invGamma/>
                  </a:schemeClr>
                </a:gs>
              </a:gsLst>
              <a:lin ang="5400000" scaled="1"/>
            </a:gradFill>
            <a:ln w="9525">
              <a:solidFill>
                <a:schemeClr val="tx1"/>
              </a:solidFill>
              <a:miter lim="800000"/>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80907" name="Text Box 10"/>
            <p:cNvSpPr>
              <a:spLocks noChangeArrowheads="1"/>
            </p:cNvSpPr>
            <p:nvPr>
              <p:custDataLst>
                <p:tags r:id="rId7"/>
              </p:custDataLst>
            </p:nvPr>
          </p:nvSpPr>
          <p:spPr bwMode="auto">
            <a:xfrm>
              <a:off x="1285999" y="5576887"/>
              <a:ext cx="4540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800" b="1">
                  <a:solidFill>
                    <a:srgbClr val="200488"/>
                  </a:solidFill>
                  <a:latin typeface="微软雅黑" panose="020B0503020204020204" pitchFamily="34" charset="-122"/>
                  <a:ea typeface="微软雅黑" panose="020B0503020204020204" pitchFamily="34" charset="-122"/>
                </a:rPr>
                <a:t>播种面积最大的油料作物</a:t>
              </a:r>
            </a:p>
          </p:txBody>
        </p:sp>
      </p:grpSp>
      <p:sp>
        <p:nvSpPr>
          <p:cNvPr id="77832" name="Text Box 11"/>
          <p:cNvSpPr/>
          <p:nvPr>
            <p:custDataLst>
              <p:tags r:id="rId5"/>
            </p:custDataLst>
          </p:nvPr>
        </p:nvSpPr>
        <p:spPr>
          <a:xfrm>
            <a:off x="7205664" y="5334000"/>
            <a:ext cx="3563937" cy="954088"/>
          </a:xfrm>
          <a:prstGeom prst="rect">
            <a:avLst/>
          </a:prstGeom>
          <a:solidFill>
            <a:schemeClr val="bg1"/>
          </a:solid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00"/>
                </a:solidFill>
                <a:latin typeface="微软雅黑" panose="020B0503020204020204" pitchFamily="34" charset="-122"/>
                <a:ea typeface="微软雅黑" panose="020B0503020204020204" pitchFamily="34" charset="-122"/>
              </a:rPr>
              <a:t>习性：亚热带气候、地形平坦</a:t>
            </a:r>
          </a:p>
        </p:txBody>
      </p:sp>
      <p:sp>
        <p:nvSpPr>
          <p:cNvPr id="13" name="矩形 12"/>
          <p:cNvSpPr/>
          <p:nvPr/>
        </p:nvSpPr>
        <p:spPr>
          <a:xfrm>
            <a:off x="0" y="0"/>
            <a:ext cx="11747500" cy="584775"/>
          </a:xfrm>
          <a:prstGeom prst="rect">
            <a:avLst/>
          </a:prstGeom>
          <a:noFill/>
          <a:ln w="9525">
            <a:noFill/>
          </a:ln>
        </p:spPr>
        <p:txBody>
          <a:bodyPr wrap="square" anchor="t">
            <a:spAutoFit/>
          </a:bodyPr>
          <a:lstStyle/>
          <a:p>
            <a:pPr lvl="0"/>
            <a:r>
              <a:rPr lang="en-US" altLang="zh-CN" sz="3200" b="1" dirty="0">
                <a:solidFill>
                  <a:srgbClr val="0000FF"/>
                </a:solidFill>
                <a:latin typeface="黑体" panose="02010609060101010101" pitchFamily="49" charset="-122"/>
                <a:ea typeface="黑体" panose="02010609060101010101" pitchFamily="49" charset="-122"/>
              </a:rPr>
              <a:t>④</a:t>
            </a:r>
            <a:r>
              <a:rPr lang="zh-CN" altLang="en-US" sz="3200" b="1" dirty="0">
                <a:solidFill>
                  <a:srgbClr val="0000FF"/>
                </a:solidFill>
                <a:latin typeface="黑体" panose="02010609060101010101" pitchFamily="49" charset="-122"/>
                <a:ea typeface="黑体" panose="02010609060101010101" pitchFamily="49" charset="-122"/>
              </a:rPr>
              <a:t>油料（油菜）基地</a:t>
            </a:r>
            <a:r>
              <a:rPr lang="zh-CN" altLang="en-US" sz="3200" b="1" dirty="0">
                <a:latin typeface="黑体" panose="02010609060101010101" pitchFamily="49" charset="-122"/>
                <a:ea typeface="黑体" panose="02010609060101010101" pitchFamily="49" charset="-122"/>
              </a:rPr>
              <a:t>：分布于长江流域。</a:t>
            </a:r>
          </a:p>
        </p:txBody>
      </p:sp>
    </p:spTree>
    <p:extLst>
      <p:ext uri="{BB962C8B-B14F-4D97-AF65-F5344CB8AC3E}">
        <p14:creationId xmlns:p14="http://schemas.microsoft.com/office/powerpoint/2010/main" val="262615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图片1"/>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23" name="Freeform 3"/>
          <p:cNvSpPr>
            <a:spLocks/>
          </p:cNvSpPr>
          <p:nvPr>
            <p:custDataLst>
              <p:tags r:id="rId2"/>
            </p:custDataLst>
          </p:nvPr>
        </p:nvSpPr>
        <p:spPr bwMode="auto">
          <a:xfrm>
            <a:off x="7989889" y="5397501"/>
            <a:ext cx="403225" cy="341313"/>
          </a:xfrm>
          <a:custGeom>
            <a:avLst/>
            <a:gdLst>
              <a:gd name="T0" fmla="*/ 83 w 254"/>
              <a:gd name="T1" fmla="*/ 192 h 215"/>
              <a:gd name="T2" fmla="*/ 61 w 254"/>
              <a:gd name="T3" fmla="*/ 158 h 215"/>
              <a:gd name="T4" fmla="*/ 15 w 254"/>
              <a:gd name="T5" fmla="*/ 67 h 215"/>
              <a:gd name="T6" fmla="*/ 27 w 254"/>
              <a:gd name="T7" fmla="*/ 22 h 215"/>
              <a:gd name="T8" fmla="*/ 106 w 254"/>
              <a:gd name="T9" fmla="*/ 0 h 215"/>
              <a:gd name="T10" fmla="*/ 174 w 254"/>
              <a:gd name="T11" fmla="*/ 11 h 215"/>
              <a:gd name="T12" fmla="*/ 230 w 254"/>
              <a:gd name="T13" fmla="*/ 33 h 215"/>
              <a:gd name="T14" fmla="*/ 219 w 254"/>
              <a:gd name="T15" fmla="*/ 101 h 215"/>
              <a:gd name="T16" fmla="*/ 162 w 254"/>
              <a:gd name="T17" fmla="*/ 90 h 215"/>
              <a:gd name="T18" fmla="*/ 140 w 254"/>
              <a:gd name="T19" fmla="*/ 124 h 215"/>
              <a:gd name="T20" fmla="*/ 151 w 254"/>
              <a:gd name="T21" fmla="*/ 158 h 215"/>
              <a:gd name="T22" fmla="*/ 83 w 254"/>
              <a:gd name="T23" fmla="*/ 19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5">
                <a:moveTo>
                  <a:pt x="83" y="192"/>
                </a:moveTo>
                <a:cubicBezTo>
                  <a:pt x="76" y="181"/>
                  <a:pt x="74" y="173"/>
                  <a:pt x="61" y="158"/>
                </a:cubicBezTo>
                <a:cubicBezTo>
                  <a:pt x="1" y="98"/>
                  <a:pt x="0" y="128"/>
                  <a:pt x="15" y="67"/>
                </a:cubicBezTo>
                <a:cubicBezTo>
                  <a:pt x="19" y="52"/>
                  <a:pt x="16" y="33"/>
                  <a:pt x="27" y="22"/>
                </a:cubicBezTo>
                <a:cubicBezTo>
                  <a:pt x="46" y="3"/>
                  <a:pt x="80" y="8"/>
                  <a:pt x="106" y="0"/>
                </a:cubicBezTo>
                <a:cubicBezTo>
                  <a:pt x="129" y="4"/>
                  <a:pt x="152" y="4"/>
                  <a:pt x="174" y="11"/>
                </a:cubicBezTo>
                <a:cubicBezTo>
                  <a:pt x="254" y="37"/>
                  <a:pt x="170" y="33"/>
                  <a:pt x="230" y="33"/>
                </a:cubicBezTo>
                <a:cubicBezTo>
                  <a:pt x="226" y="56"/>
                  <a:pt x="237" y="86"/>
                  <a:pt x="219" y="101"/>
                </a:cubicBezTo>
                <a:cubicBezTo>
                  <a:pt x="204" y="113"/>
                  <a:pt x="181" y="85"/>
                  <a:pt x="162" y="90"/>
                </a:cubicBezTo>
                <a:cubicBezTo>
                  <a:pt x="149" y="94"/>
                  <a:pt x="147" y="113"/>
                  <a:pt x="140" y="124"/>
                </a:cubicBezTo>
                <a:cubicBezTo>
                  <a:pt x="144" y="135"/>
                  <a:pt x="153" y="146"/>
                  <a:pt x="151" y="158"/>
                </a:cubicBezTo>
                <a:cubicBezTo>
                  <a:pt x="145" y="190"/>
                  <a:pt x="108" y="215"/>
                  <a:pt x="83" y="192"/>
                </a:cubicBezTo>
                <a:close/>
              </a:path>
            </a:pathLst>
          </a:custGeom>
          <a:solidFill>
            <a:schemeClr val="accent1"/>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24" name="Freeform 4"/>
          <p:cNvSpPr>
            <a:spLocks/>
          </p:cNvSpPr>
          <p:nvPr>
            <p:custDataLst>
              <p:tags r:id="rId3"/>
            </p:custDataLst>
          </p:nvPr>
        </p:nvSpPr>
        <p:spPr bwMode="auto">
          <a:xfrm>
            <a:off x="8213725" y="4098926"/>
            <a:ext cx="501650" cy="396875"/>
          </a:xfrm>
          <a:custGeom>
            <a:avLst/>
            <a:gdLst>
              <a:gd name="T0" fmla="*/ 220 w 316"/>
              <a:gd name="T1" fmla="*/ 46 h 250"/>
              <a:gd name="T2" fmla="*/ 148 w 316"/>
              <a:gd name="T3" fmla="*/ 16 h 250"/>
              <a:gd name="T4" fmla="*/ 4 w 316"/>
              <a:gd name="T5" fmla="*/ 76 h 250"/>
              <a:gd name="T6" fmla="*/ 10 w 316"/>
              <a:gd name="T7" fmla="*/ 136 h 250"/>
              <a:gd name="T8" fmla="*/ 46 w 316"/>
              <a:gd name="T9" fmla="*/ 148 h 250"/>
              <a:gd name="T10" fmla="*/ 160 w 316"/>
              <a:gd name="T11" fmla="*/ 178 h 250"/>
              <a:gd name="T12" fmla="*/ 208 w 316"/>
              <a:gd name="T13" fmla="*/ 190 h 250"/>
              <a:gd name="T14" fmla="*/ 244 w 316"/>
              <a:gd name="T15" fmla="*/ 202 h 250"/>
              <a:gd name="T16" fmla="*/ 310 w 316"/>
              <a:gd name="T17" fmla="*/ 250 h 250"/>
              <a:gd name="T18" fmla="*/ 280 w 316"/>
              <a:gd name="T19" fmla="*/ 202 h 250"/>
              <a:gd name="T20" fmla="*/ 316 w 316"/>
              <a:gd name="T21" fmla="*/ 136 h 250"/>
              <a:gd name="T22" fmla="*/ 226 w 316"/>
              <a:gd name="T23" fmla="*/ 64 h 250"/>
              <a:gd name="T24" fmla="*/ 220 w 316"/>
              <a:gd name="T25" fmla="*/ 4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250">
                <a:moveTo>
                  <a:pt x="220" y="46"/>
                </a:moveTo>
                <a:cubicBezTo>
                  <a:pt x="194" y="37"/>
                  <a:pt x="174" y="25"/>
                  <a:pt x="148" y="16"/>
                </a:cubicBezTo>
                <a:cubicBezTo>
                  <a:pt x="54" y="21"/>
                  <a:pt x="29" y="0"/>
                  <a:pt x="4" y="76"/>
                </a:cubicBezTo>
                <a:cubicBezTo>
                  <a:pt x="6" y="96"/>
                  <a:pt x="0" y="119"/>
                  <a:pt x="10" y="136"/>
                </a:cubicBezTo>
                <a:cubicBezTo>
                  <a:pt x="16" y="147"/>
                  <a:pt x="34" y="144"/>
                  <a:pt x="46" y="148"/>
                </a:cubicBezTo>
                <a:cubicBezTo>
                  <a:pt x="84" y="161"/>
                  <a:pt x="121" y="169"/>
                  <a:pt x="160" y="178"/>
                </a:cubicBezTo>
                <a:cubicBezTo>
                  <a:pt x="176" y="182"/>
                  <a:pt x="192" y="186"/>
                  <a:pt x="208" y="190"/>
                </a:cubicBezTo>
                <a:cubicBezTo>
                  <a:pt x="220" y="193"/>
                  <a:pt x="244" y="202"/>
                  <a:pt x="244" y="202"/>
                </a:cubicBezTo>
                <a:cubicBezTo>
                  <a:pt x="262" y="229"/>
                  <a:pt x="284" y="233"/>
                  <a:pt x="310" y="250"/>
                </a:cubicBezTo>
                <a:cubicBezTo>
                  <a:pt x="302" y="227"/>
                  <a:pt x="288" y="225"/>
                  <a:pt x="280" y="202"/>
                </a:cubicBezTo>
                <a:cubicBezTo>
                  <a:pt x="290" y="129"/>
                  <a:pt x="285" y="183"/>
                  <a:pt x="316" y="136"/>
                </a:cubicBezTo>
                <a:cubicBezTo>
                  <a:pt x="304" y="77"/>
                  <a:pt x="281" y="75"/>
                  <a:pt x="226" y="64"/>
                </a:cubicBezTo>
                <a:cubicBezTo>
                  <a:pt x="224" y="58"/>
                  <a:pt x="220" y="46"/>
                  <a:pt x="220" y="46"/>
                </a:cubicBezTo>
                <a:close/>
              </a:path>
            </a:pathLst>
          </a:custGeom>
          <a:solidFill>
            <a:schemeClr val="accent1"/>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25" name="Freeform 5"/>
          <p:cNvSpPr>
            <a:spLocks/>
          </p:cNvSpPr>
          <p:nvPr>
            <p:custDataLst>
              <p:tags r:id="rId4"/>
            </p:custDataLst>
          </p:nvPr>
        </p:nvSpPr>
        <p:spPr bwMode="auto">
          <a:xfrm>
            <a:off x="7391401" y="5651500"/>
            <a:ext cx="314325" cy="458788"/>
          </a:xfrm>
          <a:custGeom>
            <a:avLst/>
            <a:gdLst>
              <a:gd name="T0" fmla="*/ 11 w 198"/>
              <a:gd name="T1" fmla="*/ 289 h 289"/>
              <a:gd name="T2" fmla="*/ 7 w 198"/>
              <a:gd name="T3" fmla="*/ 193 h 289"/>
              <a:gd name="T4" fmla="*/ 27 w 198"/>
              <a:gd name="T5" fmla="*/ 145 h 289"/>
              <a:gd name="T6" fmla="*/ 27 w 198"/>
              <a:gd name="T7" fmla="*/ 41 h 289"/>
              <a:gd name="T8" fmla="*/ 63 w 198"/>
              <a:gd name="T9" fmla="*/ 25 h 289"/>
              <a:gd name="T10" fmla="*/ 135 w 198"/>
              <a:gd name="T11" fmla="*/ 13 h 289"/>
              <a:gd name="T12" fmla="*/ 131 w 198"/>
              <a:gd name="T13" fmla="*/ 49 h 289"/>
              <a:gd name="T14" fmla="*/ 115 w 198"/>
              <a:gd name="T15" fmla="*/ 73 h 289"/>
              <a:gd name="T16" fmla="*/ 107 w 198"/>
              <a:gd name="T17" fmla="*/ 85 h 289"/>
              <a:gd name="T18" fmla="*/ 135 w 198"/>
              <a:gd name="T19" fmla="*/ 105 h 289"/>
              <a:gd name="T20" fmla="*/ 159 w 198"/>
              <a:gd name="T21" fmla="*/ 113 h 289"/>
              <a:gd name="T22" fmla="*/ 183 w 198"/>
              <a:gd name="T23" fmla="*/ 133 h 289"/>
              <a:gd name="T24" fmla="*/ 191 w 198"/>
              <a:gd name="T25" fmla="*/ 157 h 289"/>
              <a:gd name="T26" fmla="*/ 195 w 198"/>
              <a:gd name="T27" fmla="*/ 169 h 289"/>
              <a:gd name="T28" fmla="*/ 187 w 198"/>
              <a:gd name="T29" fmla="*/ 221 h 289"/>
              <a:gd name="T30" fmla="*/ 155 w 198"/>
              <a:gd name="T31" fmla="*/ 233 h 289"/>
              <a:gd name="T32" fmla="*/ 131 w 198"/>
              <a:gd name="T33" fmla="*/ 241 h 289"/>
              <a:gd name="T34" fmla="*/ 83 w 198"/>
              <a:gd name="T35" fmla="*/ 193 h 289"/>
              <a:gd name="T36" fmla="*/ 71 w 198"/>
              <a:gd name="T37" fmla="*/ 245 h 289"/>
              <a:gd name="T38" fmla="*/ 35 w 198"/>
              <a:gd name="T39" fmla="*/ 277 h 289"/>
              <a:gd name="T40" fmla="*/ 11 w 198"/>
              <a:gd name="T41"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289">
                <a:moveTo>
                  <a:pt x="11" y="289"/>
                </a:moveTo>
                <a:cubicBezTo>
                  <a:pt x="6" y="249"/>
                  <a:pt x="0" y="237"/>
                  <a:pt x="7" y="193"/>
                </a:cubicBezTo>
                <a:cubicBezTo>
                  <a:pt x="10" y="174"/>
                  <a:pt x="21" y="163"/>
                  <a:pt x="27" y="145"/>
                </a:cubicBezTo>
                <a:cubicBezTo>
                  <a:pt x="27" y="142"/>
                  <a:pt x="18" y="54"/>
                  <a:pt x="27" y="41"/>
                </a:cubicBezTo>
                <a:cubicBezTo>
                  <a:pt x="35" y="30"/>
                  <a:pt x="52" y="32"/>
                  <a:pt x="63" y="25"/>
                </a:cubicBezTo>
                <a:cubicBezTo>
                  <a:pt x="80" y="0"/>
                  <a:pt x="108" y="10"/>
                  <a:pt x="135" y="13"/>
                </a:cubicBezTo>
                <a:cubicBezTo>
                  <a:pt x="158" y="21"/>
                  <a:pt x="146" y="39"/>
                  <a:pt x="131" y="49"/>
                </a:cubicBezTo>
                <a:cubicBezTo>
                  <a:pt x="126" y="57"/>
                  <a:pt x="120" y="65"/>
                  <a:pt x="115" y="73"/>
                </a:cubicBezTo>
                <a:cubicBezTo>
                  <a:pt x="112" y="77"/>
                  <a:pt x="107" y="85"/>
                  <a:pt x="107" y="85"/>
                </a:cubicBezTo>
                <a:cubicBezTo>
                  <a:pt x="114" y="105"/>
                  <a:pt x="107" y="96"/>
                  <a:pt x="135" y="105"/>
                </a:cubicBezTo>
                <a:cubicBezTo>
                  <a:pt x="143" y="108"/>
                  <a:pt x="159" y="113"/>
                  <a:pt x="159" y="113"/>
                </a:cubicBezTo>
                <a:cubicBezTo>
                  <a:pt x="166" y="120"/>
                  <a:pt x="177" y="124"/>
                  <a:pt x="183" y="133"/>
                </a:cubicBezTo>
                <a:cubicBezTo>
                  <a:pt x="187" y="140"/>
                  <a:pt x="188" y="149"/>
                  <a:pt x="191" y="157"/>
                </a:cubicBezTo>
                <a:cubicBezTo>
                  <a:pt x="192" y="161"/>
                  <a:pt x="195" y="169"/>
                  <a:pt x="195" y="169"/>
                </a:cubicBezTo>
                <a:cubicBezTo>
                  <a:pt x="193" y="186"/>
                  <a:pt x="198" y="207"/>
                  <a:pt x="187" y="221"/>
                </a:cubicBezTo>
                <a:cubicBezTo>
                  <a:pt x="179" y="232"/>
                  <a:pt x="167" y="230"/>
                  <a:pt x="155" y="233"/>
                </a:cubicBezTo>
                <a:cubicBezTo>
                  <a:pt x="147" y="235"/>
                  <a:pt x="131" y="241"/>
                  <a:pt x="131" y="241"/>
                </a:cubicBezTo>
                <a:cubicBezTo>
                  <a:pt x="115" y="217"/>
                  <a:pt x="114" y="201"/>
                  <a:pt x="83" y="193"/>
                </a:cubicBezTo>
                <a:cubicBezTo>
                  <a:pt x="42" y="200"/>
                  <a:pt x="50" y="213"/>
                  <a:pt x="71" y="245"/>
                </a:cubicBezTo>
                <a:lnTo>
                  <a:pt x="35" y="277"/>
                </a:lnTo>
                <a:cubicBezTo>
                  <a:pt x="35" y="277"/>
                  <a:pt x="11" y="289"/>
                  <a:pt x="11" y="289"/>
                </a:cubicBezTo>
                <a:close/>
              </a:path>
            </a:pathLst>
          </a:custGeom>
          <a:solidFill>
            <a:schemeClr val="accent1"/>
          </a:solidFill>
          <a:ln w="9525" cap="flat"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26" name="Text Box 6"/>
          <p:cNvSpPr>
            <a:spLocks noChangeArrowheads="1"/>
          </p:cNvSpPr>
          <p:nvPr>
            <p:custDataLst>
              <p:tags r:id="rId5"/>
            </p:custDataLst>
          </p:nvPr>
        </p:nvSpPr>
        <p:spPr bwMode="auto">
          <a:xfrm>
            <a:off x="1963189" y="6338887"/>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800" b="1" u="sng" dirty="0">
                <a:solidFill>
                  <a:srgbClr val="000000"/>
                </a:solidFill>
                <a:latin typeface="微软雅黑" panose="020B0503020204020204" pitchFamily="34" charset="-122"/>
                <a:ea typeface="微软雅黑" panose="020B0503020204020204" pitchFamily="34" charset="-122"/>
              </a:rPr>
              <a:t>中国农产品出口贸易基地</a:t>
            </a:r>
          </a:p>
        </p:txBody>
      </p:sp>
      <p:sp>
        <p:nvSpPr>
          <p:cNvPr id="81927" name="AutoShape 8"/>
          <p:cNvSpPr>
            <a:spLocks noChangeArrowheads="1"/>
          </p:cNvSpPr>
          <p:nvPr>
            <p:custDataLst>
              <p:tags r:id="rId6"/>
            </p:custDataLst>
          </p:nvPr>
        </p:nvSpPr>
        <p:spPr bwMode="auto">
          <a:xfrm>
            <a:off x="8686800" y="3886200"/>
            <a:ext cx="914400" cy="228600"/>
          </a:xfrm>
          <a:prstGeom prst="wedgeRectCallout">
            <a:avLst>
              <a:gd name="adj1" fmla="val -72917"/>
              <a:gd name="adj2" fmla="val 99306"/>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b="1">
                <a:solidFill>
                  <a:srgbClr val="FF0066"/>
                </a:solidFill>
                <a:latin typeface="微软雅黑" panose="020B0503020204020204" pitchFamily="34" charset="-122"/>
                <a:ea typeface="微软雅黑" panose="020B0503020204020204" pitchFamily="34" charset="-122"/>
              </a:rPr>
              <a:t>太湖平原</a:t>
            </a:r>
          </a:p>
        </p:txBody>
      </p:sp>
      <p:sp>
        <p:nvSpPr>
          <p:cNvPr id="81928" name="AutoShape 9"/>
          <p:cNvSpPr>
            <a:spLocks noChangeArrowheads="1"/>
          </p:cNvSpPr>
          <p:nvPr>
            <p:custDataLst>
              <p:tags r:id="rId7"/>
            </p:custDataLst>
          </p:nvPr>
        </p:nvSpPr>
        <p:spPr bwMode="auto">
          <a:xfrm>
            <a:off x="7620000" y="6019800"/>
            <a:ext cx="1066800" cy="228600"/>
          </a:xfrm>
          <a:prstGeom prst="wedgeRectCallout">
            <a:avLst>
              <a:gd name="adj1" fmla="val -54463"/>
              <a:gd name="adj2" fmla="val -100694"/>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b="1">
                <a:solidFill>
                  <a:srgbClr val="FF0066"/>
                </a:solidFill>
                <a:latin typeface="微软雅黑" panose="020B0503020204020204" pitchFamily="34" charset="-122"/>
                <a:ea typeface="微软雅黑" panose="020B0503020204020204" pitchFamily="34" charset="-122"/>
              </a:rPr>
              <a:t>珠江三角洲</a:t>
            </a:r>
          </a:p>
        </p:txBody>
      </p:sp>
      <p:sp>
        <p:nvSpPr>
          <p:cNvPr id="81929" name="AutoShape 10"/>
          <p:cNvSpPr>
            <a:spLocks noChangeArrowheads="1"/>
          </p:cNvSpPr>
          <p:nvPr>
            <p:custDataLst>
              <p:tags r:id="rId8"/>
            </p:custDataLst>
          </p:nvPr>
        </p:nvSpPr>
        <p:spPr bwMode="auto">
          <a:xfrm>
            <a:off x="8534400" y="5105400"/>
            <a:ext cx="1143000" cy="228600"/>
          </a:xfrm>
          <a:prstGeom prst="wedgeRectCallout">
            <a:avLst>
              <a:gd name="adj1" fmla="val -78333"/>
              <a:gd name="adj2" fmla="val 124306"/>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b="1">
                <a:solidFill>
                  <a:srgbClr val="FF0066"/>
                </a:solidFill>
                <a:latin typeface="微软雅黑" panose="020B0503020204020204" pitchFamily="34" charset="-122"/>
                <a:ea typeface="微软雅黑" panose="020B0503020204020204" pitchFamily="34" charset="-122"/>
              </a:rPr>
              <a:t>闽南三角地区</a:t>
            </a:r>
          </a:p>
        </p:txBody>
      </p:sp>
      <p:sp>
        <p:nvSpPr>
          <p:cNvPr id="81930" name="AutoShape 11"/>
          <p:cNvSpPr>
            <a:spLocks noChangeArrowheads="1"/>
          </p:cNvSpPr>
          <p:nvPr>
            <p:custDataLst>
              <p:tags r:id="rId9"/>
            </p:custDataLst>
          </p:nvPr>
        </p:nvSpPr>
        <p:spPr bwMode="auto">
          <a:xfrm>
            <a:off x="2286000" y="2895600"/>
            <a:ext cx="5334000" cy="1066800"/>
          </a:xfrm>
          <a:prstGeom prst="wedgeRectCallout">
            <a:avLst>
              <a:gd name="adj1" fmla="val 55597"/>
              <a:gd name="adj2" fmla="val 55208"/>
            </a:avLst>
          </a:prstGeom>
          <a:gradFill rotWithShape="0">
            <a:gsLst>
              <a:gs pos="0">
                <a:srgbClr val="B26C6C"/>
              </a:gs>
              <a:gs pos="50000">
                <a:srgbClr val="FF9B9B"/>
              </a:gs>
              <a:gs pos="100000">
                <a:srgbClr val="B26C6C"/>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800" b="1">
                <a:solidFill>
                  <a:srgbClr val="0000CC"/>
                </a:solidFill>
                <a:latin typeface="微软雅黑" panose="020B0503020204020204" pitchFamily="34" charset="-122"/>
                <a:ea typeface="微软雅黑" panose="020B0503020204020204" pitchFamily="34" charset="-122"/>
              </a:rPr>
              <a:t>发展花卉、蔬菜、水果、鱼、禽畜生产，以进入国际市场为目标。</a:t>
            </a:r>
          </a:p>
        </p:txBody>
      </p:sp>
      <p:sp>
        <p:nvSpPr>
          <p:cNvPr id="11" name="矩形 10"/>
          <p:cNvSpPr/>
          <p:nvPr/>
        </p:nvSpPr>
        <p:spPr>
          <a:xfrm>
            <a:off x="0" y="0"/>
            <a:ext cx="7758855" cy="954107"/>
          </a:xfrm>
          <a:prstGeom prst="rect">
            <a:avLst/>
          </a:prstGeom>
          <a:noFill/>
          <a:ln w="9525">
            <a:noFill/>
          </a:ln>
        </p:spPr>
        <p:txBody>
          <a:bodyPr wrap="none" anchor="t">
            <a:spAutoFit/>
          </a:bodyPr>
          <a:lstStyle/>
          <a:p>
            <a:pPr lvl="0"/>
            <a:r>
              <a:rPr lang="en-US" altLang="zh-CN" sz="2800" b="1" dirty="0">
                <a:solidFill>
                  <a:srgbClr val="0000FF"/>
                </a:solidFill>
                <a:latin typeface="黑体" panose="02010609060101010101" pitchFamily="49" charset="-122"/>
                <a:ea typeface="黑体" panose="02010609060101010101" pitchFamily="49" charset="-122"/>
              </a:rPr>
              <a:t>⑤</a:t>
            </a:r>
            <a:r>
              <a:rPr lang="zh-CN" altLang="en-US" sz="2800" b="1" dirty="0">
                <a:solidFill>
                  <a:srgbClr val="0000FF"/>
                </a:solidFill>
                <a:latin typeface="黑体" panose="02010609060101010101" pitchFamily="49" charset="-122"/>
                <a:ea typeface="黑体" panose="02010609060101010101" pitchFamily="49" charset="-122"/>
              </a:rPr>
              <a:t>出口农产品基地：</a:t>
            </a:r>
            <a:r>
              <a:rPr lang="zh-CN" altLang="en-US" sz="2800" b="1" dirty="0">
                <a:latin typeface="黑体" panose="02010609060101010101" pitchFamily="49" charset="-122"/>
                <a:ea typeface="黑体" panose="02010609060101010101" pitchFamily="49" charset="-122"/>
              </a:rPr>
              <a:t>太湖平原、闽南三角地区、</a:t>
            </a:r>
          </a:p>
          <a:p>
            <a:pPr lvl="0"/>
            <a:r>
              <a:rPr lang="zh-CN" altLang="en-US" sz="2800" b="1" dirty="0">
                <a:latin typeface="黑体" panose="02010609060101010101" pitchFamily="49" charset="-122"/>
                <a:ea typeface="黑体" panose="02010609060101010101" pitchFamily="49" charset="-122"/>
              </a:rPr>
              <a:t>珠江三角洲。</a:t>
            </a:r>
          </a:p>
        </p:txBody>
      </p:sp>
    </p:spTree>
    <p:extLst>
      <p:ext uri="{BB962C8B-B14F-4D97-AF65-F5344CB8AC3E}">
        <p14:creationId xmlns:p14="http://schemas.microsoft.com/office/powerpoint/2010/main" val="85397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30"/>
                                        </p:tgtEl>
                                        <p:attrNameLst>
                                          <p:attrName>style.visibility</p:attrName>
                                        </p:attrNameLst>
                                      </p:cBhvr>
                                      <p:to>
                                        <p:strVal val="visible"/>
                                      </p:to>
                                    </p:set>
                                    <p:animEffect transition="in" filter="wipe(down)">
                                      <p:cBhvr>
                                        <p:cTn id="7" dur="500"/>
                                        <p:tgtEl>
                                          <p:spTgt spid="8193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0"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p:nvPr>
            <p:custDataLst>
              <p:tags r:id="rId1"/>
            </p:custDataLst>
          </p:nvPr>
        </p:nvSpPr>
        <p:spPr>
          <a:xfrm>
            <a:off x="1774826" y="350839"/>
            <a:ext cx="8423275" cy="701675"/>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lang="en-US" altLang="zh-CN" sz="4000" b="1">
                <a:solidFill>
                  <a:srgbClr val="0000CC"/>
                </a:solidFill>
                <a:latin typeface="微软雅黑" panose="020B0503020204020204" pitchFamily="34" charset="-122"/>
                <a:ea typeface="微软雅黑" panose="020B0503020204020204" pitchFamily="34" charset="-122"/>
              </a:rPr>
              <a:t>★ </a:t>
            </a:r>
            <a:r>
              <a:rPr lang="zh-CN" altLang="en-US" sz="4000" b="1">
                <a:solidFill>
                  <a:srgbClr val="0000CC"/>
                </a:solidFill>
                <a:latin typeface="微软雅黑" panose="020B0503020204020204" pitchFamily="34" charset="-122"/>
                <a:ea typeface="微软雅黑" panose="020B0503020204020204" pitchFamily="34" charset="-122"/>
              </a:rPr>
              <a:t>经济林木的生产</a:t>
            </a:r>
          </a:p>
        </p:txBody>
      </p:sp>
      <p:sp>
        <p:nvSpPr>
          <p:cNvPr id="61443" name="Rectangle 3"/>
          <p:cNvSpPr>
            <a:spLocks noChangeArrowheads="1"/>
          </p:cNvSpPr>
          <p:nvPr>
            <p:custDataLst>
              <p:tags r:id="rId2"/>
            </p:custDataLst>
          </p:nvPr>
        </p:nvSpPr>
        <p:spPr bwMode="auto">
          <a:xfrm>
            <a:off x="2090739" y="1125539"/>
            <a:ext cx="8613775" cy="116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lnSpc>
                <a:spcPct val="110000"/>
              </a:lnSpc>
              <a:spcBef>
                <a:spcPct val="0"/>
              </a:spcBef>
              <a:buFontTx/>
              <a:buNone/>
            </a:pPr>
            <a:r>
              <a:rPr kumimoji="1" lang="en-US" altLang="zh-CN" sz="3200" b="1">
                <a:solidFill>
                  <a:srgbClr val="0000CC"/>
                </a:solidFill>
                <a:latin typeface="微软雅黑" panose="020B0503020204020204" pitchFamily="34" charset="-122"/>
                <a:ea typeface="微软雅黑" panose="020B0503020204020204" pitchFamily="34" charset="-122"/>
              </a:rPr>
              <a:t>        </a:t>
            </a:r>
            <a:r>
              <a:rPr kumimoji="1" lang="zh-CN" altLang="en-US" sz="3200" b="1">
                <a:solidFill>
                  <a:srgbClr val="0000CC"/>
                </a:solidFill>
                <a:latin typeface="微软雅黑" panose="020B0503020204020204" pitchFamily="34" charset="-122"/>
                <a:ea typeface="微软雅黑" panose="020B0503020204020204" pitchFamily="34" charset="-122"/>
              </a:rPr>
              <a:t>本区经济林木种类很多，如</a:t>
            </a:r>
            <a:r>
              <a:rPr kumimoji="1" lang="zh-CN" altLang="en-US" sz="3200" b="1">
                <a:solidFill>
                  <a:srgbClr val="FF0000"/>
                </a:solidFill>
                <a:latin typeface="微软雅黑" panose="020B0503020204020204" pitchFamily="34" charset="-122"/>
                <a:ea typeface="微软雅黑" panose="020B0503020204020204" pitchFamily="34" charset="-122"/>
              </a:rPr>
              <a:t>茶、油桐、</a:t>
            </a:r>
          </a:p>
          <a:p>
            <a:pPr eaLnBrk="1" hangingPunct="1">
              <a:lnSpc>
                <a:spcPct val="110000"/>
              </a:lnSpc>
              <a:spcBef>
                <a:spcPct val="0"/>
              </a:spcBef>
              <a:buFontTx/>
              <a:buNone/>
            </a:pPr>
            <a:r>
              <a:rPr kumimoji="1" lang="zh-CN" altLang="en-US" sz="3200" b="1">
                <a:solidFill>
                  <a:srgbClr val="FF0000"/>
                </a:solidFill>
                <a:latin typeface="微软雅黑" panose="020B0503020204020204" pitchFamily="34" charset="-122"/>
                <a:ea typeface="微软雅黑" panose="020B0503020204020204" pitchFamily="34" charset="-122"/>
              </a:rPr>
              <a:t>漆树、毛竹、杉树、樟树、椰子、橡胶树</a:t>
            </a:r>
            <a:r>
              <a:rPr kumimoji="1" lang="zh-CN" altLang="en-US" sz="3200" b="1">
                <a:solidFill>
                  <a:srgbClr val="0000CC"/>
                </a:solidFill>
                <a:latin typeface="微软雅黑" panose="020B0503020204020204" pitchFamily="34" charset="-122"/>
                <a:ea typeface="微软雅黑" panose="020B0503020204020204" pitchFamily="34" charset="-122"/>
              </a:rPr>
              <a:t>等。</a:t>
            </a:r>
          </a:p>
        </p:txBody>
      </p:sp>
      <p:grpSp>
        <p:nvGrpSpPr>
          <p:cNvPr id="2" name="Group 4"/>
          <p:cNvGrpSpPr>
            <a:grpSpLocks/>
          </p:cNvGrpSpPr>
          <p:nvPr/>
        </p:nvGrpSpPr>
        <p:grpSpPr bwMode="auto">
          <a:xfrm>
            <a:off x="1557338" y="2495550"/>
            <a:ext cx="9072562" cy="3886200"/>
            <a:chOff x="0" y="1872"/>
            <a:chExt cx="5760" cy="2448"/>
          </a:xfrm>
        </p:grpSpPr>
        <p:pic>
          <p:nvPicPr>
            <p:cNvPr id="61445" name="Picture 5" descr="921_871103"/>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0" y="3024"/>
              <a:ext cx="14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46" name="Picture 6" descr="yc01700"/>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488" y="3029"/>
              <a:ext cx="1632" cy="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47" name="Picture 7" descr="bamboos"/>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640" y="1872"/>
              <a:ext cx="1536"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48" name="Picture 8" descr="30"/>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157" y="1872"/>
              <a:ext cx="1603"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49" name="Picture 9" descr="p070-1"/>
            <p:cNvPicPr>
              <a:picLocks noChangeAspect="1" noChangeArrowheads="1"/>
            </p:cNvPicPr>
            <p:nvPr>
              <p:custDataLst>
                <p:tags r:id="rId7"/>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20" y="3024"/>
              <a:ext cx="1030"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50" name="Picture 10" descr="827"/>
            <p:cNvPicPr>
              <a:picLocks noChangeAspect="1" noChangeArrowheads="1"/>
            </p:cNvPicPr>
            <p:nvPr>
              <p:custDataLst>
                <p:tags r:id="rId8"/>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056" y="1872"/>
              <a:ext cx="1584" cy="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51" name="Picture 11" descr="Laur1-3"/>
            <p:cNvPicPr>
              <a:picLocks noChangeAspect="1" noChangeArrowheads="1"/>
            </p:cNvPicPr>
            <p:nvPr>
              <p:custDataLst>
                <p:tags r:id="rId9"/>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0" y="1872"/>
              <a:ext cx="1080" cy="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190912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Box 3"/>
          <p:cNvSpPr/>
          <p:nvPr>
            <p:custDataLst>
              <p:tags r:id="rId1"/>
            </p:custDataLst>
          </p:nvPr>
        </p:nvSpPr>
        <p:spPr>
          <a:xfrm>
            <a:off x="10650288" y="5861636"/>
            <a:ext cx="1439863" cy="579437"/>
          </a:xfrm>
          <a:prstGeom prst="rect">
            <a:avLst/>
          </a:prstGeom>
          <a:solidFill>
            <a:schemeClr val="bg1">
              <a:alpha val="59999"/>
            </a:schemeClr>
          </a:solid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200" b="1" dirty="0">
                <a:solidFill>
                  <a:srgbClr val="FF0000"/>
                </a:solidFill>
                <a:latin typeface="Times New Roman" panose="02020603050405020304" pitchFamily="18" charset="0"/>
                <a:ea typeface="黑体" panose="02010609060101010101" pitchFamily="49" charset="-122"/>
              </a:rPr>
              <a:t>杉树</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632" y="76200"/>
            <a:ext cx="10160000" cy="6781800"/>
          </a:xfrm>
          <a:prstGeom prst="rect">
            <a:avLst/>
          </a:prstGeom>
        </p:spPr>
      </p:pic>
    </p:spTree>
    <p:extLst>
      <p:ext uri="{BB962C8B-B14F-4D97-AF65-F5344CB8AC3E}">
        <p14:creationId xmlns:p14="http://schemas.microsoft.com/office/powerpoint/2010/main" val="4193088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Pinus%20massoniana%20%20leaf%201"/>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89125" y="188913"/>
            <a:ext cx="6078538" cy="4559300"/>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pic>
        <p:nvPicPr>
          <p:cNvPr id="63491" name="Picture 3" descr="01200000000481121145883599510"/>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l="14471" t="17932" b="6482"/>
          <a:stretch>
            <a:fillRect/>
          </a:stretch>
        </p:blipFill>
        <p:spPr bwMode="auto">
          <a:xfrm>
            <a:off x="5448300" y="3357563"/>
            <a:ext cx="4681538" cy="3103562"/>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63492" name="Text Box 4"/>
          <p:cNvSpPr>
            <a:spLocks noChangeArrowheads="1"/>
          </p:cNvSpPr>
          <p:nvPr>
            <p:custDataLst>
              <p:tags r:id="rId3"/>
            </p:custDataLst>
          </p:nvPr>
        </p:nvSpPr>
        <p:spPr bwMode="auto">
          <a:xfrm>
            <a:off x="1919289" y="5373688"/>
            <a:ext cx="30956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600" b="1">
                <a:solidFill>
                  <a:srgbClr val="0000CC"/>
                </a:solidFill>
                <a:latin typeface="微软雅黑" panose="020B0503020204020204" pitchFamily="34" charset="-122"/>
                <a:ea typeface="微软雅黑" panose="020B0503020204020204" pitchFamily="34" charset="-122"/>
              </a:rPr>
              <a:t>马尾松</a:t>
            </a:r>
          </a:p>
        </p:txBody>
      </p:sp>
    </p:spTree>
    <p:extLst>
      <p:ext uri="{BB962C8B-B14F-4D97-AF65-F5344CB8AC3E}">
        <p14:creationId xmlns:p14="http://schemas.microsoft.com/office/powerpoint/2010/main" val="2532439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DSC_0153"/>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765301" y="204789"/>
            <a:ext cx="8640763" cy="6276975"/>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61443" name="Text Box 3"/>
          <p:cNvSpPr/>
          <p:nvPr>
            <p:custDataLst>
              <p:tags r:id="rId2"/>
            </p:custDataLst>
          </p:nvPr>
        </p:nvSpPr>
        <p:spPr>
          <a:xfrm>
            <a:off x="8616951" y="5729289"/>
            <a:ext cx="1439863" cy="579437"/>
          </a:xfrm>
          <a:prstGeom prst="rect">
            <a:avLst/>
          </a:prstGeom>
          <a:solidFill>
            <a:schemeClr val="bg1">
              <a:alpha val="79999"/>
            </a:schemeClr>
          </a:solid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200" b="1">
                <a:solidFill>
                  <a:srgbClr val="FF0000"/>
                </a:solidFill>
                <a:latin typeface="Times New Roman" panose="02020603050405020304" pitchFamily="18" charset="0"/>
                <a:ea typeface="黑体" panose="02010609060101010101" pitchFamily="49" charset="-122"/>
              </a:rPr>
              <a:t>毛竹</a:t>
            </a:r>
          </a:p>
        </p:txBody>
      </p:sp>
    </p:spTree>
    <p:extLst>
      <p:ext uri="{BB962C8B-B14F-4D97-AF65-F5344CB8AC3E}">
        <p14:creationId xmlns:p14="http://schemas.microsoft.com/office/powerpoint/2010/main" val="1850844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46f75d44dce832256a63e506"/>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941513" y="260350"/>
            <a:ext cx="8280400" cy="6210300"/>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62467" name="Text Box 3"/>
          <p:cNvSpPr/>
          <p:nvPr>
            <p:custDataLst>
              <p:tags r:id="rId2"/>
            </p:custDataLst>
          </p:nvPr>
        </p:nvSpPr>
        <p:spPr>
          <a:xfrm>
            <a:off x="9121775" y="5734050"/>
            <a:ext cx="935038" cy="579438"/>
          </a:xfrm>
          <a:prstGeom prst="rect">
            <a:avLst/>
          </a:prstGeom>
          <a:solidFill>
            <a:schemeClr val="bg1">
              <a:alpha val="79999"/>
            </a:schemeClr>
          </a:solid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200" b="1">
                <a:solidFill>
                  <a:srgbClr val="FF0000"/>
                </a:solidFill>
                <a:latin typeface="Times New Roman" panose="02020603050405020304" pitchFamily="18" charset="0"/>
                <a:ea typeface="黑体" panose="02010609060101010101" pitchFamily="49" charset="-122"/>
              </a:rPr>
              <a:t>茶</a:t>
            </a:r>
          </a:p>
        </p:txBody>
      </p:sp>
    </p:spTree>
    <p:extLst>
      <p:ext uri="{BB962C8B-B14F-4D97-AF65-F5344CB8AC3E}">
        <p14:creationId xmlns:p14="http://schemas.microsoft.com/office/powerpoint/2010/main" val="2967584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ss3.bdstatic.com/70cFv8Sh_Q1YnxGkpoWK1HF6hhy/it/u=2015730940,2294664915&amp;fm=26&amp;gp=0.jpg"/>
          <p:cNvPicPr>
            <a:picLocks noChangeAspect="1" noChangeArrowheads="1"/>
          </p:cNvPicPr>
          <p:nvPr/>
        </p:nvPicPr>
        <p:blipFill>
          <a:blip r:embed="rId8" cstate="print"/>
          <a:srcRect/>
          <a:stretch>
            <a:fillRect/>
          </a:stretch>
        </p:blipFill>
        <p:spPr bwMode="auto">
          <a:xfrm>
            <a:off x="213360" y="1441132"/>
            <a:ext cx="10424160" cy="6226760"/>
          </a:xfrm>
          <a:prstGeom prst="rect">
            <a:avLst/>
          </a:prstGeom>
          <a:noFill/>
        </p:spPr>
      </p:pic>
      <p:sp>
        <p:nvSpPr>
          <p:cNvPr id="43011" name="AutoShape 16"/>
          <p:cNvSpPr>
            <a:spLocks noChangeArrowheads="1"/>
          </p:cNvSpPr>
          <p:nvPr>
            <p:custDataLst>
              <p:tags r:id="rId1"/>
            </p:custDataLst>
          </p:nvPr>
        </p:nvSpPr>
        <p:spPr bwMode="auto">
          <a:xfrm>
            <a:off x="2545080" y="5806758"/>
            <a:ext cx="1219200" cy="457200"/>
          </a:xfrm>
          <a:prstGeom prst="wedgeRoundRectCallout">
            <a:avLst>
              <a:gd name="adj1" fmla="val 69764"/>
              <a:gd name="adj2" fmla="val -123403"/>
              <a:gd name="adj3" fmla="val 16667"/>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dirty="0">
                <a:solidFill>
                  <a:srgbClr val="000000"/>
                </a:solidFill>
                <a:latin typeface="微软雅黑" panose="020B0503020204020204" pitchFamily="34" charset="-122"/>
                <a:ea typeface="微软雅黑" panose="020B0503020204020204" pitchFamily="34" charset="-122"/>
              </a:rPr>
              <a:t>缅  甸</a:t>
            </a:r>
          </a:p>
        </p:txBody>
      </p:sp>
      <p:sp>
        <p:nvSpPr>
          <p:cNvPr id="43012" name="AutoShape 17"/>
          <p:cNvSpPr>
            <a:spLocks noChangeArrowheads="1"/>
          </p:cNvSpPr>
          <p:nvPr>
            <p:custDataLst>
              <p:tags r:id="rId2"/>
            </p:custDataLst>
          </p:nvPr>
        </p:nvSpPr>
        <p:spPr bwMode="auto">
          <a:xfrm>
            <a:off x="4724400" y="5776278"/>
            <a:ext cx="1219200" cy="457200"/>
          </a:xfrm>
          <a:prstGeom prst="wedgeRoundRectCallout">
            <a:avLst>
              <a:gd name="adj1" fmla="val -10157"/>
              <a:gd name="adj2" fmla="val -124653"/>
              <a:gd name="adj3" fmla="val 16667"/>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000000"/>
                </a:solidFill>
                <a:latin typeface="微软雅黑" panose="020B0503020204020204" pitchFamily="34" charset="-122"/>
                <a:ea typeface="微软雅黑" panose="020B0503020204020204" pitchFamily="34" charset="-122"/>
              </a:rPr>
              <a:t>老 挝</a:t>
            </a:r>
          </a:p>
        </p:txBody>
      </p:sp>
      <p:sp>
        <p:nvSpPr>
          <p:cNvPr id="43013" name="AutoShape 18"/>
          <p:cNvSpPr>
            <a:spLocks noChangeArrowheads="1"/>
          </p:cNvSpPr>
          <p:nvPr>
            <p:custDataLst>
              <p:tags r:id="rId3"/>
            </p:custDataLst>
          </p:nvPr>
        </p:nvSpPr>
        <p:spPr bwMode="auto">
          <a:xfrm>
            <a:off x="6934200" y="6218238"/>
            <a:ext cx="1219200" cy="457200"/>
          </a:xfrm>
          <a:prstGeom prst="wedgeRoundRectCallout">
            <a:avLst>
              <a:gd name="adj1" fmla="val -109116"/>
              <a:gd name="adj2" fmla="val -144444"/>
              <a:gd name="adj3" fmla="val 16667"/>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000000"/>
                </a:solidFill>
                <a:latin typeface="微软雅黑" panose="020B0503020204020204" pitchFamily="34" charset="-122"/>
                <a:ea typeface="微软雅黑" panose="020B0503020204020204" pitchFamily="34" charset="-122"/>
              </a:rPr>
              <a:t>越  南</a:t>
            </a:r>
          </a:p>
        </p:txBody>
      </p:sp>
      <p:sp>
        <p:nvSpPr>
          <p:cNvPr id="43014" name="Text Box 20"/>
          <p:cNvSpPr>
            <a:spLocks noChangeArrowheads="1"/>
          </p:cNvSpPr>
          <p:nvPr>
            <p:custDataLst>
              <p:tags r:id="rId4"/>
            </p:custDataLst>
          </p:nvPr>
        </p:nvSpPr>
        <p:spPr bwMode="auto">
          <a:xfrm>
            <a:off x="1790700" y="0"/>
            <a:ext cx="86106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FF"/>
                </a:solidFill>
                <a:latin typeface="微软雅黑" panose="020B0503020204020204" pitchFamily="34" charset="-122"/>
                <a:ea typeface="微软雅黑" panose="020B0503020204020204" pitchFamily="34" charset="-122"/>
              </a:rPr>
              <a:t>3.</a:t>
            </a:r>
            <a:r>
              <a:rPr lang="zh-CN" altLang="en-US" sz="2400" b="1">
                <a:solidFill>
                  <a:srgbClr val="0000FF"/>
                </a:solidFill>
                <a:latin typeface="微软雅黑" panose="020B0503020204020204" pitchFamily="34" charset="-122"/>
                <a:ea typeface="微软雅黑" panose="020B0503020204020204" pitchFamily="34" charset="-122"/>
              </a:rPr>
              <a:t>邻国：</a:t>
            </a:r>
            <a:endParaRPr lang="zh-CN" altLang="en-US" sz="240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2400" b="1">
              <a:solidFill>
                <a:srgbClr val="0000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2400" b="1">
                <a:solidFill>
                  <a:srgbClr val="0000FF"/>
                </a:solidFill>
                <a:latin typeface="微软雅黑" panose="020B0503020204020204" pitchFamily="34" charset="-122"/>
                <a:ea typeface="微软雅黑" panose="020B0503020204020204" pitchFamily="34" charset="-122"/>
              </a:rPr>
              <a:t>4.</a:t>
            </a:r>
            <a:r>
              <a:rPr lang="zh-CN" altLang="en-US" sz="2400" b="1">
                <a:solidFill>
                  <a:srgbClr val="0000FF"/>
                </a:solidFill>
                <a:latin typeface="微软雅黑" panose="020B0503020204020204" pitchFamily="34" charset="-122"/>
                <a:ea typeface="微软雅黑" panose="020B0503020204020204" pitchFamily="34" charset="-122"/>
              </a:rPr>
              <a:t>面积：</a:t>
            </a:r>
            <a:endParaRPr lang="en-US" altLang="zh-CN" sz="2400" b="1">
              <a:solidFill>
                <a:srgbClr val="0000FF"/>
              </a:solidFill>
              <a:latin typeface="微软雅黑" panose="020B0503020204020204" pitchFamily="34" charset="-122"/>
              <a:ea typeface="微软雅黑" panose="020B0503020204020204" pitchFamily="34" charset="-122"/>
            </a:endParaRPr>
          </a:p>
        </p:txBody>
      </p:sp>
      <p:sp>
        <p:nvSpPr>
          <p:cNvPr id="38919" name="矩形 1"/>
          <p:cNvSpPr/>
          <p:nvPr>
            <p:custDataLst>
              <p:tags r:id="rId5"/>
            </p:custDataLst>
          </p:nvPr>
        </p:nvSpPr>
        <p:spPr>
          <a:xfrm>
            <a:off x="3143251" y="1"/>
            <a:ext cx="3673475" cy="461963"/>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latin typeface="微软雅黑" panose="020B0503020204020204" pitchFamily="34" charset="-122"/>
                <a:ea typeface="微软雅黑" panose="020B0503020204020204" pitchFamily="34" charset="-122"/>
              </a:rPr>
              <a:t>缅甸、老挝、越南。</a:t>
            </a:r>
            <a:endParaRPr lang="zh-CN" altLang="en-US" sz="1800"/>
          </a:p>
        </p:txBody>
      </p:sp>
      <p:sp>
        <p:nvSpPr>
          <p:cNvPr id="38920" name="矩形 2"/>
          <p:cNvSpPr/>
          <p:nvPr>
            <p:custDataLst>
              <p:tags r:id="rId6"/>
            </p:custDataLst>
          </p:nvPr>
        </p:nvSpPr>
        <p:spPr>
          <a:xfrm>
            <a:off x="3000376" y="728663"/>
            <a:ext cx="6456363" cy="461962"/>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latin typeface="微软雅黑" panose="020B0503020204020204" pitchFamily="34" charset="-122"/>
                <a:ea typeface="微软雅黑" panose="020B0503020204020204" pitchFamily="34" charset="-122"/>
              </a:rPr>
              <a:t>面积占全国</a:t>
            </a:r>
            <a:r>
              <a:rPr lang="en-US" altLang="zh-CN" sz="2400">
                <a:solidFill>
                  <a:srgbClr val="000000"/>
                </a:solidFill>
                <a:latin typeface="微软雅黑" panose="020B0503020204020204" pitchFamily="34" charset="-122"/>
                <a:ea typeface="微软雅黑" panose="020B0503020204020204" pitchFamily="34" charset="-122"/>
              </a:rPr>
              <a:t>25%</a:t>
            </a:r>
            <a:r>
              <a:rPr lang="zh-CN" altLang="en-US" sz="2400">
                <a:solidFill>
                  <a:srgbClr val="000000"/>
                </a:solidFill>
                <a:latin typeface="微软雅黑" panose="020B0503020204020204" pitchFamily="34" charset="-122"/>
                <a:ea typeface="微软雅黑" panose="020B0503020204020204" pitchFamily="34" charset="-122"/>
              </a:rPr>
              <a:t>。人口占全国</a:t>
            </a:r>
            <a:r>
              <a:rPr lang="en-US" altLang="zh-CN" sz="2400">
                <a:solidFill>
                  <a:srgbClr val="000000"/>
                </a:solidFill>
                <a:latin typeface="微软雅黑" panose="020B0503020204020204" pitchFamily="34" charset="-122"/>
                <a:ea typeface="微软雅黑" panose="020B0503020204020204" pitchFamily="34" charset="-122"/>
              </a:rPr>
              <a:t>55</a:t>
            </a:r>
            <a:r>
              <a:rPr lang="zh-CN" altLang="en-US" sz="240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09353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up)">
                                      <p:cBhvr>
                                        <p:cTn id="7" dur="500"/>
                                        <p:tgtEl>
                                          <p:spTgt spid="43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wipe(up)">
                                      <p:cBhvr>
                                        <p:cTn id="12" dur="500"/>
                                        <p:tgtEl>
                                          <p:spTgt spid="430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3013"/>
                                        </p:tgtEl>
                                        <p:attrNameLst>
                                          <p:attrName>style.visibility</p:attrName>
                                        </p:attrNameLst>
                                      </p:cBhvr>
                                      <p:to>
                                        <p:strVal val="visible"/>
                                      </p:to>
                                    </p:set>
                                    <p:animEffect transition="in" filter="wipe(up)">
                                      <p:cBhvr>
                                        <p:cTn id="17" dur="500"/>
                                        <p:tgtEl>
                                          <p:spTgt spid="430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8919"/>
                                        </p:tgtEl>
                                        <p:attrNameLst>
                                          <p:attrName>style.visibility</p:attrName>
                                        </p:attrNameLst>
                                      </p:cBhvr>
                                      <p:to>
                                        <p:strVal val="visible"/>
                                      </p:to>
                                    </p:set>
                                    <p:animEffect transition="in" filter="wipe(down)">
                                      <p:cBhvr>
                                        <p:cTn id="22" dur="500"/>
                                        <p:tgtEl>
                                          <p:spTgt spid="389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8920"/>
                                        </p:tgtEl>
                                        <p:attrNameLst>
                                          <p:attrName>style.visibility</p:attrName>
                                        </p:attrNameLst>
                                      </p:cBhvr>
                                      <p:to>
                                        <p:strVal val="visible"/>
                                      </p:to>
                                    </p:set>
                                    <p:animEffect transition="in" filter="wipe(down)">
                                      <p:cBhvr>
                                        <p:cTn id="27" dur="500"/>
                                        <p:tgtEl>
                                          <p:spTgt spid="3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p:bldP spid="43012" grpId="0" animBg="1"/>
      <p:bldP spid="43013" grpId="0" animBg="1"/>
      <p:bldP spid="38919" grpId="0" animBg="1"/>
      <p:bldP spid="389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49401" y="3100388"/>
            <a:ext cx="9109075" cy="3352800"/>
            <a:chOff x="0" y="2208"/>
            <a:chExt cx="5760" cy="2112"/>
          </a:xfrm>
        </p:grpSpPr>
        <p:graphicFrame>
          <p:nvGraphicFramePr>
            <p:cNvPr id="66563" name="Object 3"/>
            <p:cNvGraphicFramePr>
              <a:graphicFrameLocks noChangeAspect="1"/>
            </p:cNvGraphicFramePr>
            <p:nvPr>
              <p:custDataLst>
                <p:tags r:id="rId4"/>
              </p:custDataLst>
            </p:nvPr>
          </p:nvGraphicFramePr>
          <p:xfrm>
            <a:off x="4368" y="3264"/>
            <a:ext cx="1392" cy="1056"/>
          </p:xfrm>
          <a:graphic>
            <a:graphicData uri="http://schemas.openxmlformats.org/presentationml/2006/ole">
              <mc:AlternateContent xmlns:mc="http://schemas.openxmlformats.org/markup-compatibility/2006">
                <mc:Choice xmlns:v="urn:schemas-microsoft-com:vml" Requires="v">
                  <p:oleObj spid="_x0000_s386140" name="位图图像" r:id="rId14" imgW="1162212" imgH="885949" progId="PBrush">
                    <p:embed/>
                  </p:oleObj>
                </mc:Choice>
                <mc:Fallback>
                  <p:oleObj name="位图图像" r:id="rId14" imgW="1162212" imgH="885949" progId="PBrush">
                    <p:embed/>
                    <p:pic>
                      <p:nvPicPr>
                        <p:cNvPr id="0" name="Picture 7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68" y="3264"/>
                          <a:ext cx="1392" cy="1056"/>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6564" name="Object 4"/>
            <p:cNvGraphicFramePr>
              <a:graphicFrameLocks noChangeAspect="1"/>
            </p:cNvGraphicFramePr>
            <p:nvPr>
              <p:custDataLst>
                <p:tags r:id="rId5"/>
              </p:custDataLst>
            </p:nvPr>
          </p:nvGraphicFramePr>
          <p:xfrm>
            <a:off x="2880" y="3264"/>
            <a:ext cx="1488" cy="1056"/>
          </p:xfrm>
          <a:graphic>
            <a:graphicData uri="http://schemas.openxmlformats.org/presentationml/2006/ole">
              <mc:AlternateContent xmlns:mc="http://schemas.openxmlformats.org/markup-compatibility/2006">
                <mc:Choice xmlns:v="urn:schemas-microsoft-com:vml" Requires="v">
                  <p:oleObj spid="_x0000_s386141" name="位图图像" r:id="rId16" imgW="1171429" imgH="876190" progId="PBrush">
                    <p:embed/>
                  </p:oleObj>
                </mc:Choice>
                <mc:Fallback>
                  <p:oleObj name="位图图像" r:id="rId16" imgW="1171429" imgH="876190" progId="PBrush">
                    <p:embed/>
                    <p:pic>
                      <p:nvPicPr>
                        <p:cNvPr id="0" name="Picture 7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80" y="3264"/>
                          <a:ext cx="1488" cy="1056"/>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6565" name="Object 5"/>
            <p:cNvGraphicFramePr>
              <a:graphicFrameLocks noChangeAspect="1"/>
            </p:cNvGraphicFramePr>
            <p:nvPr>
              <p:custDataLst>
                <p:tags r:id="rId6"/>
              </p:custDataLst>
            </p:nvPr>
          </p:nvGraphicFramePr>
          <p:xfrm>
            <a:off x="0" y="3216"/>
            <a:ext cx="1440" cy="1104"/>
          </p:xfrm>
          <a:graphic>
            <a:graphicData uri="http://schemas.openxmlformats.org/presentationml/2006/ole">
              <mc:AlternateContent xmlns:mc="http://schemas.openxmlformats.org/markup-compatibility/2006">
                <mc:Choice xmlns:v="urn:schemas-microsoft-com:vml" Requires="v">
                  <p:oleObj spid="_x0000_s386142" name="位图图像" r:id="rId18" imgW="1162212" imgH="876190" progId="PBrush">
                    <p:embed/>
                  </p:oleObj>
                </mc:Choice>
                <mc:Fallback>
                  <p:oleObj name="位图图像" r:id="rId18" imgW="1162212" imgH="876190" progId="PBrush">
                    <p:embed/>
                    <p:pic>
                      <p:nvPicPr>
                        <p:cNvPr id="0" name="Picture 7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3216"/>
                          <a:ext cx="1440" cy="1104"/>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6566" name="Object 6"/>
            <p:cNvGraphicFramePr>
              <a:graphicFrameLocks noChangeAspect="1"/>
            </p:cNvGraphicFramePr>
            <p:nvPr>
              <p:custDataLst>
                <p:tags r:id="rId7"/>
              </p:custDataLst>
            </p:nvPr>
          </p:nvGraphicFramePr>
          <p:xfrm>
            <a:off x="1440" y="3264"/>
            <a:ext cx="1440" cy="1056"/>
          </p:xfrm>
          <a:graphic>
            <a:graphicData uri="http://schemas.openxmlformats.org/presentationml/2006/ole">
              <mc:AlternateContent xmlns:mc="http://schemas.openxmlformats.org/markup-compatibility/2006">
                <mc:Choice xmlns:v="urn:schemas-microsoft-com:vml" Requires="v">
                  <p:oleObj spid="_x0000_s386143" name="位图图像" r:id="rId20" imgW="1380952" imgH="971686" progId="PBrush">
                    <p:embed/>
                  </p:oleObj>
                </mc:Choice>
                <mc:Fallback>
                  <p:oleObj name="位图图像" r:id="rId20" imgW="1380952" imgH="971686" progId="PBrush">
                    <p:embed/>
                    <p:pic>
                      <p:nvPicPr>
                        <p:cNvPr id="0" name="Picture 7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40" y="3264"/>
                          <a:ext cx="1440" cy="1056"/>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6567" name="Object 7"/>
            <p:cNvGraphicFramePr>
              <a:graphicFrameLocks noChangeAspect="1"/>
            </p:cNvGraphicFramePr>
            <p:nvPr>
              <p:custDataLst>
                <p:tags r:id="rId8"/>
              </p:custDataLst>
            </p:nvPr>
          </p:nvGraphicFramePr>
          <p:xfrm>
            <a:off x="4752" y="2208"/>
            <a:ext cx="1008" cy="1047"/>
          </p:xfrm>
          <a:graphic>
            <a:graphicData uri="http://schemas.openxmlformats.org/presentationml/2006/ole">
              <mc:AlternateContent xmlns:mc="http://schemas.openxmlformats.org/markup-compatibility/2006">
                <mc:Choice xmlns:v="urn:schemas-microsoft-com:vml" Requires="v">
                  <p:oleObj spid="_x0000_s386144" name="位图图像" r:id="rId22" imgW="1000000" imgH="1095528" progId="PBrush">
                    <p:embed/>
                  </p:oleObj>
                </mc:Choice>
                <mc:Fallback>
                  <p:oleObj name="位图图像" r:id="rId22" imgW="1000000" imgH="1095528" progId="PBrush">
                    <p:embed/>
                    <p:pic>
                      <p:nvPicPr>
                        <p:cNvPr id="0" name="Picture 7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52" y="2208"/>
                          <a:ext cx="1008" cy="1047"/>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6568" name="Object 8"/>
            <p:cNvGraphicFramePr>
              <a:graphicFrameLocks noChangeAspect="1"/>
            </p:cNvGraphicFramePr>
            <p:nvPr>
              <p:custDataLst>
                <p:tags r:id="rId9"/>
              </p:custDataLst>
            </p:nvPr>
          </p:nvGraphicFramePr>
          <p:xfrm>
            <a:off x="0" y="2208"/>
            <a:ext cx="1344" cy="1053"/>
          </p:xfrm>
          <a:graphic>
            <a:graphicData uri="http://schemas.openxmlformats.org/presentationml/2006/ole">
              <mc:AlternateContent xmlns:mc="http://schemas.openxmlformats.org/markup-compatibility/2006">
                <mc:Choice xmlns:v="urn:schemas-microsoft-com:vml" Requires="v">
                  <p:oleObj spid="_x0000_s386145" name="位图图像" r:id="rId24" imgW="1619476" imgH="1457143" progId="PBrush">
                    <p:embed/>
                  </p:oleObj>
                </mc:Choice>
                <mc:Fallback>
                  <p:oleObj name="位图图像" r:id="rId24" imgW="1619476" imgH="1457143" progId="PBrush">
                    <p:embed/>
                    <p:pic>
                      <p:nvPicPr>
                        <p:cNvPr id="0" name="Picture 7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2208"/>
                          <a:ext cx="1344" cy="1053"/>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pic>
          <p:nvPicPr>
            <p:cNvPr id="66569" name="Picture 9" descr="ASGYZ0021H"/>
            <p:cNvPicPr>
              <a:picLocks noChangeAspect="1" noChangeArrowheads="1"/>
            </p:cNvPicPr>
            <p:nvPr>
              <p:custDataLst>
                <p:tags r:id="rId1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344" y="2208"/>
              <a:ext cx="1200" cy="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6570" name="Picture 10" descr="200413044545"/>
            <p:cNvPicPr>
              <a:picLocks noChangeAspect="1" noChangeArrowheads="1"/>
            </p:cNvPicPr>
            <p:nvPr>
              <p:custDataLst>
                <p:tags r:id="rId11"/>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3792" y="2208"/>
              <a:ext cx="970" cy="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6571" name="Picture 11" descr="ASGYZ002"/>
            <p:cNvPicPr>
              <a:picLocks noChangeAspect="1" noChangeArrowheads="1"/>
            </p:cNvPicPr>
            <p:nvPr>
              <p:custDataLst>
                <p:tags r:id="rId12"/>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2544" y="2208"/>
              <a:ext cx="1248"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
        <p:nvSpPr>
          <p:cNvPr id="63491" name="Rectangle 12"/>
          <p:cNvSpPr/>
          <p:nvPr>
            <p:custDataLst>
              <p:tags r:id="rId2"/>
            </p:custDataLst>
          </p:nvPr>
        </p:nvSpPr>
        <p:spPr>
          <a:xfrm>
            <a:off x="1774826" y="333376"/>
            <a:ext cx="8423275" cy="701675"/>
          </a:xfrm>
          <a:prstGeom prst="rect">
            <a:avLst/>
          </a:prstGeom>
          <a:no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lang="en-US" altLang="zh-CN" sz="4000" b="1">
                <a:solidFill>
                  <a:srgbClr val="0000CC"/>
                </a:solidFill>
                <a:latin typeface="微软雅黑" panose="020B0503020204020204" pitchFamily="34" charset="-122"/>
                <a:ea typeface="微软雅黑" panose="020B0503020204020204" pitchFamily="34" charset="-122"/>
              </a:rPr>
              <a:t>★ </a:t>
            </a:r>
            <a:r>
              <a:rPr lang="zh-CN" altLang="en-US" sz="4000" b="1">
                <a:solidFill>
                  <a:srgbClr val="0000CC"/>
                </a:solidFill>
                <a:latin typeface="微软雅黑" panose="020B0503020204020204" pitchFamily="34" charset="-122"/>
                <a:ea typeface="微软雅黑" panose="020B0503020204020204" pitchFamily="34" charset="-122"/>
              </a:rPr>
              <a:t>热带、亚热带主要水果产区</a:t>
            </a:r>
          </a:p>
        </p:txBody>
      </p:sp>
      <p:sp>
        <p:nvSpPr>
          <p:cNvPr id="66573" name="Rectangle 13"/>
          <p:cNvSpPr>
            <a:spLocks noChangeArrowheads="1"/>
          </p:cNvSpPr>
          <p:nvPr>
            <p:custDataLst>
              <p:tags r:id="rId3"/>
            </p:custDataLst>
          </p:nvPr>
        </p:nvSpPr>
        <p:spPr bwMode="auto">
          <a:xfrm>
            <a:off x="2063751" y="1185863"/>
            <a:ext cx="8613775"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eaLnBrk="1" hangingPunct="1">
              <a:lnSpc>
                <a:spcPct val="110000"/>
              </a:lnSpc>
              <a:spcBef>
                <a:spcPct val="0"/>
              </a:spcBef>
              <a:buFontTx/>
              <a:buNone/>
            </a:pPr>
            <a:r>
              <a:rPr kumimoji="1" lang="en-US" altLang="zh-CN" sz="3200" b="1">
                <a:solidFill>
                  <a:srgbClr val="0000CC"/>
                </a:solidFill>
                <a:latin typeface="微软雅黑" panose="020B0503020204020204" pitchFamily="34" charset="-122"/>
                <a:ea typeface="微软雅黑" panose="020B0503020204020204" pitchFamily="34" charset="-122"/>
              </a:rPr>
              <a:t>        </a:t>
            </a:r>
            <a:r>
              <a:rPr kumimoji="1" lang="zh-CN" altLang="en-US" sz="3200" b="1">
                <a:solidFill>
                  <a:srgbClr val="0000CC"/>
                </a:solidFill>
                <a:latin typeface="微软雅黑" panose="020B0503020204020204" pitchFamily="34" charset="-122"/>
                <a:ea typeface="微软雅黑" panose="020B0503020204020204" pitchFamily="34" charset="-122"/>
              </a:rPr>
              <a:t>分布于</a:t>
            </a:r>
            <a:r>
              <a:rPr kumimoji="1" lang="zh-CN" altLang="en-US" sz="3200" b="1">
                <a:solidFill>
                  <a:srgbClr val="FF0000"/>
                </a:solidFill>
                <a:latin typeface="微软雅黑" panose="020B0503020204020204" pitchFamily="34" charset="-122"/>
                <a:ea typeface="微软雅黑" panose="020B0503020204020204" pitchFamily="34" charset="-122"/>
              </a:rPr>
              <a:t>两广丘陵。</a:t>
            </a:r>
            <a:r>
              <a:rPr kumimoji="1" lang="zh-CN" altLang="en-US" sz="3200" b="1">
                <a:solidFill>
                  <a:srgbClr val="0000CC"/>
                </a:solidFill>
                <a:latin typeface="微软雅黑" panose="020B0503020204020204" pitchFamily="34" charset="-122"/>
                <a:ea typeface="微软雅黑" panose="020B0503020204020204" pitchFamily="34" charset="-122"/>
              </a:rPr>
              <a:t>出产有多种亚热带和</a:t>
            </a:r>
          </a:p>
          <a:p>
            <a:pPr eaLnBrk="1" hangingPunct="1">
              <a:lnSpc>
                <a:spcPct val="110000"/>
              </a:lnSpc>
              <a:spcBef>
                <a:spcPct val="0"/>
              </a:spcBef>
              <a:buFontTx/>
              <a:buNone/>
            </a:pPr>
            <a:r>
              <a:rPr kumimoji="1" lang="zh-CN" altLang="en-US" sz="3200" b="1">
                <a:solidFill>
                  <a:srgbClr val="FF0000"/>
                </a:solidFill>
                <a:latin typeface="微软雅黑" panose="020B0503020204020204" pitchFamily="34" charset="-122"/>
                <a:ea typeface="微软雅黑" panose="020B0503020204020204" pitchFamily="34" charset="-122"/>
              </a:rPr>
              <a:t>热带水果</a:t>
            </a:r>
            <a:r>
              <a:rPr kumimoji="1" lang="zh-CN" altLang="en-US" sz="3200" b="1">
                <a:solidFill>
                  <a:srgbClr val="0000CC"/>
                </a:solidFill>
                <a:latin typeface="微软雅黑" panose="020B0503020204020204" pitchFamily="34" charset="-122"/>
                <a:ea typeface="微软雅黑" panose="020B0503020204020204" pitchFamily="34" charset="-122"/>
              </a:rPr>
              <a:t>（香蕉、荔树、龙眼、菠萝等），</a:t>
            </a:r>
          </a:p>
          <a:p>
            <a:pPr eaLnBrk="1" hangingPunct="1">
              <a:lnSpc>
                <a:spcPct val="110000"/>
              </a:lnSpc>
              <a:spcBef>
                <a:spcPct val="0"/>
              </a:spcBef>
              <a:buFontTx/>
              <a:buNone/>
            </a:pPr>
            <a:r>
              <a:rPr kumimoji="1" lang="zh-CN" altLang="en-US" sz="3200" b="1">
                <a:solidFill>
                  <a:srgbClr val="0000CC"/>
                </a:solidFill>
                <a:latin typeface="微软雅黑" panose="020B0503020204020204" pitchFamily="34" charset="-122"/>
                <a:ea typeface="微软雅黑" panose="020B0503020204020204" pitchFamily="34" charset="-122"/>
              </a:rPr>
              <a:t>其中</a:t>
            </a:r>
            <a:r>
              <a:rPr kumimoji="1" lang="zh-CN" altLang="en-US" sz="3200" b="1">
                <a:solidFill>
                  <a:srgbClr val="FF0000"/>
                </a:solidFill>
                <a:latin typeface="微软雅黑" panose="020B0503020204020204" pitchFamily="34" charset="-122"/>
                <a:ea typeface="微软雅黑" panose="020B0503020204020204" pitchFamily="34" charset="-122"/>
              </a:rPr>
              <a:t>柑橘的产量最大</a:t>
            </a:r>
            <a:r>
              <a:rPr kumimoji="1" lang="zh-CN" altLang="en-US" sz="3200" b="1">
                <a:solidFill>
                  <a:srgbClr val="0000CC"/>
                </a:solidFill>
                <a:latin typeface="微软雅黑" panose="020B0503020204020204" pitchFamily="34" charset="-122"/>
                <a:ea typeface="微软雅黑" panose="020B0503020204020204" pitchFamily="34" charset="-122"/>
              </a:rPr>
              <a:t>。海南岛还出产椰子。</a:t>
            </a:r>
          </a:p>
        </p:txBody>
      </p:sp>
    </p:spTree>
    <p:extLst>
      <p:ext uri="{BB962C8B-B14F-4D97-AF65-F5344CB8AC3E}">
        <p14:creationId xmlns:p14="http://schemas.microsoft.com/office/powerpoint/2010/main" val="52904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825aba25be835800d5074270"/>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930400" y="271464"/>
            <a:ext cx="8281988" cy="6211887"/>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64515" name="Text Box 3"/>
          <p:cNvSpPr/>
          <p:nvPr>
            <p:custDataLst>
              <p:tags r:id="rId2"/>
            </p:custDataLst>
          </p:nvPr>
        </p:nvSpPr>
        <p:spPr>
          <a:xfrm>
            <a:off x="8112126" y="5586414"/>
            <a:ext cx="1439863" cy="579437"/>
          </a:xfrm>
          <a:prstGeom prst="rect">
            <a:avLst/>
          </a:prstGeom>
          <a:solidFill>
            <a:schemeClr val="bg1">
              <a:alpha val="79999"/>
            </a:schemeClr>
          </a:solid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200" b="1">
                <a:solidFill>
                  <a:srgbClr val="FF0000"/>
                </a:solidFill>
                <a:latin typeface="Times New Roman" panose="02020603050405020304" pitchFamily="18" charset="0"/>
                <a:ea typeface="黑体" panose="02010609060101010101" pitchFamily="49" charset="-122"/>
              </a:rPr>
              <a:t>桔子</a:t>
            </a:r>
          </a:p>
        </p:txBody>
      </p:sp>
    </p:spTree>
    <p:extLst>
      <p:ext uri="{BB962C8B-B14F-4D97-AF65-F5344CB8AC3E}">
        <p14:creationId xmlns:p14="http://schemas.microsoft.com/office/powerpoint/2010/main" val="2566623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1_144503_1"/>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922463" y="177800"/>
            <a:ext cx="8350250" cy="6262688"/>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65539" name="Text Box 3"/>
          <p:cNvSpPr/>
          <p:nvPr>
            <p:custDataLst>
              <p:tags r:id="rId2"/>
            </p:custDataLst>
          </p:nvPr>
        </p:nvSpPr>
        <p:spPr>
          <a:xfrm>
            <a:off x="2063751" y="404814"/>
            <a:ext cx="1439863" cy="579437"/>
          </a:xfrm>
          <a:prstGeom prst="rect">
            <a:avLst/>
          </a:prstGeom>
          <a:solidFill>
            <a:schemeClr val="bg1">
              <a:alpha val="79999"/>
            </a:schemeClr>
          </a:solid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200" b="1">
                <a:solidFill>
                  <a:srgbClr val="FF0000"/>
                </a:solidFill>
                <a:latin typeface="Times New Roman" panose="02020603050405020304" pitchFamily="18" charset="0"/>
                <a:ea typeface="黑体" panose="02010609060101010101" pitchFamily="49" charset="-122"/>
              </a:rPr>
              <a:t>荔枝</a:t>
            </a:r>
          </a:p>
        </p:txBody>
      </p:sp>
    </p:spTree>
    <p:extLst>
      <p:ext uri="{BB962C8B-B14F-4D97-AF65-F5344CB8AC3E}">
        <p14:creationId xmlns:p14="http://schemas.microsoft.com/office/powerpoint/2010/main" val="506204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57dd8452145cf249843524d5"/>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952625" y="242888"/>
            <a:ext cx="8280400" cy="6210300"/>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66563" name="Text Box 3"/>
          <p:cNvSpPr/>
          <p:nvPr>
            <p:custDataLst>
              <p:tags r:id="rId2"/>
            </p:custDataLst>
          </p:nvPr>
        </p:nvSpPr>
        <p:spPr>
          <a:xfrm>
            <a:off x="8616951" y="5734050"/>
            <a:ext cx="1439863" cy="579438"/>
          </a:xfrm>
          <a:prstGeom prst="rect">
            <a:avLst/>
          </a:prstGeom>
          <a:solidFill>
            <a:schemeClr val="bg1">
              <a:alpha val="79999"/>
            </a:schemeClr>
          </a:solid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200" b="1">
                <a:solidFill>
                  <a:srgbClr val="FF0000"/>
                </a:solidFill>
                <a:latin typeface="Times New Roman" panose="02020603050405020304" pitchFamily="18" charset="0"/>
                <a:ea typeface="黑体" panose="02010609060101010101" pitchFamily="49" charset="-122"/>
              </a:rPr>
              <a:t>龙眼</a:t>
            </a:r>
          </a:p>
        </p:txBody>
      </p:sp>
    </p:spTree>
    <p:extLst>
      <p:ext uri="{BB962C8B-B14F-4D97-AF65-F5344CB8AC3E}">
        <p14:creationId xmlns:p14="http://schemas.microsoft.com/office/powerpoint/2010/main" val="513483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1245344217-0"/>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b="4008"/>
          <a:stretch>
            <a:fillRect/>
          </a:stretch>
        </p:blipFill>
        <p:spPr bwMode="auto">
          <a:xfrm>
            <a:off x="1797051" y="255589"/>
            <a:ext cx="8569325" cy="6175375"/>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67587" name="Text Box 3"/>
          <p:cNvSpPr/>
          <p:nvPr>
            <p:custDataLst>
              <p:tags r:id="rId2"/>
            </p:custDataLst>
          </p:nvPr>
        </p:nvSpPr>
        <p:spPr>
          <a:xfrm>
            <a:off x="8543926" y="5657850"/>
            <a:ext cx="1439863" cy="579438"/>
          </a:xfrm>
          <a:prstGeom prst="rect">
            <a:avLst/>
          </a:prstGeom>
          <a:solidFill>
            <a:schemeClr val="bg1">
              <a:alpha val="79999"/>
            </a:schemeClr>
          </a:solid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200" b="1">
                <a:solidFill>
                  <a:srgbClr val="FF0000"/>
                </a:solidFill>
                <a:latin typeface="Times New Roman" panose="02020603050405020304" pitchFamily="18" charset="0"/>
                <a:ea typeface="黑体" panose="02010609060101010101" pitchFamily="49" charset="-122"/>
              </a:rPr>
              <a:t>菠萝</a:t>
            </a:r>
          </a:p>
        </p:txBody>
      </p:sp>
    </p:spTree>
    <p:extLst>
      <p:ext uri="{BB962C8B-B14F-4D97-AF65-F5344CB8AC3E}">
        <p14:creationId xmlns:p14="http://schemas.microsoft.com/office/powerpoint/2010/main" val="3749816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3504" y="538447"/>
            <a:ext cx="6096000" cy="954107"/>
          </a:xfrm>
          <a:prstGeom prst="rect">
            <a:avLst/>
          </a:prstGeom>
        </p:spPr>
        <p:txBody>
          <a:bodyPr>
            <a:spAutoFit/>
          </a:bodyPr>
          <a:lstStyle/>
          <a:p>
            <a:pPr lvl="0">
              <a:spcAft>
                <a:spcPct val="20000"/>
              </a:spcAft>
              <a:buNone/>
            </a:pPr>
            <a:r>
              <a:rPr lang="zh-CN" altLang="en-US" sz="2800" b="1" dirty="0">
                <a:solidFill>
                  <a:srgbClr val="0000FF"/>
                </a:solidFill>
                <a:latin typeface="黑体" panose="02010609060101010101" pitchFamily="49" charset="-122"/>
                <a:ea typeface="黑体" panose="02010609060101010101" pitchFamily="49" charset="-122"/>
              </a:rPr>
              <a:t>桑蚕基地：</a:t>
            </a:r>
            <a:r>
              <a:rPr lang="zh-CN" altLang="en-US" sz="2800" b="1" dirty="0">
                <a:latin typeface="黑体" panose="02010609060101010101" pitchFamily="49" charset="-122"/>
                <a:ea typeface="黑体" panose="02010609060101010101" pitchFamily="49" charset="-122"/>
              </a:rPr>
              <a:t>长江三角洲（太湖平原）、珠江三角洲、四川盆地（成都平原）。</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04" y="3583103"/>
            <a:ext cx="6213391" cy="3274897"/>
          </a:xfrm>
          <a:prstGeom prst="rect">
            <a:avLst/>
          </a:prstGeom>
        </p:spPr>
      </p:pic>
      <p:pic>
        <p:nvPicPr>
          <p:cNvPr id="8" name="Picture 13" descr="E:\个人资料\地理资料\七年级下册\第七章我们邻近的国家和地区\图片35.png"/>
          <p:cNvPicPr>
            <a:picLocks noChangeAspect="1"/>
          </p:cNvPicPr>
          <p:nvPr/>
        </p:nvPicPr>
        <p:blipFill>
          <a:blip r:embed="rId3" cstate="print"/>
          <a:stretch>
            <a:fillRect/>
          </a:stretch>
        </p:blipFill>
        <p:spPr>
          <a:xfrm>
            <a:off x="6581275" y="-4863"/>
            <a:ext cx="5382126" cy="3602305"/>
          </a:xfrm>
          <a:prstGeom prst="rect">
            <a:avLst/>
          </a:prstGeom>
          <a:ln/>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0526" y="3686305"/>
            <a:ext cx="5385115" cy="3075442"/>
          </a:xfrm>
          <a:prstGeom prst="rect">
            <a:avLst/>
          </a:prstGeom>
        </p:spPr>
      </p:pic>
    </p:spTree>
    <p:extLst>
      <p:ext uri="{BB962C8B-B14F-4D97-AF65-F5344CB8AC3E}">
        <p14:creationId xmlns:p14="http://schemas.microsoft.com/office/powerpoint/2010/main" val="258584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F%F0%BD%BA%C1%D6"/>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25412" y="2266950"/>
            <a:ext cx="6121400" cy="4591050"/>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pic>
        <p:nvPicPr>
          <p:cNvPr id="72707" name="Picture 3" descr="090710202447462c0b0b74cd01"/>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b="11156"/>
          <a:stretch>
            <a:fillRect/>
          </a:stretch>
        </p:blipFill>
        <p:spPr bwMode="auto">
          <a:xfrm>
            <a:off x="6232943" y="2782887"/>
            <a:ext cx="6121400" cy="4075113"/>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72708" name="Text Box 4"/>
          <p:cNvSpPr>
            <a:spLocks noChangeArrowheads="1"/>
          </p:cNvSpPr>
          <p:nvPr>
            <p:custDataLst>
              <p:tags r:id="rId3"/>
            </p:custDataLst>
          </p:nvPr>
        </p:nvSpPr>
        <p:spPr bwMode="auto">
          <a:xfrm>
            <a:off x="8112125" y="908050"/>
            <a:ext cx="2089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600" b="1">
                <a:solidFill>
                  <a:srgbClr val="FF0000"/>
                </a:solidFill>
                <a:latin typeface="微软雅黑" panose="020B0503020204020204" pitchFamily="34" charset="-122"/>
                <a:ea typeface="微软雅黑" panose="020B0503020204020204" pitchFamily="34" charset="-122"/>
              </a:rPr>
              <a:t>橡胶</a:t>
            </a:r>
          </a:p>
        </p:txBody>
      </p:sp>
      <p:sp>
        <p:nvSpPr>
          <p:cNvPr id="2" name="矩形 1"/>
          <p:cNvSpPr/>
          <p:nvPr/>
        </p:nvSpPr>
        <p:spPr>
          <a:xfrm>
            <a:off x="774032" y="556062"/>
            <a:ext cx="6096000" cy="800219"/>
          </a:xfrm>
          <a:prstGeom prst="rect">
            <a:avLst/>
          </a:prstGeom>
        </p:spPr>
        <p:txBody>
          <a:bodyPr>
            <a:spAutoFit/>
          </a:bodyPr>
          <a:lstStyle/>
          <a:p>
            <a:pPr lvl="0">
              <a:spcAft>
                <a:spcPct val="30000"/>
              </a:spcAft>
              <a:buNone/>
            </a:pPr>
            <a:r>
              <a:rPr lang="zh-CN" altLang="en-US" sz="2000" b="1" dirty="0">
                <a:solidFill>
                  <a:srgbClr val="0000FF"/>
                </a:solidFill>
                <a:latin typeface="黑体" panose="02010609060101010101" pitchFamily="49" charset="-122"/>
                <a:ea typeface="黑体" panose="02010609060101010101" pitchFamily="49" charset="-122"/>
              </a:rPr>
              <a:t>热带经济作物基地：</a:t>
            </a:r>
          </a:p>
          <a:p>
            <a:pPr lvl="0">
              <a:spcAft>
                <a:spcPct val="30000"/>
              </a:spcAft>
              <a:buNone/>
            </a:pPr>
            <a:r>
              <a:rPr lang="zh-CN" altLang="en-US" sz="2000" b="1" dirty="0">
                <a:latin typeface="黑体" panose="02010609060101010101" pitchFamily="49" charset="-122"/>
                <a:ea typeface="黑体" panose="02010609060101010101" pitchFamily="49" charset="-122"/>
              </a:rPr>
              <a:t>海南岛、雷州半岛、西双版纳是天然橡胶的主要产地</a:t>
            </a:r>
          </a:p>
        </p:txBody>
      </p:sp>
    </p:spTree>
    <p:extLst>
      <p:ext uri="{BB962C8B-B14F-4D97-AF65-F5344CB8AC3E}">
        <p14:creationId xmlns:p14="http://schemas.microsoft.com/office/powerpoint/2010/main" val="2623864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43be7fde494bab7e95ee37bb"/>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909764" y="200026"/>
            <a:ext cx="8351837" cy="6265863"/>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70659" name="Text Box 3"/>
          <p:cNvSpPr/>
          <p:nvPr>
            <p:custDataLst>
              <p:tags r:id="rId2"/>
            </p:custDataLst>
          </p:nvPr>
        </p:nvSpPr>
        <p:spPr>
          <a:xfrm>
            <a:off x="8543926" y="5657850"/>
            <a:ext cx="1439863" cy="579438"/>
          </a:xfrm>
          <a:prstGeom prst="rect">
            <a:avLst/>
          </a:prstGeom>
          <a:solidFill>
            <a:schemeClr val="bg1">
              <a:alpha val="79999"/>
            </a:schemeClr>
          </a:solid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200" b="1">
                <a:solidFill>
                  <a:srgbClr val="FF0000"/>
                </a:solidFill>
                <a:latin typeface="Times New Roman" panose="02020603050405020304" pitchFamily="18" charset="0"/>
                <a:ea typeface="黑体" panose="02010609060101010101" pitchFamily="49" charset="-122"/>
              </a:rPr>
              <a:t>剑麻</a:t>
            </a:r>
          </a:p>
        </p:txBody>
      </p:sp>
    </p:spTree>
    <p:extLst>
      <p:ext uri="{BB962C8B-B14F-4D97-AF65-F5344CB8AC3E}">
        <p14:creationId xmlns:p14="http://schemas.microsoft.com/office/powerpoint/2010/main" val="2584959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sea2_001"/>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908176" y="188913"/>
            <a:ext cx="8353425" cy="6248400"/>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71683" name="Text Box 3"/>
          <p:cNvSpPr/>
          <p:nvPr>
            <p:custDataLst>
              <p:tags r:id="rId2"/>
            </p:custDataLst>
          </p:nvPr>
        </p:nvSpPr>
        <p:spPr>
          <a:xfrm>
            <a:off x="8543926" y="5657850"/>
            <a:ext cx="1439863" cy="579438"/>
          </a:xfrm>
          <a:prstGeom prst="rect">
            <a:avLst/>
          </a:prstGeom>
          <a:solidFill>
            <a:schemeClr val="bg1">
              <a:alpha val="79999"/>
            </a:schemeClr>
          </a:solidFill>
          <a:ln>
            <a:noFill/>
            <a:miter lim="800000"/>
          </a:ln>
          <a:effec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200" b="1">
                <a:solidFill>
                  <a:srgbClr val="FF0000"/>
                </a:solidFill>
                <a:latin typeface="Times New Roman" panose="02020603050405020304" pitchFamily="18" charset="0"/>
                <a:ea typeface="黑体" panose="02010609060101010101" pitchFamily="49" charset="-122"/>
              </a:rPr>
              <a:t>椰树</a:t>
            </a:r>
          </a:p>
        </p:txBody>
      </p:sp>
    </p:spTree>
    <p:extLst>
      <p:ext uri="{BB962C8B-B14F-4D97-AF65-F5344CB8AC3E}">
        <p14:creationId xmlns:p14="http://schemas.microsoft.com/office/powerpoint/2010/main" val="3067680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a7bde883e379bd890df4d2e0"/>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r="13835"/>
          <a:stretch>
            <a:fillRect/>
          </a:stretch>
        </p:blipFill>
        <p:spPr bwMode="auto">
          <a:xfrm>
            <a:off x="1774826" y="333376"/>
            <a:ext cx="4500563" cy="4956175"/>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pic>
        <p:nvPicPr>
          <p:cNvPr id="75779" name="Picture 3" descr="bd5742ff7ecf361b5d6008dd"/>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643689" y="1700214"/>
            <a:ext cx="3844925" cy="4681537"/>
          </a:xfrm>
          <a:prstGeom prst="rect">
            <a:avLst/>
          </a:prstGeom>
          <a:noFill/>
          <a:ln w="19050" algn="ctr">
            <a:solidFill>
              <a:srgbClr val="FFFF99"/>
            </a:solidFill>
            <a:miter lim="800000"/>
            <a:headEnd/>
            <a:tailEnd/>
          </a:ln>
          <a:extLst>
            <a:ext uri="{909E8E84-426E-40DD-AFC4-6F175D3DCCD1}">
              <a14:hiddenFill xmlns:a14="http://schemas.microsoft.com/office/drawing/2010/main">
                <a:solidFill>
                  <a:srgbClr val="FFFFFF"/>
                </a:solidFill>
              </a14:hiddenFill>
            </a:ext>
          </a:extLst>
        </p:spPr>
      </p:pic>
      <p:sp>
        <p:nvSpPr>
          <p:cNvPr id="75780" name="Text Box 4"/>
          <p:cNvSpPr>
            <a:spLocks noChangeArrowheads="1"/>
          </p:cNvSpPr>
          <p:nvPr>
            <p:custDataLst>
              <p:tags r:id="rId3"/>
            </p:custDataLst>
          </p:nvPr>
        </p:nvSpPr>
        <p:spPr bwMode="auto">
          <a:xfrm>
            <a:off x="2855913" y="5734050"/>
            <a:ext cx="2089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cs typeface="Arial" panose="020B0604020202020204" pitchFamily="34" charset="0"/>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1600">
                <a:solidFill>
                  <a:srgbClr val="7F7F7F"/>
                </a:solidFill>
                <a:latin typeface="Century Gothic" panose="020B0502020202020204" pitchFamily="34" charset="0"/>
                <a:cs typeface="Arial" panose="020B0604020202020204" pitchFamily="34" charset="0"/>
              </a:defRPr>
            </a:lvl9pPr>
          </a:lstStyle>
          <a:p>
            <a:pPr algn="ctr" eaLnBrk="1" hangingPunct="1">
              <a:spcBef>
                <a:spcPct val="0"/>
              </a:spcBef>
              <a:buFontTx/>
              <a:buNone/>
            </a:pPr>
            <a:r>
              <a:rPr kumimoji="1" lang="zh-CN" altLang="en-US" sz="3600" b="1">
                <a:solidFill>
                  <a:srgbClr val="FF0000"/>
                </a:solidFill>
                <a:latin typeface="微软雅黑" panose="020B0503020204020204" pitchFamily="34" charset="-122"/>
                <a:ea typeface="微软雅黑" panose="020B0503020204020204" pitchFamily="34" charset="-122"/>
              </a:rPr>
              <a:t>椰子</a:t>
            </a:r>
          </a:p>
        </p:txBody>
      </p:sp>
    </p:spTree>
    <p:extLst>
      <p:ext uri="{BB962C8B-B14F-4D97-AF65-F5344CB8AC3E}">
        <p14:creationId xmlns:p14="http://schemas.microsoft.com/office/powerpoint/2010/main" val="3166436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矩形 1"/>
          <p:cNvSpPr/>
          <p:nvPr/>
        </p:nvSpPr>
        <p:spPr>
          <a:xfrm>
            <a:off x="0" y="2562225"/>
            <a:ext cx="7328535" cy="1274195"/>
          </a:xfrm>
          <a:prstGeom prst="rect">
            <a:avLst/>
          </a:prstGeom>
          <a:noFill/>
          <a:ln w="9525">
            <a:noFill/>
          </a:ln>
        </p:spPr>
        <p:txBody>
          <a:bodyPr wrap="square">
            <a:spAutoFit/>
          </a:bodyPr>
          <a:lstStyle/>
          <a:p>
            <a:pPr>
              <a:spcAft>
                <a:spcPct val="10000"/>
              </a:spcAft>
            </a:pPr>
            <a:r>
              <a:rPr lang="zh-CN" altLang="en-US" sz="2400" dirty="0">
                <a:solidFill>
                  <a:schemeClr val="tx1"/>
                </a:solidFill>
                <a:latin typeface="微软雅黑" panose="020B0503020204020204" charset="-122"/>
                <a:ea typeface="微软雅黑"/>
              </a:rPr>
              <a:t>主要的地理单元：</a:t>
            </a:r>
            <a:endParaRPr lang="en-US" altLang="zh-CN" sz="2400" dirty="0">
              <a:solidFill>
                <a:schemeClr val="tx1"/>
              </a:solidFill>
              <a:latin typeface="微软雅黑" panose="020B0503020204020204" charset="-122"/>
              <a:ea typeface="微软雅黑"/>
            </a:endParaRPr>
          </a:p>
          <a:p>
            <a:pPr>
              <a:spcAft>
                <a:spcPct val="10000"/>
              </a:spcAft>
            </a:pPr>
            <a:r>
              <a:rPr lang="zh-CN" altLang="en-US" sz="2400" b="1" dirty="0">
                <a:latin typeface="楷体" panose="02010609060101010101" pitchFamily="49" charset="-122"/>
                <a:ea typeface="楷体" panose="02010609060101010101" pitchFamily="49" charset="-122"/>
              </a:rPr>
              <a:t>四川盆地、长江中下游平原</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spcAft>
                <a:spcPct val="10000"/>
              </a:spcAft>
            </a:pPr>
            <a:r>
              <a:rPr lang="zh-CN" altLang="en-US" sz="2400" b="1" dirty="0" smtClean="0">
                <a:latin typeface="楷体" panose="02010609060101010101" pitchFamily="49" charset="-122"/>
                <a:ea typeface="楷体" panose="02010609060101010101" pitchFamily="49" charset="-122"/>
              </a:rPr>
              <a:t>东南</a:t>
            </a:r>
            <a:r>
              <a:rPr lang="zh-CN" altLang="en-US" sz="2400" b="1" dirty="0">
                <a:latin typeface="楷体" panose="02010609060101010101" pitchFamily="49" charset="-122"/>
                <a:ea typeface="楷体" panose="02010609060101010101" pitchFamily="49" charset="-122"/>
              </a:rPr>
              <a:t>丘陵和云贵高原。</a:t>
            </a:r>
          </a:p>
        </p:txBody>
      </p:sp>
      <p:sp>
        <p:nvSpPr>
          <p:cNvPr id="23558" name="矩形 2"/>
          <p:cNvSpPr/>
          <p:nvPr/>
        </p:nvSpPr>
        <p:spPr>
          <a:xfrm>
            <a:off x="0" y="4102100"/>
            <a:ext cx="6880225" cy="1237262"/>
          </a:xfrm>
          <a:prstGeom prst="rect">
            <a:avLst/>
          </a:prstGeom>
          <a:noFill/>
          <a:ln w="9525">
            <a:noFill/>
          </a:ln>
        </p:spPr>
        <p:txBody>
          <a:bodyPr wrap="square">
            <a:spAutoFit/>
          </a:bodyPr>
          <a:lstStyle/>
          <a:p>
            <a:pPr>
              <a:spcAft>
                <a:spcPct val="5000"/>
              </a:spcAft>
            </a:pPr>
            <a:r>
              <a:rPr lang="zh-CN" altLang="en-US" sz="2400" dirty="0">
                <a:solidFill>
                  <a:schemeClr val="tx1"/>
                </a:solidFill>
                <a:latin typeface="微软雅黑" panose="020B0503020204020204" charset="-122"/>
                <a:ea typeface="微软雅黑"/>
              </a:rPr>
              <a:t>地形特征：</a:t>
            </a:r>
            <a:endParaRPr lang="en-US" altLang="zh-CN" sz="2800" dirty="0">
              <a:solidFill>
                <a:srgbClr val="0000CC"/>
              </a:solidFill>
              <a:latin typeface="微软雅黑" panose="020B0503020204020204" charset="-122"/>
              <a:ea typeface="微软雅黑"/>
            </a:endParaRPr>
          </a:p>
          <a:p>
            <a:pPr>
              <a:spcAft>
                <a:spcPct val="5000"/>
              </a:spcAft>
            </a:pPr>
            <a:r>
              <a:rPr lang="zh-CN" altLang="en-US" sz="2400" b="1" dirty="0" smtClean="0">
                <a:latin typeface="楷体" panose="02010609060101010101" pitchFamily="49" charset="-122"/>
                <a:ea typeface="楷体" panose="02010609060101010101" pitchFamily="49" charset="-122"/>
              </a:rPr>
              <a:t>地形复杂多样</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sym typeface="+mn-ea"/>
              </a:rPr>
              <a:t>地势西高东低，地势东西差异大</a:t>
            </a:r>
            <a:endParaRPr lang="en-US" altLang="zh-CN" sz="2400" b="1" dirty="0" smtClean="0">
              <a:latin typeface="楷体" panose="02010609060101010101" pitchFamily="49" charset="-122"/>
              <a:ea typeface="楷体" panose="02010609060101010101" pitchFamily="49" charset="-122"/>
              <a:sym typeface="+mn-ea"/>
            </a:endParaRPr>
          </a:p>
          <a:p>
            <a:pPr>
              <a:spcAft>
                <a:spcPct val="5000"/>
              </a:spcAft>
            </a:pPr>
            <a:r>
              <a:rPr lang="zh-CN" altLang="en-US" sz="2400" b="1" dirty="0" smtClean="0">
                <a:solidFill>
                  <a:srgbClr val="FF0000"/>
                </a:solidFill>
                <a:latin typeface="楷体" panose="02010609060101010101" pitchFamily="49" charset="-122"/>
                <a:ea typeface="楷体" panose="02010609060101010101" pitchFamily="49" charset="-122"/>
                <a:sym typeface="+mn-ea"/>
              </a:rPr>
              <a:t>东部</a:t>
            </a:r>
            <a:r>
              <a:rPr lang="zh-CN" altLang="en-US" sz="2400" b="1" dirty="0">
                <a:solidFill>
                  <a:srgbClr val="FF0000"/>
                </a:solidFill>
                <a:latin typeface="楷体" panose="02010609060101010101" pitchFamily="49" charset="-122"/>
                <a:ea typeface="楷体" panose="02010609060101010101" pitchFamily="49" charset="-122"/>
                <a:sym typeface="+mn-ea"/>
              </a:rPr>
              <a:t>平原、丘陵面积广大</a:t>
            </a:r>
            <a:r>
              <a:rPr lang="en-US" altLang="zh-CN" sz="2400" b="1" dirty="0">
                <a:solidFill>
                  <a:srgbClr val="FF0000"/>
                </a:solidFill>
                <a:latin typeface="楷体" panose="02010609060101010101" pitchFamily="49" charset="-122"/>
                <a:ea typeface="楷体" panose="02010609060101010101" pitchFamily="49" charset="-122"/>
                <a:sym typeface="+mn-ea"/>
              </a:rPr>
              <a:t>,</a:t>
            </a:r>
            <a:r>
              <a:rPr lang="zh-CN" altLang="en-US" sz="2400" b="1" dirty="0">
                <a:solidFill>
                  <a:srgbClr val="FF0000"/>
                </a:solidFill>
                <a:latin typeface="楷体" panose="02010609060101010101" pitchFamily="49" charset="-122"/>
                <a:ea typeface="楷体" panose="02010609060101010101" pitchFamily="49" charset="-122"/>
                <a:sym typeface="+mn-ea"/>
              </a:rPr>
              <a:t>西部以高原、盆地</a:t>
            </a:r>
            <a:r>
              <a:rPr lang="zh-CN" altLang="en-US" sz="2400" b="1" dirty="0" smtClean="0">
                <a:solidFill>
                  <a:srgbClr val="FF0000"/>
                </a:solidFill>
                <a:latin typeface="楷体" panose="02010609060101010101" pitchFamily="49" charset="-122"/>
                <a:ea typeface="楷体" panose="02010609060101010101" pitchFamily="49" charset="-122"/>
                <a:sym typeface="+mn-ea"/>
              </a:rPr>
              <a:t>为主，</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2" name="文本框 1"/>
          <p:cNvSpPr txBox="1"/>
          <p:nvPr/>
        </p:nvSpPr>
        <p:spPr>
          <a:xfrm>
            <a:off x="2791460" y="6200140"/>
            <a:ext cx="1332230" cy="368300"/>
          </a:xfrm>
          <a:prstGeom prst="rect">
            <a:avLst/>
          </a:prstGeom>
          <a:noFill/>
        </p:spPr>
        <p:txBody>
          <a:bodyPr wrap="none" rtlCol="0" anchor="t">
            <a:spAutoFit/>
          </a:bodyPr>
          <a:lstStyle/>
          <a:p>
            <a:r>
              <a:rPr lang="zh-CN" altLang="en-US" b="1">
                <a:solidFill>
                  <a:schemeClr val="tx1"/>
                </a:solidFill>
                <a:latin typeface="仿宋" panose="02010609060101010101" charset="-122"/>
                <a:ea typeface="仿宋" panose="02010609060101010101" charset="-122"/>
                <a:sym typeface="+mn-ea"/>
              </a:rPr>
              <a:t>珠江三角洲</a:t>
            </a:r>
          </a:p>
        </p:txBody>
      </p:sp>
      <p:sp>
        <p:nvSpPr>
          <p:cNvPr id="3" name="文本框 2"/>
          <p:cNvSpPr txBox="1"/>
          <p:nvPr/>
        </p:nvSpPr>
        <p:spPr>
          <a:xfrm>
            <a:off x="470535" y="5831840"/>
            <a:ext cx="2011680" cy="368300"/>
          </a:xfrm>
          <a:prstGeom prst="rect">
            <a:avLst/>
          </a:prstGeom>
          <a:noFill/>
        </p:spPr>
        <p:txBody>
          <a:bodyPr wrap="none" rtlCol="0" anchor="t">
            <a:spAutoFit/>
          </a:bodyPr>
          <a:lstStyle/>
          <a:p>
            <a:r>
              <a:rPr lang="zh-CN" altLang="en-US" b="1">
                <a:effectLst>
                  <a:outerShdw blurRad="38100" dist="19050" dir="2700000" algn="tl" rotWithShape="0">
                    <a:schemeClr val="dk1">
                      <a:alpha val="40000"/>
                    </a:schemeClr>
                  </a:outerShdw>
                </a:effectLst>
                <a:latin typeface="微软雅黑" panose="020B0503020204020204" charset="-122"/>
                <a:ea typeface="微软雅黑"/>
                <a:sym typeface="+mn-ea"/>
              </a:rPr>
              <a:t>冲积平原和三角洲</a:t>
            </a:r>
            <a:endParaRPr lang="zh-CN" altLang="en-US" b="1"/>
          </a:p>
        </p:txBody>
      </p:sp>
      <p:sp>
        <p:nvSpPr>
          <p:cNvPr id="4" name="文本框 3"/>
          <p:cNvSpPr txBox="1"/>
          <p:nvPr/>
        </p:nvSpPr>
        <p:spPr>
          <a:xfrm>
            <a:off x="2640330" y="5558155"/>
            <a:ext cx="1791970" cy="368300"/>
          </a:xfrm>
          <a:prstGeom prst="rect">
            <a:avLst/>
          </a:prstGeom>
          <a:noFill/>
        </p:spPr>
        <p:txBody>
          <a:bodyPr wrap="none" rtlCol="0" anchor="t">
            <a:spAutoFit/>
          </a:bodyPr>
          <a:lstStyle/>
          <a:p>
            <a:r>
              <a:rPr lang="zh-CN" altLang="en-US" b="1">
                <a:solidFill>
                  <a:schemeClr val="tx1"/>
                </a:solidFill>
                <a:latin typeface="仿宋" panose="02010609060101010101" charset="-122"/>
                <a:ea typeface="仿宋" panose="02010609060101010101" charset="-122"/>
                <a:sym typeface="+mn-ea"/>
              </a:rPr>
              <a:t>长江中下游平原</a:t>
            </a:r>
          </a:p>
        </p:txBody>
      </p:sp>
      <p:sp>
        <p:nvSpPr>
          <p:cNvPr id="7" name="矩形 6"/>
          <p:cNvSpPr/>
          <p:nvPr/>
        </p:nvSpPr>
        <p:spPr>
          <a:xfrm>
            <a:off x="313055" y="0"/>
            <a:ext cx="5016500" cy="720090"/>
          </a:xfrm>
          <a:prstGeom prst="rect">
            <a:avLst/>
          </a:prstGeom>
        </p:spPr>
        <p:txBody>
          <a:bodyPr/>
          <a:lstStyle/>
          <a:p>
            <a:pPr>
              <a:spcBef>
                <a:spcPts val="1800"/>
              </a:spcBef>
              <a:defRPr/>
            </a:pPr>
            <a:r>
              <a:rPr lang="zh-CN" altLang="en-US" sz="3200"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二、自然</a:t>
            </a:r>
            <a:r>
              <a:rPr lang="zh-CN" altLang="en-US" sz="3200" dirty="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地理</a:t>
            </a:r>
            <a:r>
              <a:rPr lang="zh-CN" altLang="en-US" sz="3200"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特征</a:t>
            </a:r>
            <a:endParaRPr lang="zh-CN" altLang="en-US"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endParaRPr>
          </a:p>
        </p:txBody>
      </p:sp>
      <p:grpSp>
        <p:nvGrpSpPr>
          <p:cNvPr id="8" name="组合 7"/>
          <p:cNvGrpSpPr/>
          <p:nvPr/>
        </p:nvGrpSpPr>
        <p:grpSpPr>
          <a:xfrm>
            <a:off x="0" y="591185"/>
            <a:ext cx="12009120" cy="128270"/>
            <a:chOff x="57" y="1058"/>
            <a:chExt cx="13204" cy="202"/>
          </a:xfrm>
        </p:grpSpPr>
        <p:cxnSp>
          <p:nvCxnSpPr>
            <p:cNvPr id="9" name="直接连接符 8"/>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0" y="1503680"/>
            <a:ext cx="5604510" cy="953135"/>
          </a:xfrm>
          <a:prstGeom prst="rect">
            <a:avLst/>
          </a:prstGeom>
          <a:noFill/>
        </p:spPr>
        <p:txBody>
          <a:bodyPr wrap="square" rtlCol="0" anchor="t">
            <a:spAutoFit/>
          </a:bodyPr>
          <a:lstStyle/>
          <a:p>
            <a:r>
              <a:rPr lang="zh-CN" altLang="en-US" sz="2800" dirty="0">
                <a:latin typeface="楷体" panose="02010609060101010101" pitchFamily="49" charset="-122"/>
                <a:ea typeface="楷体" panose="02010609060101010101" pitchFamily="49" charset="-122"/>
                <a:sym typeface="+mn-ea"/>
              </a:rPr>
              <a:t>①说出南方地区包括的地形单元。</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sym typeface="+mn-ea"/>
              </a:rPr>
              <a:t>②描述南方地区的地形特征。</a:t>
            </a:r>
            <a:endParaRPr lang="zh-CN" altLang="en-US" sz="2800" dirty="0">
              <a:latin typeface="楷体" panose="02010609060101010101" pitchFamily="49" charset="-122"/>
              <a:ea typeface="楷体" panose="02010609060101010101" pitchFamily="49" charset="-122"/>
            </a:endParaRPr>
          </a:p>
        </p:txBody>
      </p:sp>
      <p:sp>
        <p:nvSpPr>
          <p:cNvPr id="12" name="文本框 11"/>
          <p:cNvSpPr txBox="1"/>
          <p:nvPr/>
        </p:nvSpPr>
        <p:spPr>
          <a:xfrm>
            <a:off x="4493895" y="5926455"/>
            <a:ext cx="2926080" cy="368300"/>
          </a:xfrm>
          <a:prstGeom prst="rect">
            <a:avLst/>
          </a:prstGeom>
          <a:noFill/>
        </p:spPr>
        <p:txBody>
          <a:bodyPr wrap="none" rtlCol="0">
            <a:spAutoFit/>
          </a:bodyPr>
          <a:lstStyle/>
          <a:p>
            <a:pPr algn="l"/>
            <a:r>
              <a:rPr lang="zh-CN" altLang="en-US" b="1">
                <a:effectLst>
                  <a:outerShdw blurRad="38100" dist="19050" dir="2700000" algn="tl" rotWithShape="0">
                    <a:schemeClr val="dk1">
                      <a:alpha val="40000"/>
                    </a:schemeClr>
                  </a:outerShdw>
                </a:effectLst>
                <a:latin typeface="宋体" panose="02010600030101010101" pitchFamily="2" charset="-122"/>
                <a:cs typeface="微软雅黑" panose="020B0503020204020204" charset="-122"/>
                <a:sym typeface="+mn-ea"/>
              </a:rPr>
              <a:t>东南丘陵是我国最大的丘陵</a:t>
            </a:r>
            <a:endParaRPr lang="zh-CN" altLang="en-US"/>
          </a:p>
        </p:txBody>
      </p:sp>
      <p:sp>
        <p:nvSpPr>
          <p:cNvPr id="13" name="文本框 12"/>
          <p:cNvSpPr txBox="1"/>
          <p:nvPr/>
        </p:nvSpPr>
        <p:spPr>
          <a:xfrm>
            <a:off x="7707630" y="5926455"/>
            <a:ext cx="1097280" cy="368300"/>
          </a:xfrm>
          <a:prstGeom prst="rect">
            <a:avLst/>
          </a:prstGeom>
          <a:noFill/>
        </p:spPr>
        <p:txBody>
          <a:bodyPr wrap="none" rtlCol="0">
            <a:spAutoFit/>
          </a:bodyPr>
          <a:lstStyle/>
          <a:p>
            <a:pPr algn="l"/>
            <a:r>
              <a:rPr lang="zh-CN" altLang="en-US" dirty="0">
                <a:effectLst>
                  <a:outerShdw blurRad="38100" dist="19050" dir="2700000" algn="tl" rotWithShape="0">
                    <a:schemeClr val="dk1">
                      <a:alpha val="40000"/>
                    </a:schemeClr>
                  </a:outerShdw>
                </a:effectLst>
                <a:latin typeface="宋体" panose="02010600030101010101" pitchFamily="2" charset="-122"/>
                <a:cs typeface="微软雅黑" panose="020B0503020204020204" charset="-122"/>
                <a:sym typeface="+mn-ea"/>
              </a:rPr>
              <a:t>浙闽丘陵</a:t>
            </a:r>
            <a:endParaRPr lang="zh-CN" altLang="en-US" dirty="0"/>
          </a:p>
        </p:txBody>
      </p:sp>
      <p:sp>
        <p:nvSpPr>
          <p:cNvPr id="14" name="文本框 13"/>
          <p:cNvSpPr txBox="1"/>
          <p:nvPr/>
        </p:nvSpPr>
        <p:spPr>
          <a:xfrm>
            <a:off x="7707630" y="6433185"/>
            <a:ext cx="1097280" cy="368300"/>
          </a:xfrm>
          <a:prstGeom prst="rect">
            <a:avLst/>
          </a:prstGeom>
          <a:noFill/>
        </p:spPr>
        <p:txBody>
          <a:bodyPr wrap="none" rtlCol="0">
            <a:spAutoFit/>
          </a:bodyPr>
          <a:lstStyle/>
          <a:p>
            <a:pPr algn="l"/>
            <a:r>
              <a:rPr lang="zh-CN" altLang="en-US">
                <a:effectLst>
                  <a:outerShdw blurRad="38100" dist="19050" dir="2700000" algn="tl" rotWithShape="0">
                    <a:schemeClr val="dk1">
                      <a:alpha val="40000"/>
                    </a:schemeClr>
                  </a:outerShdw>
                </a:effectLst>
                <a:latin typeface="宋体" panose="02010600030101010101" pitchFamily="2" charset="-122"/>
                <a:cs typeface="微软雅黑" panose="020B0503020204020204" charset="-122"/>
                <a:sym typeface="+mn-ea"/>
              </a:rPr>
              <a:t>两广丘陵</a:t>
            </a:r>
            <a:endParaRPr lang="zh-CN" altLang="en-US"/>
          </a:p>
        </p:txBody>
      </p:sp>
      <p:sp>
        <p:nvSpPr>
          <p:cNvPr id="15" name="左大括号 14"/>
          <p:cNvSpPr/>
          <p:nvPr/>
        </p:nvSpPr>
        <p:spPr>
          <a:xfrm>
            <a:off x="2585720" y="5731510"/>
            <a:ext cx="256540" cy="6559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7" name="直接箭头连接符 16"/>
          <p:cNvCxnSpPr/>
          <p:nvPr/>
        </p:nvCxnSpPr>
        <p:spPr>
          <a:xfrm flipH="1">
            <a:off x="682626" y="5227320"/>
            <a:ext cx="109854" cy="529590"/>
          </a:xfrm>
          <a:prstGeom prst="straightConnector1">
            <a:avLst/>
          </a:prstGeom>
          <a:ln w="28575" cmpd="sng">
            <a:solidFill>
              <a:schemeClr val="tx1"/>
            </a:solidFill>
            <a:prstDash val="solid"/>
            <a:tailEnd type="arrow" w="med" len="med"/>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3200400" y="5257800"/>
            <a:ext cx="2895600" cy="670560"/>
          </a:xfrm>
          <a:prstGeom prst="straightConnector1">
            <a:avLst/>
          </a:prstGeom>
          <a:ln w="28575" cmpd="sng">
            <a:solidFill>
              <a:schemeClr val="tx1"/>
            </a:solidFill>
            <a:prstDash val="solid"/>
            <a:tailEnd type="arrow" w="med" len="med"/>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7707630" y="5463540"/>
            <a:ext cx="3789045" cy="368300"/>
          </a:xfrm>
          <a:prstGeom prst="rect">
            <a:avLst/>
          </a:prstGeom>
          <a:noFill/>
        </p:spPr>
        <p:txBody>
          <a:bodyPr wrap="square" rtlCol="0" anchor="t">
            <a:spAutoFit/>
          </a:bodyPr>
          <a:lstStyle/>
          <a:p>
            <a:pPr algn="l"/>
            <a:r>
              <a:rPr lang="zh-CN" altLang="en-US">
                <a:effectLst>
                  <a:outerShdw blurRad="38100" dist="19050" dir="2700000" algn="tl" rotWithShape="0">
                    <a:schemeClr val="dk1">
                      <a:alpha val="40000"/>
                    </a:schemeClr>
                  </a:outerShdw>
                </a:effectLst>
                <a:latin typeface="宋体" panose="02010600030101010101" pitchFamily="2" charset="-122"/>
                <a:cs typeface="微软雅黑" panose="020B0503020204020204" charset="-122"/>
                <a:sym typeface="+mn-ea"/>
              </a:rPr>
              <a:t>江南丘陵</a:t>
            </a:r>
            <a:endParaRPr lang="zh-CN" altLang="en-US"/>
          </a:p>
        </p:txBody>
      </p:sp>
      <p:sp>
        <p:nvSpPr>
          <p:cNvPr id="20" name="左大括号 19"/>
          <p:cNvSpPr/>
          <p:nvPr/>
        </p:nvSpPr>
        <p:spPr>
          <a:xfrm>
            <a:off x="7451090" y="5687060"/>
            <a:ext cx="256540" cy="8813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TextBox 21"/>
          <p:cNvSpPr txBox="1"/>
          <p:nvPr/>
        </p:nvSpPr>
        <p:spPr>
          <a:xfrm>
            <a:off x="198120" y="929640"/>
            <a:ext cx="4191000" cy="584775"/>
          </a:xfrm>
          <a:prstGeom prst="rect">
            <a:avLst/>
          </a:prstGeom>
          <a:noFill/>
        </p:spPr>
        <p:txBody>
          <a:bodyPr wrap="square" rtlCol="0">
            <a:spAutoFit/>
          </a:bodyPr>
          <a:lstStyle/>
          <a:p>
            <a:r>
              <a:rPr lang="zh-CN" altLang="en-US" sz="3200" b="1" dirty="0" smtClean="0">
                <a:solidFill>
                  <a:srgbClr val="FF0000"/>
                </a:solidFill>
              </a:rPr>
              <a:t>（一）地形</a:t>
            </a:r>
            <a:endParaRPr lang="zh-CN" altLang="en-US" sz="3200" b="1" dirty="0">
              <a:solidFill>
                <a:srgbClr val="FF0000"/>
              </a:solidFill>
            </a:endParaRPr>
          </a:p>
        </p:txBody>
      </p:sp>
      <p:pic>
        <p:nvPicPr>
          <p:cNvPr id="25" name="Picture 13" descr="E:\个人资料\地理资料\七年级下册\第七章我们邻近的国家和地区\图片35.png"/>
          <p:cNvPicPr>
            <a:picLocks noChangeAspect="1"/>
          </p:cNvPicPr>
          <p:nvPr/>
        </p:nvPicPr>
        <p:blipFill>
          <a:blip r:embed="rId2" cstate="print"/>
          <a:stretch>
            <a:fillRect/>
          </a:stretch>
        </p:blipFill>
        <p:spPr>
          <a:xfrm>
            <a:off x="5227320" y="0"/>
            <a:ext cx="6964680" cy="4419600"/>
          </a:xfrm>
          <a:prstGeom prst="rect">
            <a:avLst/>
          </a:prstGeom>
          <a:ln/>
        </p:spPr>
      </p:pic>
    </p:spTree>
    <p:extLst>
      <p:ext uri="{BB962C8B-B14F-4D97-AF65-F5344CB8AC3E}">
        <p14:creationId xmlns:p14="http://schemas.microsoft.com/office/powerpoint/2010/main" val="201707823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barn(inVertical)">
                                      <p:cBhvr>
                                        <p:cTn id="7" dur="500"/>
                                        <p:tgtEl>
                                          <p:spTgt spid="23557"/>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3558"/>
                                        </p:tgtEl>
                                        <p:attrNameLst>
                                          <p:attrName>style.visibility</p:attrName>
                                        </p:attrNameLst>
                                      </p:cBhvr>
                                      <p:to>
                                        <p:strVal val="visible"/>
                                      </p:to>
                                    </p:set>
                                    <p:animEffect transition="in" filter="fade">
                                      <p:cBhvr>
                                        <p:cTn id="12" dur="1000"/>
                                        <p:tgtEl>
                                          <p:spTgt spid="23558"/>
                                        </p:tgtEl>
                                      </p:cBhvr>
                                    </p:animEffect>
                                    <p:anim calcmode="lin" valueType="num">
                                      <p:cBhvr>
                                        <p:cTn id="13" dur="1000" fill="hold"/>
                                        <p:tgtEl>
                                          <p:spTgt spid="23558"/>
                                        </p:tgtEl>
                                        <p:attrNameLst>
                                          <p:attrName>ppt_x</p:attrName>
                                        </p:attrNameLst>
                                      </p:cBhvr>
                                      <p:tavLst>
                                        <p:tav tm="0">
                                          <p:val>
                                            <p:strVal val="#ppt_x"/>
                                          </p:val>
                                        </p:tav>
                                        <p:tav tm="100000">
                                          <p:val>
                                            <p:strVal val="#ppt_x"/>
                                          </p:val>
                                        </p:tav>
                                      </p:tavLst>
                                    </p:anim>
                                    <p:anim calcmode="lin" valueType="num">
                                      <p:cBhvr>
                                        <p:cTn id="14" dur="1000" fill="hold"/>
                                        <p:tgtEl>
                                          <p:spTgt spid="2355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after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after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after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ppt_x"/>
                                          </p:val>
                                        </p:tav>
                                        <p:tav tm="100000">
                                          <p:val>
                                            <p:strVal val="#ppt_x"/>
                                          </p:val>
                                        </p:tav>
                                      </p:tavLst>
                                    </p:anim>
                                    <p:anim calcmode="lin" valueType="num">
                                      <p:cBhvr additive="base">
                                        <p:cTn id="7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23558" grpId="0"/>
      <p:bldP spid="2" grpId="0"/>
      <p:bldP spid="3" grpId="0"/>
      <p:bldP spid="4" grpId="0"/>
      <p:bldP spid="12" grpId="0"/>
      <p:bldP spid="13" grpId="0"/>
      <p:bldP spid="14" grpId="0"/>
      <p:bldP spid="15" grpId="0" animBg="1"/>
      <p:bldP spid="19" grpId="0"/>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descr="长江中下游渔业"/>
          <p:cNvPicPr>
            <a:picLocks noChangeAspect="1"/>
          </p:cNvPicPr>
          <p:nvPr/>
        </p:nvPicPr>
        <p:blipFill>
          <a:blip r:embed="rId2" cstate="print"/>
          <a:stretch>
            <a:fillRect/>
          </a:stretch>
        </p:blipFill>
        <p:spPr>
          <a:xfrm>
            <a:off x="531813" y="1557338"/>
            <a:ext cx="5492750" cy="3359150"/>
          </a:xfrm>
          <a:prstGeom prst="rect">
            <a:avLst/>
          </a:prstGeom>
          <a:noFill/>
          <a:ln w="9525" cap="flat" cmpd="sng">
            <a:solidFill>
              <a:srgbClr val="000000"/>
            </a:solidFill>
            <a:prstDash val="solid"/>
            <a:miter/>
            <a:headEnd type="none" w="med" len="med"/>
            <a:tailEnd type="none" w="med" len="med"/>
          </a:ln>
        </p:spPr>
      </p:pic>
      <p:pic>
        <p:nvPicPr>
          <p:cNvPr id="41986" name="Picture 2" descr="渔业2"/>
          <p:cNvPicPr>
            <a:picLocks noChangeAspect="1"/>
          </p:cNvPicPr>
          <p:nvPr/>
        </p:nvPicPr>
        <p:blipFill>
          <a:blip r:embed="rId3" cstate="print"/>
          <a:stretch>
            <a:fillRect/>
          </a:stretch>
        </p:blipFill>
        <p:spPr>
          <a:xfrm>
            <a:off x="6024563" y="1557338"/>
            <a:ext cx="5335587" cy="3359150"/>
          </a:xfrm>
          <a:prstGeom prst="rect">
            <a:avLst/>
          </a:prstGeom>
          <a:noFill/>
          <a:ln w="9525" cap="flat" cmpd="sng">
            <a:solidFill>
              <a:srgbClr val="000000"/>
            </a:solidFill>
            <a:prstDash val="solid"/>
            <a:miter/>
            <a:headEnd type="none" w="med" len="med"/>
            <a:tailEnd type="none" w="med" len="med"/>
          </a:ln>
        </p:spPr>
      </p:pic>
      <p:sp>
        <p:nvSpPr>
          <p:cNvPr id="41987" name="Rectangle 4"/>
          <p:cNvSpPr/>
          <p:nvPr/>
        </p:nvSpPr>
        <p:spPr>
          <a:xfrm>
            <a:off x="795338" y="177800"/>
            <a:ext cx="7600950" cy="1198563"/>
          </a:xfrm>
          <a:prstGeom prst="rect">
            <a:avLst/>
          </a:prstGeom>
          <a:noFill/>
          <a:ln w="9525">
            <a:noFill/>
          </a:ln>
        </p:spPr>
        <p:txBody>
          <a:bodyPr wrap="square" anchor="t">
            <a:spAutoFit/>
          </a:bodyPr>
          <a:lstStyle/>
          <a:p>
            <a:r>
              <a:rPr lang="zh-CN" altLang="en-US" sz="3600" b="1" dirty="0">
                <a:solidFill>
                  <a:srgbClr val="FF0000"/>
                </a:solidFill>
                <a:latin typeface="Arial" panose="020B0604020202020204" pitchFamily="34" charset="0"/>
                <a:ea typeface="楷体_GB2312"/>
              </a:rPr>
              <a:t>海洋养殖（沿海滩涂）、海洋捕捞、</a:t>
            </a:r>
          </a:p>
          <a:p>
            <a:r>
              <a:rPr lang="zh-CN" altLang="en-US" sz="3600" b="1" dirty="0">
                <a:solidFill>
                  <a:srgbClr val="FF0000"/>
                </a:solidFill>
                <a:latin typeface="Arial" panose="020B0604020202020204" pitchFamily="34" charset="0"/>
                <a:ea typeface="楷体_GB2312"/>
              </a:rPr>
              <a:t>淡水养殖（河湖、水库）</a:t>
            </a:r>
          </a:p>
        </p:txBody>
      </p:sp>
    </p:spTree>
    <p:extLst>
      <p:ext uri="{BB962C8B-B14F-4D97-AF65-F5344CB8AC3E}">
        <p14:creationId xmlns:p14="http://schemas.microsoft.com/office/powerpoint/2010/main" val="21097813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3"/>
          <p:cNvPicPr>
            <a:picLocks noChangeAspect="1" noChangeArrowheads="1"/>
          </p:cNvPicPr>
          <p:nvPr/>
        </p:nvPicPr>
        <p:blipFill>
          <a:blip r:embed="rId2" cstate="print"/>
          <a:srcRect l="3986"/>
          <a:stretch>
            <a:fillRect/>
          </a:stretch>
        </p:blipFill>
        <p:spPr bwMode="auto">
          <a:xfrm>
            <a:off x="1663701" y="1647825"/>
            <a:ext cx="4340225" cy="5060950"/>
          </a:xfrm>
          <a:prstGeom prst="rect">
            <a:avLst/>
          </a:prstGeom>
          <a:noFill/>
          <a:ln w="9525">
            <a:noFill/>
            <a:miter lim="800000"/>
            <a:headEnd/>
            <a:tailEnd/>
          </a:ln>
        </p:spPr>
      </p:pic>
      <p:sp>
        <p:nvSpPr>
          <p:cNvPr id="16" name="文本框 15"/>
          <p:cNvSpPr txBox="1">
            <a:spLocks noChangeArrowheads="1"/>
          </p:cNvSpPr>
          <p:nvPr/>
        </p:nvSpPr>
        <p:spPr bwMode="auto">
          <a:xfrm>
            <a:off x="1663701" y="425816"/>
            <a:ext cx="5500523" cy="646331"/>
          </a:xfrm>
          <a:prstGeom prst="rect">
            <a:avLst/>
          </a:prstGeom>
          <a:noFill/>
          <a:ln w="9525">
            <a:noFill/>
            <a:miter lim="800000"/>
            <a:headEnd/>
            <a:tailEnd/>
          </a:ln>
        </p:spPr>
        <p:txBody>
          <a:bodyPr wrap="square">
            <a:spAutoFit/>
          </a:bodyPr>
          <a:lstStyle/>
          <a:p>
            <a:r>
              <a:rPr lang="zh-CN" altLang="en-US" sz="3600" b="1" dirty="0" smtClean="0"/>
              <a:t>中国</a:t>
            </a:r>
            <a:r>
              <a:rPr lang="zh-CN" altLang="en-US" sz="3600" b="1" dirty="0"/>
              <a:t>的四大渔场</a:t>
            </a:r>
          </a:p>
        </p:txBody>
      </p:sp>
      <p:pic>
        <p:nvPicPr>
          <p:cNvPr id="17" name="图片 16" descr="6150041_171913012937_2"/>
          <p:cNvPicPr>
            <a:picLocks noChangeAspect="1" noChangeArrowheads="1"/>
          </p:cNvPicPr>
          <p:nvPr/>
        </p:nvPicPr>
        <p:blipFill>
          <a:blip r:embed="rId3" cstate="print"/>
          <a:srcRect t="9612" b="6505"/>
          <a:stretch>
            <a:fillRect/>
          </a:stretch>
        </p:blipFill>
        <p:spPr bwMode="auto">
          <a:xfrm rot="3284618">
            <a:off x="3232151" y="2149476"/>
            <a:ext cx="511175" cy="254000"/>
          </a:xfrm>
          <a:prstGeom prst="rect">
            <a:avLst/>
          </a:prstGeom>
          <a:noFill/>
          <a:ln w="9525">
            <a:noFill/>
            <a:miter lim="800000"/>
            <a:headEnd/>
            <a:tailEnd/>
          </a:ln>
        </p:spPr>
      </p:pic>
      <p:sp>
        <p:nvSpPr>
          <p:cNvPr id="18" name="文本框 17"/>
          <p:cNvSpPr txBox="1"/>
          <p:nvPr/>
        </p:nvSpPr>
        <p:spPr>
          <a:xfrm>
            <a:off x="3754119" y="1995799"/>
            <a:ext cx="1731564" cy="461665"/>
          </a:xfrm>
          <a:prstGeom prst="rect">
            <a:avLst/>
          </a:prstGeom>
          <a:noFill/>
        </p:spPr>
        <p:txBody>
          <a:bodyPr wrap="none">
            <a:spAutoFit/>
            <a:scene3d>
              <a:camera prst="orthographicFront"/>
              <a:lightRig rig="threePt" dir="t"/>
            </a:scene3d>
          </a:bodyPr>
          <a:lstStyle/>
          <a:p>
            <a:pPr fontAlgn="auto"/>
            <a:r>
              <a:rPr lang="zh-CN" altLang="en-US" sz="2400" b="1" noProof="1">
                <a:effectLst>
                  <a:outerShdw blurRad="38100" dist="19050" dir="2700000" algn="tl" rotWithShape="0">
                    <a:schemeClr val="dk1">
                      <a:alpha val="40000"/>
                    </a:schemeClr>
                  </a:outerShdw>
                </a:effectLst>
                <a:uFill>
                  <a:solidFill>
                    <a:srgbClr val="FF0000"/>
                  </a:solidFill>
                </a:uFill>
                <a:latin typeface="Times New Roman" panose="02020603050405020304" pitchFamily="18" charset="0"/>
                <a:sym typeface="+mn-ea"/>
              </a:rPr>
              <a:t>黄渤海渔场</a:t>
            </a:r>
          </a:p>
        </p:txBody>
      </p:sp>
      <p:pic>
        <p:nvPicPr>
          <p:cNvPr id="19" name="图片 18" descr="6150041_171913012937_2"/>
          <p:cNvPicPr>
            <a:picLocks noChangeAspect="1" noChangeArrowheads="1"/>
          </p:cNvPicPr>
          <p:nvPr/>
        </p:nvPicPr>
        <p:blipFill>
          <a:blip r:embed="rId4" cstate="print"/>
          <a:srcRect t="9612" b="6505"/>
          <a:stretch>
            <a:fillRect/>
          </a:stretch>
        </p:blipFill>
        <p:spPr bwMode="auto">
          <a:xfrm>
            <a:off x="3606801" y="3079751"/>
            <a:ext cx="454025" cy="328613"/>
          </a:xfrm>
          <a:prstGeom prst="rect">
            <a:avLst/>
          </a:prstGeom>
          <a:noFill/>
          <a:ln w="9525">
            <a:noFill/>
            <a:miter lim="800000"/>
            <a:headEnd/>
            <a:tailEnd/>
          </a:ln>
        </p:spPr>
      </p:pic>
      <p:sp>
        <p:nvSpPr>
          <p:cNvPr id="20" name="文本框 19"/>
          <p:cNvSpPr txBox="1"/>
          <p:nvPr/>
        </p:nvSpPr>
        <p:spPr>
          <a:xfrm>
            <a:off x="4060190" y="2893061"/>
            <a:ext cx="1422184" cy="461665"/>
          </a:xfrm>
          <a:prstGeom prst="rect">
            <a:avLst/>
          </a:prstGeom>
          <a:noFill/>
        </p:spPr>
        <p:txBody>
          <a:bodyPr wrap="none">
            <a:spAutoFit/>
            <a:scene3d>
              <a:camera prst="orthographicFront"/>
              <a:lightRig rig="threePt" dir="t"/>
            </a:scene3d>
          </a:bodyPr>
          <a:lstStyle/>
          <a:p>
            <a:pPr fontAlgn="auto"/>
            <a:r>
              <a:rPr lang="zh-CN" altLang="en-US" sz="2400" b="1" noProof="1">
                <a:effectLst>
                  <a:outerShdw blurRad="38100" dist="19050" dir="2700000" algn="tl" rotWithShape="0">
                    <a:schemeClr val="dk1">
                      <a:alpha val="40000"/>
                    </a:schemeClr>
                  </a:outerShdw>
                </a:effectLst>
                <a:uFill>
                  <a:solidFill>
                    <a:srgbClr val="FF0000"/>
                  </a:solidFill>
                </a:uFill>
                <a:latin typeface="Times New Roman" panose="02020603050405020304" pitchFamily="18" charset="0"/>
                <a:sym typeface="+mn-ea"/>
              </a:rPr>
              <a:t>舟山渔场</a:t>
            </a:r>
          </a:p>
        </p:txBody>
      </p:sp>
      <p:pic>
        <p:nvPicPr>
          <p:cNvPr id="21" name="图片 20" descr="6150041_171913012937_2"/>
          <p:cNvPicPr>
            <a:picLocks noChangeAspect="1" noChangeArrowheads="1"/>
          </p:cNvPicPr>
          <p:nvPr/>
        </p:nvPicPr>
        <p:blipFill>
          <a:blip r:embed="rId5" cstate="print"/>
          <a:srcRect t="9612" b="6505"/>
          <a:stretch>
            <a:fillRect/>
          </a:stretch>
        </p:blipFill>
        <p:spPr bwMode="auto">
          <a:xfrm>
            <a:off x="2932113" y="4508500"/>
            <a:ext cx="506412" cy="300038"/>
          </a:xfrm>
          <a:prstGeom prst="rect">
            <a:avLst/>
          </a:prstGeom>
          <a:noFill/>
          <a:ln w="9525">
            <a:noFill/>
            <a:miter lim="800000"/>
            <a:headEnd/>
            <a:tailEnd/>
          </a:ln>
        </p:spPr>
      </p:pic>
      <p:sp>
        <p:nvSpPr>
          <p:cNvPr id="22" name="文本框 21"/>
          <p:cNvSpPr txBox="1"/>
          <p:nvPr/>
        </p:nvSpPr>
        <p:spPr>
          <a:xfrm>
            <a:off x="3438526" y="4182111"/>
            <a:ext cx="2040943" cy="461665"/>
          </a:xfrm>
          <a:prstGeom prst="rect">
            <a:avLst/>
          </a:prstGeom>
          <a:noFill/>
        </p:spPr>
        <p:txBody>
          <a:bodyPr wrap="none">
            <a:spAutoFit/>
            <a:scene3d>
              <a:camera prst="orthographicFront"/>
              <a:lightRig rig="threePt" dir="t"/>
            </a:scene3d>
          </a:bodyPr>
          <a:lstStyle/>
          <a:p>
            <a:pPr fontAlgn="auto"/>
            <a:r>
              <a:rPr lang="zh-CN" altLang="en-US" sz="2400" b="1" noProof="1" smtClean="0">
                <a:effectLst>
                  <a:outerShdw blurRad="38100" dist="38100" dir="2700000" algn="tl">
                    <a:srgbClr val="000000">
                      <a:alpha val="43137"/>
                    </a:srgbClr>
                  </a:outerShdw>
                </a:effectLst>
                <a:uFill>
                  <a:solidFill>
                    <a:srgbClr val="FF0000"/>
                  </a:solidFill>
                </a:uFill>
                <a:latin typeface="Times New Roman" panose="02020603050405020304" pitchFamily="18" charset="0"/>
                <a:sym typeface="+mn-ea"/>
              </a:rPr>
              <a:t>南部沿海渔场</a:t>
            </a:r>
            <a:endParaRPr lang="zh-CN" altLang="en-US" sz="2400" b="1" noProof="1">
              <a:effectLst>
                <a:outerShdw blurRad="38100" dist="38100" dir="2700000" algn="tl">
                  <a:srgbClr val="000000">
                    <a:alpha val="43137"/>
                  </a:srgbClr>
                </a:outerShdw>
              </a:effectLst>
              <a:uFill>
                <a:solidFill>
                  <a:srgbClr val="FF0000"/>
                </a:solidFill>
              </a:uFill>
              <a:latin typeface="Times New Roman" panose="02020603050405020304" pitchFamily="18" charset="0"/>
              <a:sym typeface="+mn-ea"/>
            </a:endParaRPr>
          </a:p>
        </p:txBody>
      </p:sp>
      <p:pic>
        <p:nvPicPr>
          <p:cNvPr id="23" name="图片 22" descr="6150041_171913012937_2"/>
          <p:cNvPicPr>
            <a:picLocks noChangeAspect="1" noChangeArrowheads="1"/>
          </p:cNvPicPr>
          <p:nvPr/>
        </p:nvPicPr>
        <p:blipFill>
          <a:blip r:embed="rId6" cstate="print"/>
          <a:srcRect t="9612" b="6505"/>
          <a:stretch>
            <a:fillRect/>
          </a:stretch>
        </p:blipFill>
        <p:spPr bwMode="auto">
          <a:xfrm>
            <a:off x="1901825" y="4532314"/>
            <a:ext cx="465138" cy="276225"/>
          </a:xfrm>
          <a:prstGeom prst="rect">
            <a:avLst/>
          </a:prstGeom>
          <a:noFill/>
          <a:ln w="9525">
            <a:noFill/>
            <a:miter lim="800000"/>
            <a:headEnd/>
            <a:tailEnd/>
          </a:ln>
        </p:spPr>
      </p:pic>
      <p:sp>
        <p:nvSpPr>
          <p:cNvPr id="24" name="文本框 23"/>
          <p:cNvSpPr txBox="1"/>
          <p:nvPr/>
        </p:nvSpPr>
        <p:spPr>
          <a:xfrm>
            <a:off x="1523365" y="3855720"/>
            <a:ext cx="1731564" cy="461665"/>
          </a:xfrm>
          <a:prstGeom prst="rect">
            <a:avLst/>
          </a:prstGeom>
          <a:noFill/>
        </p:spPr>
        <p:txBody>
          <a:bodyPr wrap="none">
            <a:spAutoFit/>
            <a:scene3d>
              <a:camera prst="orthographicFront"/>
              <a:lightRig rig="threePt" dir="t"/>
            </a:scene3d>
          </a:bodyPr>
          <a:lstStyle/>
          <a:p>
            <a:pPr fontAlgn="auto"/>
            <a:r>
              <a:rPr lang="zh-CN" altLang="en-US" sz="2400" b="1" noProof="1">
                <a:effectLst>
                  <a:outerShdw blurRad="38100" dist="19050" dir="2700000" algn="tl" rotWithShape="0">
                    <a:schemeClr val="dk1">
                      <a:alpha val="40000"/>
                    </a:schemeClr>
                  </a:outerShdw>
                </a:effectLst>
                <a:uFill>
                  <a:solidFill>
                    <a:srgbClr val="FF0000"/>
                  </a:solidFill>
                </a:uFill>
                <a:latin typeface="Times New Roman" panose="02020603050405020304" pitchFamily="18" charset="0"/>
                <a:sym typeface="+mn-ea"/>
              </a:rPr>
              <a:t>北部湾渔场</a:t>
            </a:r>
          </a:p>
        </p:txBody>
      </p:sp>
      <p:sp>
        <p:nvSpPr>
          <p:cNvPr id="25" name="文本框 24"/>
          <p:cNvSpPr txBox="1"/>
          <p:nvPr/>
        </p:nvSpPr>
        <p:spPr>
          <a:xfrm>
            <a:off x="4211949" y="3353435"/>
            <a:ext cx="1114408" cy="369332"/>
          </a:xfrm>
          <a:prstGeom prst="rect">
            <a:avLst/>
          </a:prstGeom>
          <a:noFill/>
        </p:spPr>
        <p:txBody>
          <a:bodyPr wrap="none">
            <a:spAutoFit/>
            <a:scene3d>
              <a:camera prst="orthographicFront"/>
              <a:lightRig rig="threePt" dir="t"/>
            </a:scene3d>
          </a:bodyPr>
          <a:lstStyle/>
          <a:p>
            <a:pPr fontAlgn="auto"/>
            <a:r>
              <a:rPr lang="zh-CN" altLang="en-US" b="1" noProof="1">
                <a:solidFill>
                  <a:srgbClr val="FF0000"/>
                </a:solidFill>
                <a:effectLst>
                  <a:outerShdw blurRad="38100" dist="19050" dir="2700000" algn="tl" rotWithShape="0">
                    <a:schemeClr val="dk1">
                      <a:alpha val="40000"/>
                    </a:schemeClr>
                  </a:outerShdw>
                </a:effectLst>
              </a:rPr>
              <a:t>（最大）</a:t>
            </a:r>
          </a:p>
        </p:txBody>
      </p:sp>
      <p:pic>
        <p:nvPicPr>
          <p:cNvPr id="14" name="图片 58370"/>
          <p:cNvPicPr>
            <a:picLocks noChangeAspect="1" noChangeArrowheads="1"/>
          </p:cNvPicPr>
          <p:nvPr/>
        </p:nvPicPr>
        <p:blipFill>
          <a:blip r:embed="rId7" cstate="print"/>
          <a:srcRect/>
          <a:stretch>
            <a:fillRect/>
          </a:stretch>
        </p:blipFill>
        <p:spPr bwMode="auto">
          <a:xfrm>
            <a:off x="6631364" y="1647825"/>
            <a:ext cx="5481711" cy="4909386"/>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79919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par>
                          <p:cTn id="18" fill="hold">
                            <p:stCondLst>
                              <p:cond delay="1"/>
                            </p:stCondLst>
                            <p:childTnLst>
                              <p:par>
                                <p:cTn id="19" presetID="1"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par>
                          <p:cTn id="25" fill="hold">
                            <p:stCondLst>
                              <p:cond delay="1"/>
                            </p:stCondLst>
                            <p:childTnLst>
                              <p:par>
                                <p:cTn id="26" presetID="1"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par>
                          <p:cTn id="32" fill="hold">
                            <p:stCondLst>
                              <p:cond delay="1"/>
                            </p:stCondLst>
                            <p:childTnLst>
                              <p:par>
                                <p:cTn id="33" presetID="1"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2" grpId="0"/>
      <p:bldP spid="24" grpId="0"/>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文本框 355329"/>
          <p:cNvSpPr txBox="1">
            <a:spLocks noChangeArrowheads="1"/>
          </p:cNvSpPr>
          <p:nvPr/>
        </p:nvSpPr>
        <p:spPr bwMode="auto">
          <a:xfrm>
            <a:off x="1752601" y="71439"/>
            <a:ext cx="4354077" cy="646331"/>
          </a:xfrm>
          <a:prstGeom prst="rect">
            <a:avLst/>
          </a:prstGeom>
          <a:noFill/>
          <a:ln w="9525">
            <a:noFill/>
            <a:miter lim="800000"/>
            <a:headEnd/>
            <a:tailEnd/>
          </a:ln>
        </p:spPr>
        <p:txBody>
          <a:bodyPr wrap="none">
            <a:spAutoFit/>
          </a:bodyPr>
          <a:lstStyle/>
          <a:p>
            <a:pPr>
              <a:buClr>
                <a:schemeClr val="bg1"/>
              </a:buClr>
            </a:pPr>
            <a:r>
              <a:rPr lang="zh-CN" altLang="en-US" sz="3600" b="1">
                <a:latin typeface="Times New Roman" pitchFamily="18" charset="0"/>
                <a:ea typeface="黑体" pitchFamily="49" charset="-122"/>
              </a:rPr>
              <a:t>海场是怎样形成的？</a:t>
            </a:r>
          </a:p>
        </p:txBody>
      </p:sp>
      <p:sp>
        <p:nvSpPr>
          <p:cNvPr id="355331" name="文本框 355330"/>
          <p:cNvSpPr txBox="1">
            <a:spLocks noChangeArrowheads="1"/>
          </p:cNvSpPr>
          <p:nvPr/>
        </p:nvSpPr>
        <p:spPr bwMode="auto">
          <a:xfrm>
            <a:off x="1799392" y="4478339"/>
            <a:ext cx="677108" cy="2112117"/>
          </a:xfrm>
          <a:prstGeom prst="rect">
            <a:avLst/>
          </a:prstGeom>
          <a:noFill/>
          <a:ln w="9525">
            <a:noFill/>
            <a:miter lim="800000"/>
            <a:headEnd/>
            <a:tailEnd/>
          </a:ln>
        </p:spPr>
        <p:txBody>
          <a:bodyPr vert="eaVert" wrap="none">
            <a:spAutoFit/>
          </a:bodyPr>
          <a:lstStyle/>
          <a:p>
            <a:pPr>
              <a:buClr>
                <a:schemeClr val="bg1"/>
              </a:buClr>
            </a:pPr>
            <a:r>
              <a:rPr lang="zh-CN" altLang="en-US" sz="3200" b="1">
                <a:latin typeface="Times New Roman" pitchFamily="18" charset="0"/>
                <a:ea typeface="黑体" pitchFamily="49" charset="-122"/>
              </a:rPr>
              <a:t>渔场的形成</a:t>
            </a:r>
          </a:p>
        </p:txBody>
      </p:sp>
      <p:sp>
        <p:nvSpPr>
          <p:cNvPr id="355332" name="文本框 355331"/>
          <p:cNvSpPr txBox="1">
            <a:spLocks noChangeArrowheads="1"/>
          </p:cNvSpPr>
          <p:nvPr/>
        </p:nvSpPr>
        <p:spPr bwMode="auto">
          <a:xfrm>
            <a:off x="2743200" y="4262439"/>
            <a:ext cx="1731564" cy="461665"/>
          </a:xfrm>
          <a:prstGeom prst="rect">
            <a:avLst/>
          </a:prstGeom>
          <a:noFill/>
          <a:ln w="9525">
            <a:noFill/>
            <a:miter lim="800000"/>
            <a:headEnd/>
            <a:tailEnd/>
          </a:ln>
        </p:spPr>
        <p:txBody>
          <a:bodyPr wrap="none">
            <a:spAutoFit/>
          </a:bodyPr>
          <a:lstStyle/>
          <a:p>
            <a:pPr>
              <a:buClr>
                <a:schemeClr val="bg1"/>
              </a:buClr>
            </a:pPr>
            <a:r>
              <a:rPr lang="zh-CN" altLang="en-US" sz="2400" b="1">
                <a:latin typeface="Times New Roman" pitchFamily="18" charset="0"/>
                <a:ea typeface="黑体" pitchFamily="49" charset="-122"/>
              </a:rPr>
              <a:t>大陆架海区</a:t>
            </a:r>
          </a:p>
        </p:txBody>
      </p:sp>
      <p:sp>
        <p:nvSpPr>
          <p:cNvPr id="355333" name="文本框 355332"/>
          <p:cNvSpPr txBox="1">
            <a:spLocks noChangeArrowheads="1"/>
          </p:cNvSpPr>
          <p:nvPr/>
        </p:nvSpPr>
        <p:spPr bwMode="auto">
          <a:xfrm>
            <a:off x="4629151" y="3924301"/>
            <a:ext cx="3897221" cy="461665"/>
          </a:xfrm>
          <a:prstGeom prst="rect">
            <a:avLst/>
          </a:prstGeom>
          <a:noFill/>
          <a:ln w="9525">
            <a:noFill/>
            <a:miter lim="800000"/>
            <a:headEnd/>
            <a:tailEnd/>
          </a:ln>
        </p:spPr>
        <p:txBody>
          <a:bodyPr wrap="none">
            <a:spAutoFit/>
          </a:bodyPr>
          <a:lstStyle/>
          <a:p>
            <a:pPr>
              <a:buClr>
                <a:schemeClr val="bg1"/>
              </a:buClr>
            </a:pPr>
            <a:r>
              <a:rPr lang="zh-CN" altLang="en-US" sz="2400" b="1">
                <a:latin typeface="Times New Roman" pitchFamily="18" charset="0"/>
                <a:ea typeface="黑体" pitchFamily="49" charset="-122"/>
              </a:rPr>
              <a:t>阳光集中、生物光合作用强</a:t>
            </a:r>
          </a:p>
        </p:txBody>
      </p:sp>
      <p:sp>
        <p:nvSpPr>
          <p:cNvPr id="355334" name="文本框 355333"/>
          <p:cNvSpPr txBox="1">
            <a:spLocks noChangeArrowheads="1"/>
          </p:cNvSpPr>
          <p:nvPr/>
        </p:nvSpPr>
        <p:spPr bwMode="auto">
          <a:xfrm>
            <a:off x="4918075" y="4838700"/>
            <a:ext cx="184150" cy="457200"/>
          </a:xfrm>
          <a:prstGeom prst="rect">
            <a:avLst/>
          </a:prstGeom>
          <a:noFill/>
          <a:ln w="9525">
            <a:noFill/>
            <a:miter lim="800000"/>
            <a:headEnd/>
            <a:tailEnd/>
          </a:ln>
        </p:spPr>
        <p:txBody>
          <a:bodyPr wrap="none">
            <a:spAutoFit/>
          </a:bodyPr>
          <a:lstStyle/>
          <a:p>
            <a:pPr>
              <a:buClr>
                <a:schemeClr val="bg1"/>
              </a:buClr>
            </a:pPr>
            <a:endParaRPr lang="zh-CN" altLang="zh-CN" sz="2400" b="1">
              <a:latin typeface="Times New Roman" pitchFamily="18" charset="0"/>
              <a:ea typeface="黑体" pitchFamily="49" charset="-122"/>
            </a:endParaRPr>
          </a:p>
        </p:txBody>
      </p:sp>
      <p:sp>
        <p:nvSpPr>
          <p:cNvPr id="355335" name="文本框 355334"/>
          <p:cNvSpPr txBox="1">
            <a:spLocks noChangeArrowheads="1"/>
          </p:cNvSpPr>
          <p:nvPr/>
        </p:nvSpPr>
        <p:spPr bwMode="auto">
          <a:xfrm>
            <a:off x="4556126" y="4549776"/>
            <a:ext cx="4206601" cy="461665"/>
          </a:xfrm>
          <a:prstGeom prst="rect">
            <a:avLst/>
          </a:prstGeom>
          <a:noFill/>
          <a:ln w="9525">
            <a:noFill/>
            <a:miter lim="800000"/>
            <a:headEnd/>
            <a:tailEnd/>
          </a:ln>
        </p:spPr>
        <p:txBody>
          <a:bodyPr wrap="none">
            <a:spAutoFit/>
          </a:bodyPr>
          <a:lstStyle/>
          <a:p>
            <a:pPr>
              <a:buClr>
                <a:schemeClr val="bg1"/>
              </a:buClr>
            </a:pPr>
            <a:r>
              <a:rPr lang="zh-CN" altLang="en-US" sz="2400" b="1">
                <a:latin typeface="Times New Roman" pitchFamily="18" charset="0"/>
                <a:ea typeface="黑体" pitchFamily="49" charset="-122"/>
              </a:rPr>
              <a:t>入海河流带来丰富的营养盐类</a:t>
            </a:r>
          </a:p>
        </p:txBody>
      </p:sp>
      <p:sp>
        <p:nvSpPr>
          <p:cNvPr id="355336" name="文本框 355335"/>
          <p:cNvSpPr txBox="1">
            <a:spLocks noChangeArrowheads="1"/>
          </p:cNvSpPr>
          <p:nvPr/>
        </p:nvSpPr>
        <p:spPr bwMode="auto">
          <a:xfrm>
            <a:off x="2743200" y="5173664"/>
            <a:ext cx="1422184" cy="461665"/>
          </a:xfrm>
          <a:prstGeom prst="rect">
            <a:avLst/>
          </a:prstGeom>
          <a:noFill/>
          <a:ln w="9525">
            <a:noFill/>
            <a:miter lim="800000"/>
            <a:headEnd/>
            <a:tailEnd/>
          </a:ln>
        </p:spPr>
        <p:txBody>
          <a:bodyPr wrap="none">
            <a:spAutoFit/>
          </a:bodyPr>
          <a:lstStyle/>
          <a:p>
            <a:pPr>
              <a:buClr>
                <a:schemeClr val="bg1"/>
              </a:buClr>
            </a:pPr>
            <a:r>
              <a:rPr lang="zh-CN" altLang="en-US" sz="2400" b="1">
                <a:latin typeface="Times New Roman" pitchFamily="18" charset="0"/>
                <a:ea typeface="黑体" pitchFamily="49" charset="-122"/>
              </a:rPr>
              <a:t>温带海区</a:t>
            </a:r>
          </a:p>
        </p:txBody>
      </p:sp>
      <p:sp>
        <p:nvSpPr>
          <p:cNvPr id="355337" name="文本框 355336"/>
          <p:cNvSpPr txBox="1">
            <a:spLocks noChangeArrowheads="1"/>
          </p:cNvSpPr>
          <p:nvPr/>
        </p:nvSpPr>
        <p:spPr bwMode="auto">
          <a:xfrm>
            <a:off x="5226051" y="5146676"/>
            <a:ext cx="2040943" cy="461665"/>
          </a:xfrm>
          <a:prstGeom prst="rect">
            <a:avLst/>
          </a:prstGeom>
          <a:noFill/>
          <a:ln w="9525">
            <a:noFill/>
            <a:miter lim="800000"/>
            <a:headEnd/>
            <a:tailEnd/>
          </a:ln>
        </p:spPr>
        <p:txBody>
          <a:bodyPr wrap="none">
            <a:spAutoFit/>
          </a:bodyPr>
          <a:lstStyle/>
          <a:p>
            <a:pPr>
              <a:buClr>
                <a:schemeClr val="bg1"/>
              </a:buClr>
            </a:pPr>
            <a:r>
              <a:rPr lang="zh-CN" altLang="en-US" sz="2400" b="1">
                <a:latin typeface="Times New Roman" pitchFamily="18" charset="0"/>
                <a:ea typeface="黑体" pitchFamily="49" charset="-122"/>
              </a:rPr>
              <a:t>冬季海水上泛</a:t>
            </a:r>
          </a:p>
        </p:txBody>
      </p:sp>
      <p:sp>
        <p:nvSpPr>
          <p:cNvPr id="355338" name="文本框 355337"/>
          <p:cNvSpPr txBox="1">
            <a:spLocks noChangeArrowheads="1"/>
          </p:cNvSpPr>
          <p:nvPr/>
        </p:nvSpPr>
        <p:spPr bwMode="auto">
          <a:xfrm>
            <a:off x="2724151" y="5730876"/>
            <a:ext cx="2040943" cy="461665"/>
          </a:xfrm>
          <a:prstGeom prst="rect">
            <a:avLst/>
          </a:prstGeom>
          <a:noFill/>
          <a:ln w="9525">
            <a:noFill/>
            <a:miter lim="800000"/>
            <a:headEnd/>
            <a:tailEnd/>
          </a:ln>
        </p:spPr>
        <p:txBody>
          <a:bodyPr wrap="none">
            <a:spAutoFit/>
          </a:bodyPr>
          <a:lstStyle/>
          <a:p>
            <a:pPr>
              <a:buClr>
                <a:schemeClr val="bg1"/>
              </a:buClr>
            </a:pPr>
            <a:r>
              <a:rPr lang="zh-CN" altLang="en-US" sz="2400" b="1">
                <a:latin typeface="Times New Roman" pitchFamily="18" charset="0"/>
                <a:ea typeface="黑体" pitchFamily="49" charset="-122"/>
              </a:rPr>
              <a:t>暖寒带交汇处</a:t>
            </a:r>
          </a:p>
        </p:txBody>
      </p:sp>
      <p:sp>
        <p:nvSpPr>
          <p:cNvPr id="355339" name="文本框 355338"/>
          <p:cNvSpPr txBox="1">
            <a:spLocks noChangeArrowheads="1"/>
          </p:cNvSpPr>
          <p:nvPr/>
        </p:nvSpPr>
        <p:spPr bwMode="auto">
          <a:xfrm>
            <a:off x="5197476" y="5702301"/>
            <a:ext cx="2040943" cy="461665"/>
          </a:xfrm>
          <a:prstGeom prst="rect">
            <a:avLst/>
          </a:prstGeom>
          <a:noFill/>
          <a:ln w="9525">
            <a:noFill/>
            <a:miter lim="800000"/>
            <a:headEnd/>
            <a:tailEnd/>
          </a:ln>
        </p:spPr>
        <p:txBody>
          <a:bodyPr wrap="none">
            <a:spAutoFit/>
          </a:bodyPr>
          <a:lstStyle/>
          <a:p>
            <a:pPr>
              <a:buClr>
                <a:schemeClr val="bg1"/>
              </a:buClr>
            </a:pPr>
            <a:r>
              <a:rPr lang="zh-CN" altLang="en-US" sz="2400" b="1">
                <a:latin typeface="Times New Roman" pitchFamily="18" charset="0"/>
                <a:ea typeface="黑体" pitchFamily="49" charset="-122"/>
              </a:rPr>
              <a:t>海水发生搅动</a:t>
            </a:r>
          </a:p>
        </p:txBody>
      </p:sp>
      <p:sp>
        <p:nvSpPr>
          <p:cNvPr id="355340" name="文本框 355339"/>
          <p:cNvSpPr txBox="1">
            <a:spLocks noChangeArrowheads="1"/>
          </p:cNvSpPr>
          <p:nvPr/>
        </p:nvSpPr>
        <p:spPr bwMode="auto">
          <a:xfrm>
            <a:off x="2713038" y="6278564"/>
            <a:ext cx="1731564" cy="461665"/>
          </a:xfrm>
          <a:prstGeom prst="rect">
            <a:avLst/>
          </a:prstGeom>
          <a:noFill/>
          <a:ln w="9525">
            <a:noFill/>
            <a:miter lim="800000"/>
            <a:headEnd/>
            <a:tailEnd/>
          </a:ln>
        </p:spPr>
        <p:txBody>
          <a:bodyPr wrap="none">
            <a:spAutoFit/>
          </a:bodyPr>
          <a:lstStyle/>
          <a:p>
            <a:pPr>
              <a:buClr>
                <a:schemeClr val="bg1"/>
              </a:buClr>
            </a:pPr>
            <a:r>
              <a:rPr lang="zh-CN" altLang="en-US" sz="2400" b="1">
                <a:latin typeface="Times New Roman" pitchFamily="18" charset="0"/>
                <a:ea typeface="黑体" pitchFamily="49" charset="-122"/>
              </a:rPr>
              <a:t>上升流海区</a:t>
            </a:r>
          </a:p>
        </p:txBody>
      </p:sp>
      <p:sp>
        <p:nvSpPr>
          <p:cNvPr id="355341" name="文本框 355340"/>
          <p:cNvSpPr txBox="1">
            <a:spLocks noChangeArrowheads="1"/>
          </p:cNvSpPr>
          <p:nvPr/>
        </p:nvSpPr>
        <p:spPr bwMode="auto">
          <a:xfrm>
            <a:off x="5226051" y="6284914"/>
            <a:ext cx="2040943" cy="461665"/>
          </a:xfrm>
          <a:prstGeom prst="rect">
            <a:avLst/>
          </a:prstGeom>
          <a:noFill/>
          <a:ln w="9525">
            <a:noFill/>
            <a:miter lim="800000"/>
            <a:headEnd/>
            <a:tailEnd/>
          </a:ln>
        </p:spPr>
        <p:txBody>
          <a:bodyPr wrap="none">
            <a:spAutoFit/>
          </a:bodyPr>
          <a:lstStyle/>
          <a:p>
            <a:pPr>
              <a:buClr>
                <a:schemeClr val="bg1"/>
              </a:buClr>
            </a:pPr>
            <a:r>
              <a:rPr lang="zh-CN" altLang="en-US" sz="2400" b="1">
                <a:latin typeface="Times New Roman" pitchFamily="18" charset="0"/>
                <a:ea typeface="黑体" pitchFamily="49" charset="-122"/>
              </a:rPr>
              <a:t>底层海水上泛</a:t>
            </a:r>
          </a:p>
        </p:txBody>
      </p:sp>
      <p:sp>
        <p:nvSpPr>
          <p:cNvPr id="355342" name="左大括号 355341"/>
          <p:cNvSpPr>
            <a:spLocks/>
          </p:cNvSpPr>
          <p:nvPr/>
        </p:nvSpPr>
        <p:spPr bwMode="auto">
          <a:xfrm>
            <a:off x="2495550" y="4622801"/>
            <a:ext cx="215900" cy="1871663"/>
          </a:xfrm>
          <a:prstGeom prst="leftBrace">
            <a:avLst>
              <a:gd name="adj1" fmla="val 72042"/>
              <a:gd name="adj2" fmla="val 50000"/>
            </a:avLst>
          </a:prstGeom>
          <a:noFill/>
          <a:ln w="28575">
            <a:solidFill>
              <a:schemeClr val="tx1"/>
            </a:solidFill>
            <a:round/>
            <a:headEnd/>
            <a:tailEnd/>
          </a:ln>
        </p:spPr>
        <p:txBody>
          <a:bodyPr/>
          <a:lstStyle/>
          <a:p>
            <a:endParaRPr lang="zh-CN" altLang="en-US"/>
          </a:p>
        </p:txBody>
      </p:sp>
      <p:sp>
        <p:nvSpPr>
          <p:cNvPr id="355343" name="左大括号 355342"/>
          <p:cNvSpPr>
            <a:spLocks/>
          </p:cNvSpPr>
          <p:nvPr/>
        </p:nvSpPr>
        <p:spPr bwMode="auto">
          <a:xfrm>
            <a:off x="4484688" y="4191000"/>
            <a:ext cx="171450" cy="647700"/>
          </a:xfrm>
          <a:prstGeom prst="leftBrace">
            <a:avLst>
              <a:gd name="adj1" fmla="val 31394"/>
              <a:gd name="adj2" fmla="val 50000"/>
            </a:avLst>
          </a:prstGeom>
          <a:noFill/>
          <a:ln w="28575">
            <a:solidFill>
              <a:schemeClr val="bg1"/>
            </a:solidFill>
            <a:round/>
            <a:headEnd/>
            <a:tailEnd/>
          </a:ln>
        </p:spPr>
        <p:txBody>
          <a:bodyPr/>
          <a:lstStyle/>
          <a:p>
            <a:endParaRPr lang="zh-CN" altLang="en-US"/>
          </a:p>
        </p:txBody>
      </p:sp>
      <p:sp>
        <p:nvSpPr>
          <p:cNvPr id="355344" name="右箭头 355343"/>
          <p:cNvSpPr>
            <a:spLocks noChangeArrowheads="1"/>
          </p:cNvSpPr>
          <p:nvPr/>
        </p:nvSpPr>
        <p:spPr bwMode="auto">
          <a:xfrm>
            <a:off x="4468813" y="5346701"/>
            <a:ext cx="576262" cy="142875"/>
          </a:xfrm>
          <a:prstGeom prst="rightArrow">
            <a:avLst>
              <a:gd name="adj1" fmla="val 50000"/>
              <a:gd name="adj2" fmla="val 100740"/>
            </a:avLst>
          </a:prstGeom>
          <a:solidFill>
            <a:schemeClr val="accent1"/>
          </a:solidFill>
          <a:ln w="9525">
            <a:solidFill>
              <a:schemeClr val="tx1"/>
            </a:solidFill>
            <a:miter lim="800000"/>
            <a:headEnd/>
            <a:tailEnd/>
          </a:ln>
        </p:spPr>
        <p:txBody>
          <a:bodyPr/>
          <a:lstStyle/>
          <a:p>
            <a:endParaRPr lang="zh-CN" altLang="en-US"/>
          </a:p>
        </p:txBody>
      </p:sp>
      <p:sp>
        <p:nvSpPr>
          <p:cNvPr id="355345" name="右箭头 355344"/>
          <p:cNvSpPr>
            <a:spLocks noChangeArrowheads="1"/>
          </p:cNvSpPr>
          <p:nvPr/>
        </p:nvSpPr>
        <p:spPr bwMode="auto">
          <a:xfrm>
            <a:off x="4700588" y="5919789"/>
            <a:ext cx="576262" cy="142875"/>
          </a:xfrm>
          <a:prstGeom prst="rightArrow">
            <a:avLst>
              <a:gd name="adj1" fmla="val 50000"/>
              <a:gd name="adj2" fmla="val 100740"/>
            </a:avLst>
          </a:prstGeom>
          <a:solidFill>
            <a:schemeClr val="accent1"/>
          </a:solidFill>
          <a:ln w="9525">
            <a:solidFill>
              <a:schemeClr val="tx1"/>
            </a:solidFill>
            <a:miter lim="800000"/>
            <a:headEnd/>
            <a:tailEnd/>
          </a:ln>
        </p:spPr>
        <p:txBody>
          <a:bodyPr/>
          <a:lstStyle/>
          <a:p>
            <a:endParaRPr lang="zh-CN" altLang="en-US"/>
          </a:p>
        </p:txBody>
      </p:sp>
      <p:sp>
        <p:nvSpPr>
          <p:cNvPr id="355346" name="右箭头 355345"/>
          <p:cNvSpPr>
            <a:spLocks noChangeArrowheads="1"/>
          </p:cNvSpPr>
          <p:nvPr/>
        </p:nvSpPr>
        <p:spPr bwMode="auto">
          <a:xfrm>
            <a:off x="4513263" y="6427789"/>
            <a:ext cx="576262" cy="142875"/>
          </a:xfrm>
          <a:prstGeom prst="rightArrow">
            <a:avLst>
              <a:gd name="adj1" fmla="val 50000"/>
              <a:gd name="adj2" fmla="val 100740"/>
            </a:avLst>
          </a:prstGeom>
          <a:solidFill>
            <a:schemeClr val="accent1"/>
          </a:solidFill>
          <a:ln w="9525">
            <a:solidFill>
              <a:schemeClr val="tx1"/>
            </a:solidFill>
            <a:miter lim="800000"/>
            <a:headEnd/>
            <a:tailEnd/>
          </a:ln>
        </p:spPr>
        <p:txBody>
          <a:bodyPr/>
          <a:lstStyle/>
          <a:p>
            <a:endParaRPr lang="zh-CN" altLang="en-US"/>
          </a:p>
        </p:txBody>
      </p:sp>
      <p:sp>
        <p:nvSpPr>
          <p:cNvPr id="355347" name="右大括号 355346"/>
          <p:cNvSpPr>
            <a:spLocks/>
          </p:cNvSpPr>
          <p:nvPr/>
        </p:nvSpPr>
        <p:spPr bwMode="auto">
          <a:xfrm>
            <a:off x="7248525" y="5341939"/>
            <a:ext cx="287338" cy="1296987"/>
          </a:xfrm>
          <a:prstGeom prst="rightBrace">
            <a:avLst>
              <a:gd name="adj1" fmla="val 37511"/>
              <a:gd name="adj2" fmla="val 50000"/>
            </a:avLst>
          </a:prstGeom>
          <a:noFill/>
          <a:ln w="28575">
            <a:solidFill>
              <a:schemeClr val="tx1"/>
            </a:solidFill>
            <a:round/>
            <a:headEnd/>
            <a:tailEnd/>
          </a:ln>
        </p:spPr>
        <p:txBody>
          <a:bodyPr/>
          <a:lstStyle/>
          <a:p>
            <a:endParaRPr lang="zh-CN" altLang="en-US"/>
          </a:p>
        </p:txBody>
      </p:sp>
      <p:sp>
        <p:nvSpPr>
          <p:cNvPr id="355348" name="右大括号 355347"/>
          <p:cNvSpPr>
            <a:spLocks/>
          </p:cNvSpPr>
          <p:nvPr/>
        </p:nvSpPr>
        <p:spPr bwMode="auto">
          <a:xfrm>
            <a:off x="8543925" y="4191000"/>
            <a:ext cx="215900" cy="1943100"/>
          </a:xfrm>
          <a:prstGeom prst="rightBrace">
            <a:avLst>
              <a:gd name="adj1" fmla="val 75000"/>
              <a:gd name="adj2" fmla="val 50000"/>
            </a:avLst>
          </a:prstGeom>
          <a:noFill/>
          <a:ln w="28575">
            <a:solidFill>
              <a:schemeClr val="tx1"/>
            </a:solidFill>
            <a:round/>
            <a:headEnd/>
            <a:tailEnd/>
          </a:ln>
        </p:spPr>
        <p:txBody>
          <a:bodyPr/>
          <a:lstStyle/>
          <a:p>
            <a:endParaRPr lang="zh-CN" altLang="en-US"/>
          </a:p>
        </p:txBody>
      </p:sp>
      <p:sp>
        <p:nvSpPr>
          <p:cNvPr id="355349" name="右箭头 355348"/>
          <p:cNvSpPr>
            <a:spLocks noChangeArrowheads="1"/>
          </p:cNvSpPr>
          <p:nvPr/>
        </p:nvSpPr>
        <p:spPr bwMode="auto">
          <a:xfrm rot="5400000">
            <a:off x="9373395" y="5695157"/>
            <a:ext cx="576262" cy="142875"/>
          </a:xfrm>
          <a:prstGeom prst="rightArrow">
            <a:avLst>
              <a:gd name="adj1" fmla="val 50000"/>
              <a:gd name="adj2" fmla="val 100740"/>
            </a:avLst>
          </a:prstGeom>
          <a:solidFill>
            <a:schemeClr val="accent1"/>
          </a:solidFill>
          <a:ln w="9525">
            <a:solidFill>
              <a:schemeClr val="tx1"/>
            </a:solidFill>
            <a:miter lim="800000"/>
            <a:headEnd/>
            <a:tailEnd/>
          </a:ln>
        </p:spPr>
        <p:txBody>
          <a:bodyPr/>
          <a:lstStyle/>
          <a:p>
            <a:endParaRPr lang="zh-CN" altLang="en-US"/>
          </a:p>
        </p:txBody>
      </p:sp>
      <p:sp>
        <p:nvSpPr>
          <p:cNvPr id="355350" name="矩形 355349"/>
          <p:cNvSpPr>
            <a:spLocks noChangeArrowheads="1"/>
          </p:cNvSpPr>
          <p:nvPr/>
        </p:nvSpPr>
        <p:spPr bwMode="auto">
          <a:xfrm>
            <a:off x="7391400" y="5486400"/>
            <a:ext cx="1296988" cy="946150"/>
          </a:xfrm>
          <a:prstGeom prst="rect">
            <a:avLst/>
          </a:prstGeom>
          <a:noFill/>
          <a:ln w="9525">
            <a:noFill/>
            <a:miter lim="800000"/>
            <a:headEnd/>
            <a:tailEnd/>
          </a:ln>
        </p:spPr>
        <p:txBody>
          <a:bodyPr>
            <a:spAutoFit/>
          </a:bodyPr>
          <a:lstStyle/>
          <a:p>
            <a:r>
              <a:rPr lang="zh-CN" altLang="en-US" sz="2800" b="1">
                <a:latin typeface="Times New Roman" pitchFamily="18" charset="0"/>
                <a:ea typeface="黑体" pitchFamily="49" charset="-122"/>
              </a:rPr>
              <a:t>表层养分丰富</a:t>
            </a:r>
          </a:p>
        </p:txBody>
      </p:sp>
      <p:sp>
        <p:nvSpPr>
          <p:cNvPr id="355351" name="矩形 355350"/>
          <p:cNvSpPr>
            <a:spLocks noChangeArrowheads="1"/>
          </p:cNvSpPr>
          <p:nvPr/>
        </p:nvSpPr>
        <p:spPr bwMode="auto">
          <a:xfrm>
            <a:off x="8832850" y="4117975"/>
            <a:ext cx="1619250" cy="1373188"/>
          </a:xfrm>
          <a:prstGeom prst="rect">
            <a:avLst/>
          </a:prstGeom>
          <a:noFill/>
          <a:ln w="9525">
            <a:noFill/>
            <a:miter lim="800000"/>
            <a:headEnd/>
            <a:tailEnd/>
          </a:ln>
        </p:spPr>
        <p:txBody>
          <a:bodyPr>
            <a:spAutoFit/>
          </a:bodyPr>
          <a:lstStyle/>
          <a:p>
            <a:r>
              <a:rPr lang="zh-CN" altLang="en-US" sz="2800" b="1">
                <a:latin typeface="Times New Roman" pitchFamily="18" charset="0"/>
                <a:ea typeface="黑体" pitchFamily="49" charset="-122"/>
              </a:rPr>
              <a:t>浮游生物繁生，饵料丰富</a:t>
            </a:r>
          </a:p>
        </p:txBody>
      </p:sp>
      <p:sp>
        <p:nvSpPr>
          <p:cNvPr id="355352" name="矩形 355351"/>
          <p:cNvSpPr>
            <a:spLocks noChangeArrowheads="1"/>
          </p:cNvSpPr>
          <p:nvPr/>
        </p:nvSpPr>
        <p:spPr bwMode="auto">
          <a:xfrm>
            <a:off x="9229726" y="5989638"/>
            <a:ext cx="906017" cy="523220"/>
          </a:xfrm>
          <a:prstGeom prst="rect">
            <a:avLst/>
          </a:prstGeom>
          <a:noFill/>
          <a:ln w="9525">
            <a:noFill/>
            <a:miter lim="800000"/>
            <a:headEnd/>
            <a:tailEnd/>
          </a:ln>
        </p:spPr>
        <p:txBody>
          <a:bodyPr wrap="none">
            <a:spAutoFit/>
          </a:bodyPr>
          <a:lstStyle/>
          <a:p>
            <a:r>
              <a:rPr lang="zh-CN" altLang="en-US" sz="2800" b="1">
                <a:latin typeface="Times New Roman" pitchFamily="18" charset="0"/>
                <a:ea typeface="黑体" pitchFamily="49" charset="-122"/>
              </a:rPr>
              <a:t>渔场</a:t>
            </a:r>
          </a:p>
        </p:txBody>
      </p:sp>
      <p:pic>
        <p:nvPicPr>
          <p:cNvPr id="28696" name="图片 355352" descr="大陆架"/>
          <p:cNvPicPr>
            <a:picLocks noChangeAspect="1" noChangeArrowheads="1"/>
          </p:cNvPicPr>
          <p:nvPr/>
        </p:nvPicPr>
        <p:blipFill>
          <a:blip r:embed="rId2" cstate="print">
            <a:lum bright="-24000" contrast="84000"/>
          </a:blip>
          <a:srcRect t="14989"/>
          <a:stretch>
            <a:fillRect/>
          </a:stretch>
        </p:blipFill>
        <p:spPr bwMode="auto">
          <a:xfrm>
            <a:off x="1884364" y="692151"/>
            <a:ext cx="8243887" cy="3305175"/>
          </a:xfrm>
          <a:prstGeom prst="rect">
            <a:avLst/>
          </a:prstGeom>
          <a:noFill/>
          <a:ln w="9525">
            <a:noFill/>
            <a:miter lim="800000"/>
            <a:headEnd/>
            <a:tailEnd/>
          </a:ln>
        </p:spPr>
      </p:pic>
      <p:sp>
        <p:nvSpPr>
          <p:cNvPr id="355354" name="左大括号 355353"/>
          <p:cNvSpPr>
            <a:spLocks/>
          </p:cNvSpPr>
          <p:nvPr/>
        </p:nvSpPr>
        <p:spPr bwMode="auto">
          <a:xfrm>
            <a:off x="4419600" y="3962400"/>
            <a:ext cx="228600" cy="990600"/>
          </a:xfrm>
          <a:prstGeom prst="leftBrace">
            <a:avLst>
              <a:gd name="adj1" fmla="val 36011"/>
              <a:gd name="adj2" fmla="val 50000"/>
            </a:avLst>
          </a:prstGeom>
          <a:noFill/>
          <a:ln w="28575">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2301820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55331"/>
                                        </p:tgtEl>
                                        <p:attrNameLst>
                                          <p:attrName>style.visibility</p:attrName>
                                        </p:attrNameLst>
                                      </p:cBhvr>
                                      <p:to>
                                        <p:strVal val="visible"/>
                                      </p:to>
                                    </p:set>
                                    <p:animEffect transition="in" filter="slide(fromLeft)">
                                      <p:cBhvr>
                                        <p:cTn id="7" dur="500"/>
                                        <p:tgtEl>
                                          <p:spTgt spid="355331"/>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55342"/>
                                        </p:tgtEl>
                                        <p:attrNameLst>
                                          <p:attrName>style.visibility</p:attrName>
                                        </p:attrNameLst>
                                      </p:cBhvr>
                                      <p:to>
                                        <p:strVal val="visible"/>
                                      </p:to>
                                    </p:set>
                                    <p:animEffect transition="in" filter="slide(fromLeft)">
                                      <p:cBhvr>
                                        <p:cTn id="11" dur="500"/>
                                        <p:tgtEl>
                                          <p:spTgt spid="355342"/>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355332"/>
                                        </p:tgtEl>
                                        <p:attrNameLst>
                                          <p:attrName>style.visibility</p:attrName>
                                        </p:attrNameLst>
                                      </p:cBhvr>
                                      <p:to>
                                        <p:strVal val="visible"/>
                                      </p:to>
                                    </p:set>
                                    <p:animEffect transition="in" filter="slide(fromLeft)">
                                      <p:cBhvr>
                                        <p:cTn id="15" dur="500"/>
                                        <p:tgtEl>
                                          <p:spTgt spid="355332"/>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355354"/>
                                        </p:tgtEl>
                                        <p:attrNameLst>
                                          <p:attrName>style.visibility</p:attrName>
                                        </p:attrNameLst>
                                      </p:cBhvr>
                                      <p:to>
                                        <p:strVal val="visible"/>
                                      </p:to>
                                    </p:set>
                                    <p:animEffect transition="in" filter="slide(fromLeft)">
                                      <p:cBhvr>
                                        <p:cTn id="19" dur="500"/>
                                        <p:tgtEl>
                                          <p:spTgt spid="355354"/>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355343"/>
                                        </p:tgtEl>
                                        <p:attrNameLst>
                                          <p:attrName>style.visibility</p:attrName>
                                        </p:attrNameLst>
                                      </p:cBhvr>
                                      <p:to>
                                        <p:strVal val="visible"/>
                                      </p:to>
                                    </p:set>
                                    <p:animEffect transition="in" filter="slide(fromLeft)">
                                      <p:cBhvr>
                                        <p:cTn id="23" dur="500"/>
                                        <p:tgtEl>
                                          <p:spTgt spid="355343"/>
                                        </p:tgtEl>
                                      </p:cBhvr>
                                    </p:animEffect>
                                  </p:childTnLst>
                                </p:cTn>
                              </p:par>
                            </p:childTnLst>
                          </p:cTn>
                        </p:par>
                        <p:par>
                          <p:cTn id="24" fill="hold">
                            <p:stCondLst>
                              <p:cond delay="2500"/>
                            </p:stCondLst>
                            <p:childTnLst>
                              <p:par>
                                <p:cTn id="25" presetID="12" presetClass="entr" presetSubtype="8" fill="hold" grpId="0" nodeType="afterEffect">
                                  <p:stCondLst>
                                    <p:cond delay="0"/>
                                  </p:stCondLst>
                                  <p:childTnLst>
                                    <p:set>
                                      <p:cBhvr>
                                        <p:cTn id="26" dur="1" fill="hold">
                                          <p:stCondLst>
                                            <p:cond delay="0"/>
                                          </p:stCondLst>
                                        </p:cTn>
                                        <p:tgtEl>
                                          <p:spTgt spid="355333"/>
                                        </p:tgtEl>
                                        <p:attrNameLst>
                                          <p:attrName>style.visibility</p:attrName>
                                        </p:attrNameLst>
                                      </p:cBhvr>
                                      <p:to>
                                        <p:strVal val="visible"/>
                                      </p:to>
                                    </p:set>
                                    <p:animEffect transition="in" filter="slide(fromLeft)">
                                      <p:cBhvr>
                                        <p:cTn id="27" dur="500"/>
                                        <p:tgtEl>
                                          <p:spTgt spid="355333"/>
                                        </p:tgtEl>
                                      </p:cBhvr>
                                    </p:animEffect>
                                  </p:childTnLst>
                                </p:cTn>
                              </p:par>
                            </p:childTnLst>
                          </p:cTn>
                        </p:par>
                        <p:par>
                          <p:cTn id="28" fill="hold">
                            <p:stCondLst>
                              <p:cond delay="3000"/>
                            </p:stCondLst>
                            <p:childTnLst>
                              <p:par>
                                <p:cTn id="29" presetID="12" presetClass="entr" presetSubtype="8" fill="hold" grpId="0" nodeType="afterEffect" nodePh="1">
                                  <p:stCondLst>
                                    <p:cond delay="0"/>
                                  </p:stCondLst>
                                  <p:endCondLst>
                                    <p:cond evt="begin" delay="0"/>
                                  </p:endCondLst>
                                  <p:childTnLst>
                                    <p:set>
                                      <p:cBhvr>
                                        <p:cTn id="30" dur="1" fill="hold">
                                          <p:stCondLst>
                                            <p:cond delay="0"/>
                                          </p:stCondLst>
                                        </p:cTn>
                                        <p:tgtEl>
                                          <p:spTgt spid="355334"/>
                                        </p:tgtEl>
                                        <p:attrNameLst>
                                          <p:attrName>style.visibility</p:attrName>
                                        </p:attrNameLst>
                                      </p:cBhvr>
                                      <p:to>
                                        <p:strVal val="visible"/>
                                      </p:to>
                                    </p:set>
                                    <p:animEffect transition="in" filter="slide(fromLeft)">
                                      <p:cBhvr>
                                        <p:cTn id="31" dur="500"/>
                                        <p:tgtEl>
                                          <p:spTgt spid="355334"/>
                                        </p:tgtEl>
                                      </p:cBhvr>
                                    </p:animEffect>
                                  </p:childTnLst>
                                </p:cTn>
                              </p:par>
                            </p:childTnLst>
                          </p:cTn>
                        </p:par>
                        <p:par>
                          <p:cTn id="32" fill="hold">
                            <p:stCondLst>
                              <p:cond delay="3500"/>
                            </p:stCondLst>
                            <p:childTnLst>
                              <p:par>
                                <p:cTn id="33" presetID="12" presetClass="entr" presetSubtype="8" fill="hold" grpId="0" nodeType="afterEffect">
                                  <p:stCondLst>
                                    <p:cond delay="0"/>
                                  </p:stCondLst>
                                  <p:childTnLst>
                                    <p:set>
                                      <p:cBhvr>
                                        <p:cTn id="34" dur="1" fill="hold">
                                          <p:stCondLst>
                                            <p:cond delay="0"/>
                                          </p:stCondLst>
                                        </p:cTn>
                                        <p:tgtEl>
                                          <p:spTgt spid="355335"/>
                                        </p:tgtEl>
                                        <p:attrNameLst>
                                          <p:attrName>style.visibility</p:attrName>
                                        </p:attrNameLst>
                                      </p:cBhvr>
                                      <p:to>
                                        <p:strVal val="visible"/>
                                      </p:to>
                                    </p:set>
                                    <p:animEffect transition="in" filter="slide(fromLeft)">
                                      <p:cBhvr>
                                        <p:cTn id="35" dur="500"/>
                                        <p:tgtEl>
                                          <p:spTgt spid="355335"/>
                                        </p:tgtEl>
                                      </p:cBhvr>
                                    </p:animEffect>
                                  </p:childTnLst>
                                </p:cTn>
                              </p:par>
                            </p:childTnLst>
                          </p:cTn>
                        </p:par>
                        <p:par>
                          <p:cTn id="36" fill="hold">
                            <p:stCondLst>
                              <p:cond delay="4000"/>
                            </p:stCondLst>
                            <p:childTnLst>
                              <p:par>
                                <p:cTn id="37" presetID="12" presetClass="entr" presetSubtype="8" fill="hold" grpId="0" nodeType="afterEffect">
                                  <p:stCondLst>
                                    <p:cond delay="0"/>
                                  </p:stCondLst>
                                  <p:childTnLst>
                                    <p:set>
                                      <p:cBhvr>
                                        <p:cTn id="38" dur="1" fill="hold">
                                          <p:stCondLst>
                                            <p:cond delay="0"/>
                                          </p:stCondLst>
                                        </p:cTn>
                                        <p:tgtEl>
                                          <p:spTgt spid="355336"/>
                                        </p:tgtEl>
                                        <p:attrNameLst>
                                          <p:attrName>style.visibility</p:attrName>
                                        </p:attrNameLst>
                                      </p:cBhvr>
                                      <p:to>
                                        <p:strVal val="visible"/>
                                      </p:to>
                                    </p:set>
                                    <p:animEffect transition="in" filter="slide(fromLeft)">
                                      <p:cBhvr>
                                        <p:cTn id="39" dur="500"/>
                                        <p:tgtEl>
                                          <p:spTgt spid="355336"/>
                                        </p:tgtEl>
                                      </p:cBhvr>
                                    </p:animEffect>
                                  </p:childTnLst>
                                </p:cTn>
                              </p:par>
                            </p:childTnLst>
                          </p:cTn>
                        </p:par>
                        <p:par>
                          <p:cTn id="40" fill="hold">
                            <p:stCondLst>
                              <p:cond delay="4500"/>
                            </p:stCondLst>
                            <p:childTnLst>
                              <p:par>
                                <p:cTn id="41" presetID="12" presetClass="entr" presetSubtype="8" fill="hold" nodeType="afterEffect">
                                  <p:stCondLst>
                                    <p:cond delay="0"/>
                                  </p:stCondLst>
                                  <p:childTnLst>
                                    <p:set>
                                      <p:cBhvr>
                                        <p:cTn id="42" dur="1" fill="hold">
                                          <p:stCondLst>
                                            <p:cond delay="0"/>
                                          </p:stCondLst>
                                        </p:cTn>
                                        <p:tgtEl>
                                          <p:spTgt spid="355344"/>
                                        </p:tgtEl>
                                        <p:attrNameLst>
                                          <p:attrName>style.visibility</p:attrName>
                                        </p:attrNameLst>
                                      </p:cBhvr>
                                      <p:to>
                                        <p:strVal val="visible"/>
                                      </p:to>
                                    </p:set>
                                    <p:animEffect transition="in" filter="slide(fromLeft)">
                                      <p:cBhvr>
                                        <p:cTn id="43" dur="500"/>
                                        <p:tgtEl>
                                          <p:spTgt spid="355344"/>
                                        </p:tgtEl>
                                      </p:cBhvr>
                                    </p:animEffect>
                                  </p:childTnLst>
                                </p:cTn>
                              </p:par>
                            </p:childTnLst>
                          </p:cTn>
                        </p:par>
                        <p:par>
                          <p:cTn id="44" fill="hold">
                            <p:stCondLst>
                              <p:cond delay="5000"/>
                            </p:stCondLst>
                            <p:childTnLst>
                              <p:par>
                                <p:cTn id="45" presetID="12" presetClass="entr" presetSubtype="8" fill="hold" grpId="0" nodeType="afterEffect">
                                  <p:stCondLst>
                                    <p:cond delay="0"/>
                                  </p:stCondLst>
                                  <p:childTnLst>
                                    <p:set>
                                      <p:cBhvr>
                                        <p:cTn id="46" dur="1" fill="hold">
                                          <p:stCondLst>
                                            <p:cond delay="0"/>
                                          </p:stCondLst>
                                        </p:cTn>
                                        <p:tgtEl>
                                          <p:spTgt spid="355337"/>
                                        </p:tgtEl>
                                        <p:attrNameLst>
                                          <p:attrName>style.visibility</p:attrName>
                                        </p:attrNameLst>
                                      </p:cBhvr>
                                      <p:to>
                                        <p:strVal val="visible"/>
                                      </p:to>
                                    </p:set>
                                    <p:animEffect transition="in" filter="slide(fromLeft)">
                                      <p:cBhvr>
                                        <p:cTn id="47" dur="500"/>
                                        <p:tgtEl>
                                          <p:spTgt spid="355337"/>
                                        </p:tgtEl>
                                      </p:cBhvr>
                                    </p:animEffect>
                                  </p:childTnLst>
                                </p:cTn>
                              </p:par>
                            </p:childTnLst>
                          </p:cTn>
                        </p:par>
                        <p:par>
                          <p:cTn id="48" fill="hold">
                            <p:stCondLst>
                              <p:cond delay="5500"/>
                            </p:stCondLst>
                            <p:childTnLst>
                              <p:par>
                                <p:cTn id="49" presetID="12" presetClass="entr" presetSubtype="8" fill="hold" grpId="0" nodeType="afterEffect">
                                  <p:stCondLst>
                                    <p:cond delay="0"/>
                                  </p:stCondLst>
                                  <p:childTnLst>
                                    <p:set>
                                      <p:cBhvr>
                                        <p:cTn id="50" dur="1" fill="hold">
                                          <p:stCondLst>
                                            <p:cond delay="0"/>
                                          </p:stCondLst>
                                        </p:cTn>
                                        <p:tgtEl>
                                          <p:spTgt spid="355338"/>
                                        </p:tgtEl>
                                        <p:attrNameLst>
                                          <p:attrName>style.visibility</p:attrName>
                                        </p:attrNameLst>
                                      </p:cBhvr>
                                      <p:to>
                                        <p:strVal val="visible"/>
                                      </p:to>
                                    </p:set>
                                    <p:animEffect transition="in" filter="slide(fromLeft)">
                                      <p:cBhvr>
                                        <p:cTn id="51" dur="500"/>
                                        <p:tgtEl>
                                          <p:spTgt spid="355338"/>
                                        </p:tgtEl>
                                      </p:cBhvr>
                                    </p:animEffect>
                                  </p:childTnLst>
                                </p:cTn>
                              </p:par>
                            </p:childTnLst>
                          </p:cTn>
                        </p:par>
                        <p:par>
                          <p:cTn id="52" fill="hold">
                            <p:stCondLst>
                              <p:cond delay="6000"/>
                            </p:stCondLst>
                            <p:childTnLst>
                              <p:par>
                                <p:cTn id="53" presetID="12" presetClass="entr" presetSubtype="8" fill="hold" nodeType="afterEffect">
                                  <p:stCondLst>
                                    <p:cond delay="0"/>
                                  </p:stCondLst>
                                  <p:childTnLst>
                                    <p:set>
                                      <p:cBhvr>
                                        <p:cTn id="54" dur="1" fill="hold">
                                          <p:stCondLst>
                                            <p:cond delay="0"/>
                                          </p:stCondLst>
                                        </p:cTn>
                                        <p:tgtEl>
                                          <p:spTgt spid="355345"/>
                                        </p:tgtEl>
                                        <p:attrNameLst>
                                          <p:attrName>style.visibility</p:attrName>
                                        </p:attrNameLst>
                                      </p:cBhvr>
                                      <p:to>
                                        <p:strVal val="visible"/>
                                      </p:to>
                                    </p:set>
                                    <p:animEffect transition="in" filter="slide(fromLeft)">
                                      <p:cBhvr>
                                        <p:cTn id="55" dur="500"/>
                                        <p:tgtEl>
                                          <p:spTgt spid="355345"/>
                                        </p:tgtEl>
                                      </p:cBhvr>
                                    </p:animEffect>
                                  </p:childTnLst>
                                </p:cTn>
                              </p:par>
                            </p:childTnLst>
                          </p:cTn>
                        </p:par>
                        <p:par>
                          <p:cTn id="56" fill="hold">
                            <p:stCondLst>
                              <p:cond delay="6500"/>
                            </p:stCondLst>
                            <p:childTnLst>
                              <p:par>
                                <p:cTn id="57" presetID="12" presetClass="entr" presetSubtype="8" fill="hold" grpId="0" nodeType="afterEffect">
                                  <p:stCondLst>
                                    <p:cond delay="0"/>
                                  </p:stCondLst>
                                  <p:childTnLst>
                                    <p:set>
                                      <p:cBhvr>
                                        <p:cTn id="58" dur="1" fill="hold">
                                          <p:stCondLst>
                                            <p:cond delay="0"/>
                                          </p:stCondLst>
                                        </p:cTn>
                                        <p:tgtEl>
                                          <p:spTgt spid="355339"/>
                                        </p:tgtEl>
                                        <p:attrNameLst>
                                          <p:attrName>style.visibility</p:attrName>
                                        </p:attrNameLst>
                                      </p:cBhvr>
                                      <p:to>
                                        <p:strVal val="visible"/>
                                      </p:to>
                                    </p:set>
                                    <p:animEffect transition="in" filter="slide(fromLeft)">
                                      <p:cBhvr>
                                        <p:cTn id="59" dur="500"/>
                                        <p:tgtEl>
                                          <p:spTgt spid="355339"/>
                                        </p:tgtEl>
                                      </p:cBhvr>
                                    </p:animEffect>
                                  </p:childTnLst>
                                </p:cTn>
                              </p:par>
                            </p:childTnLst>
                          </p:cTn>
                        </p:par>
                        <p:par>
                          <p:cTn id="60" fill="hold">
                            <p:stCondLst>
                              <p:cond delay="7000"/>
                            </p:stCondLst>
                            <p:childTnLst>
                              <p:par>
                                <p:cTn id="61" presetID="12" presetClass="entr" presetSubtype="8" fill="hold" grpId="0" nodeType="afterEffect">
                                  <p:stCondLst>
                                    <p:cond delay="0"/>
                                  </p:stCondLst>
                                  <p:childTnLst>
                                    <p:set>
                                      <p:cBhvr>
                                        <p:cTn id="62" dur="1" fill="hold">
                                          <p:stCondLst>
                                            <p:cond delay="0"/>
                                          </p:stCondLst>
                                        </p:cTn>
                                        <p:tgtEl>
                                          <p:spTgt spid="355340"/>
                                        </p:tgtEl>
                                        <p:attrNameLst>
                                          <p:attrName>style.visibility</p:attrName>
                                        </p:attrNameLst>
                                      </p:cBhvr>
                                      <p:to>
                                        <p:strVal val="visible"/>
                                      </p:to>
                                    </p:set>
                                    <p:animEffect transition="in" filter="slide(fromLeft)">
                                      <p:cBhvr>
                                        <p:cTn id="63" dur="500"/>
                                        <p:tgtEl>
                                          <p:spTgt spid="355340"/>
                                        </p:tgtEl>
                                      </p:cBhvr>
                                    </p:animEffect>
                                  </p:childTnLst>
                                </p:cTn>
                              </p:par>
                            </p:childTnLst>
                          </p:cTn>
                        </p:par>
                        <p:par>
                          <p:cTn id="64" fill="hold">
                            <p:stCondLst>
                              <p:cond delay="7500"/>
                            </p:stCondLst>
                            <p:childTnLst>
                              <p:par>
                                <p:cTn id="65" presetID="12" presetClass="entr" presetSubtype="8" fill="hold" nodeType="afterEffect">
                                  <p:stCondLst>
                                    <p:cond delay="0"/>
                                  </p:stCondLst>
                                  <p:childTnLst>
                                    <p:set>
                                      <p:cBhvr>
                                        <p:cTn id="66" dur="1" fill="hold">
                                          <p:stCondLst>
                                            <p:cond delay="0"/>
                                          </p:stCondLst>
                                        </p:cTn>
                                        <p:tgtEl>
                                          <p:spTgt spid="355346"/>
                                        </p:tgtEl>
                                        <p:attrNameLst>
                                          <p:attrName>style.visibility</p:attrName>
                                        </p:attrNameLst>
                                      </p:cBhvr>
                                      <p:to>
                                        <p:strVal val="visible"/>
                                      </p:to>
                                    </p:set>
                                    <p:animEffect transition="in" filter="slide(fromLeft)">
                                      <p:cBhvr>
                                        <p:cTn id="67" dur="500"/>
                                        <p:tgtEl>
                                          <p:spTgt spid="355346"/>
                                        </p:tgtEl>
                                      </p:cBhvr>
                                    </p:animEffect>
                                  </p:childTnLst>
                                </p:cTn>
                              </p:par>
                            </p:childTnLst>
                          </p:cTn>
                        </p:par>
                        <p:par>
                          <p:cTn id="68" fill="hold">
                            <p:stCondLst>
                              <p:cond delay="8000"/>
                            </p:stCondLst>
                            <p:childTnLst>
                              <p:par>
                                <p:cTn id="69" presetID="12" presetClass="entr" presetSubtype="8" fill="hold" nodeType="afterEffect">
                                  <p:stCondLst>
                                    <p:cond delay="0"/>
                                  </p:stCondLst>
                                  <p:childTnLst>
                                    <p:set>
                                      <p:cBhvr>
                                        <p:cTn id="70" dur="1" fill="hold">
                                          <p:stCondLst>
                                            <p:cond delay="0"/>
                                          </p:stCondLst>
                                        </p:cTn>
                                        <p:tgtEl>
                                          <p:spTgt spid="355341"/>
                                        </p:tgtEl>
                                        <p:attrNameLst>
                                          <p:attrName>style.visibility</p:attrName>
                                        </p:attrNameLst>
                                      </p:cBhvr>
                                      <p:to>
                                        <p:strVal val="visible"/>
                                      </p:to>
                                    </p:set>
                                    <p:animEffect transition="in" filter="slide(fromLeft)">
                                      <p:cBhvr>
                                        <p:cTn id="71" dur="500"/>
                                        <p:tgtEl>
                                          <p:spTgt spid="355341"/>
                                        </p:tgtEl>
                                      </p:cBhvr>
                                    </p:animEffect>
                                  </p:childTnLst>
                                </p:cTn>
                              </p:par>
                            </p:childTnLst>
                          </p:cTn>
                        </p:par>
                        <p:par>
                          <p:cTn id="72" fill="hold">
                            <p:stCondLst>
                              <p:cond delay="8500"/>
                            </p:stCondLst>
                            <p:childTnLst>
                              <p:par>
                                <p:cTn id="73" presetID="12" presetClass="entr" presetSubtype="8" fill="hold" nodeType="afterEffect">
                                  <p:stCondLst>
                                    <p:cond delay="0"/>
                                  </p:stCondLst>
                                  <p:childTnLst>
                                    <p:set>
                                      <p:cBhvr>
                                        <p:cTn id="74" dur="1" fill="hold">
                                          <p:stCondLst>
                                            <p:cond delay="0"/>
                                          </p:stCondLst>
                                        </p:cTn>
                                        <p:tgtEl>
                                          <p:spTgt spid="355347"/>
                                        </p:tgtEl>
                                        <p:attrNameLst>
                                          <p:attrName>style.visibility</p:attrName>
                                        </p:attrNameLst>
                                      </p:cBhvr>
                                      <p:to>
                                        <p:strVal val="visible"/>
                                      </p:to>
                                    </p:set>
                                    <p:animEffect transition="in" filter="slide(fromLeft)">
                                      <p:cBhvr>
                                        <p:cTn id="75" dur="500"/>
                                        <p:tgtEl>
                                          <p:spTgt spid="355347"/>
                                        </p:tgtEl>
                                      </p:cBhvr>
                                    </p:animEffect>
                                  </p:childTnLst>
                                </p:cTn>
                              </p:par>
                            </p:childTnLst>
                          </p:cTn>
                        </p:par>
                        <p:par>
                          <p:cTn id="76" fill="hold">
                            <p:stCondLst>
                              <p:cond delay="9000"/>
                            </p:stCondLst>
                            <p:childTnLst>
                              <p:par>
                                <p:cTn id="77" presetID="12" presetClass="entr" presetSubtype="8" fill="hold" grpId="0" nodeType="afterEffect">
                                  <p:stCondLst>
                                    <p:cond delay="0"/>
                                  </p:stCondLst>
                                  <p:childTnLst>
                                    <p:set>
                                      <p:cBhvr>
                                        <p:cTn id="78" dur="1" fill="hold">
                                          <p:stCondLst>
                                            <p:cond delay="0"/>
                                          </p:stCondLst>
                                        </p:cTn>
                                        <p:tgtEl>
                                          <p:spTgt spid="355350"/>
                                        </p:tgtEl>
                                        <p:attrNameLst>
                                          <p:attrName>style.visibility</p:attrName>
                                        </p:attrNameLst>
                                      </p:cBhvr>
                                      <p:to>
                                        <p:strVal val="visible"/>
                                      </p:to>
                                    </p:set>
                                    <p:animEffect transition="in" filter="slide(fromLeft)">
                                      <p:cBhvr>
                                        <p:cTn id="79" dur="500"/>
                                        <p:tgtEl>
                                          <p:spTgt spid="355350"/>
                                        </p:tgtEl>
                                      </p:cBhvr>
                                    </p:animEffect>
                                  </p:childTnLst>
                                </p:cTn>
                              </p:par>
                            </p:childTnLst>
                          </p:cTn>
                        </p:par>
                        <p:par>
                          <p:cTn id="80" fill="hold">
                            <p:stCondLst>
                              <p:cond delay="9500"/>
                            </p:stCondLst>
                            <p:childTnLst>
                              <p:par>
                                <p:cTn id="81" presetID="12" presetClass="entr" presetSubtype="8" fill="hold" nodeType="afterEffect">
                                  <p:stCondLst>
                                    <p:cond delay="0"/>
                                  </p:stCondLst>
                                  <p:childTnLst>
                                    <p:set>
                                      <p:cBhvr>
                                        <p:cTn id="82" dur="1" fill="hold">
                                          <p:stCondLst>
                                            <p:cond delay="0"/>
                                          </p:stCondLst>
                                        </p:cTn>
                                        <p:tgtEl>
                                          <p:spTgt spid="355348"/>
                                        </p:tgtEl>
                                        <p:attrNameLst>
                                          <p:attrName>style.visibility</p:attrName>
                                        </p:attrNameLst>
                                      </p:cBhvr>
                                      <p:to>
                                        <p:strVal val="visible"/>
                                      </p:to>
                                    </p:set>
                                    <p:animEffect transition="in" filter="slide(fromLeft)">
                                      <p:cBhvr>
                                        <p:cTn id="83" dur="500"/>
                                        <p:tgtEl>
                                          <p:spTgt spid="355348"/>
                                        </p:tgtEl>
                                      </p:cBhvr>
                                    </p:animEffect>
                                  </p:childTnLst>
                                </p:cTn>
                              </p:par>
                            </p:childTnLst>
                          </p:cTn>
                        </p:par>
                        <p:par>
                          <p:cTn id="84" fill="hold">
                            <p:stCondLst>
                              <p:cond delay="10000"/>
                            </p:stCondLst>
                            <p:childTnLst>
                              <p:par>
                                <p:cTn id="85" presetID="12" presetClass="entr" presetSubtype="8" fill="hold" grpId="0" nodeType="afterEffect">
                                  <p:stCondLst>
                                    <p:cond delay="0"/>
                                  </p:stCondLst>
                                  <p:childTnLst>
                                    <p:set>
                                      <p:cBhvr>
                                        <p:cTn id="86" dur="1" fill="hold">
                                          <p:stCondLst>
                                            <p:cond delay="0"/>
                                          </p:stCondLst>
                                        </p:cTn>
                                        <p:tgtEl>
                                          <p:spTgt spid="355351"/>
                                        </p:tgtEl>
                                        <p:attrNameLst>
                                          <p:attrName>style.visibility</p:attrName>
                                        </p:attrNameLst>
                                      </p:cBhvr>
                                      <p:to>
                                        <p:strVal val="visible"/>
                                      </p:to>
                                    </p:set>
                                    <p:animEffect transition="in" filter="slide(fromLeft)">
                                      <p:cBhvr>
                                        <p:cTn id="87" dur="500"/>
                                        <p:tgtEl>
                                          <p:spTgt spid="355351"/>
                                        </p:tgtEl>
                                      </p:cBhvr>
                                    </p:animEffect>
                                  </p:childTnLst>
                                </p:cTn>
                              </p:par>
                            </p:childTnLst>
                          </p:cTn>
                        </p:par>
                        <p:par>
                          <p:cTn id="88" fill="hold">
                            <p:stCondLst>
                              <p:cond delay="10500"/>
                            </p:stCondLst>
                            <p:childTnLst>
                              <p:par>
                                <p:cTn id="89" presetID="12" presetClass="entr" presetSubtype="8" fill="hold" nodeType="afterEffect">
                                  <p:stCondLst>
                                    <p:cond delay="0"/>
                                  </p:stCondLst>
                                  <p:childTnLst>
                                    <p:set>
                                      <p:cBhvr>
                                        <p:cTn id="90" dur="1" fill="hold">
                                          <p:stCondLst>
                                            <p:cond delay="0"/>
                                          </p:stCondLst>
                                        </p:cTn>
                                        <p:tgtEl>
                                          <p:spTgt spid="355349"/>
                                        </p:tgtEl>
                                        <p:attrNameLst>
                                          <p:attrName>style.visibility</p:attrName>
                                        </p:attrNameLst>
                                      </p:cBhvr>
                                      <p:to>
                                        <p:strVal val="visible"/>
                                      </p:to>
                                    </p:set>
                                    <p:animEffect transition="in" filter="slide(fromLeft)">
                                      <p:cBhvr>
                                        <p:cTn id="91" dur="500"/>
                                        <p:tgtEl>
                                          <p:spTgt spid="355349"/>
                                        </p:tgtEl>
                                      </p:cBhvr>
                                    </p:animEffect>
                                  </p:childTnLst>
                                </p:cTn>
                              </p:par>
                            </p:childTnLst>
                          </p:cTn>
                        </p:par>
                        <p:par>
                          <p:cTn id="92" fill="hold">
                            <p:stCondLst>
                              <p:cond delay="11000"/>
                            </p:stCondLst>
                            <p:childTnLst>
                              <p:par>
                                <p:cTn id="93" presetID="12" presetClass="entr" presetSubtype="8" fill="hold" grpId="0" nodeType="afterEffect">
                                  <p:stCondLst>
                                    <p:cond delay="0"/>
                                  </p:stCondLst>
                                  <p:childTnLst>
                                    <p:set>
                                      <p:cBhvr>
                                        <p:cTn id="94" dur="1" fill="hold">
                                          <p:stCondLst>
                                            <p:cond delay="0"/>
                                          </p:stCondLst>
                                        </p:cTn>
                                        <p:tgtEl>
                                          <p:spTgt spid="355352"/>
                                        </p:tgtEl>
                                        <p:attrNameLst>
                                          <p:attrName>style.visibility</p:attrName>
                                        </p:attrNameLst>
                                      </p:cBhvr>
                                      <p:to>
                                        <p:strVal val="visible"/>
                                      </p:to>
                                    </p:set>
                                    <p:animEffect transition="in" filter="slide(fromLeft)">
                                      <p:cBhvr>
                                        <p:cTn id="95" dur="500"/>
                                        <p:tgtEl>
                                          <p:spTgt spid="355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p:bldP spid="355332" grpId="0"/>
      <p:bldP spid="355333" grpId="0"/>
      <p:bldP spid="355334" grpId="0"/>
      <p:bldP spid="355335" grpId="0"/>
      <p:bldP spid="355336" grpId="0"/>
      <p:bldP spid="355337" grpId="0"/>
      <p:bldP spid="355338" grpId="0"/>
      <p:bldP spid="355339" grpId="0"/>
      <p:bldP spid="355340" grpId="0"/>
      <p:bldP spid="355350" grpId="0"/>
      <p:bldP spid="355351" grpId="0"/>
      <p:bldP spid="35535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48131"/>
          <p:cNvPicPr>
            <a:picLocks noChangeAspect="1" noChangeArrowheads="1"/>
          </p:cNvPicPr>
          <p:nvPr/>
        </p:nvPicPr>
        <p:blipFill>
          <a:blip r:embed="rId2" cstate="print"/>
          <a:srcRect/>
          <a:stretch>
            <a:fillRect/>
          </a:stretch>
        </p:blipFill>
        <p:spPr bwMode="auto">
          <a:xfrm>
            <a:off x="302210" y="903288"/>
            <a:ext cx="5136064" cy="5612166"/>
          </a:xfrm>
          <a:prstGeom prst="rect">
            <a:avLst/>
          </a:prstGeom>
          <a:noFill/>
          <a:ln w="12700">
            <a:noFill/>
            <a:miter lim="800000"/>
            <a:headEnd/>
            <a:tailEnd/>
          </a:ln>
        </p:spPr>
      </p:pic>
      <p:sp>
        <p:nvSpPr>
          <p:cNvPr id="118788" name="文本框 118787"/>
          <p:cNvSpPr txBox="1">
            <a:spLocks noChangeArrowheads="1"/>
          </p:cNvSpPr>
          <p:nvPr/>
        </p:nvSpPr>
        <p:spPr bwMode="auto">
          <a:xfrm>
            <a:off x="6030913" y="1429545"/>
            <a:ext cx="4365625" cy="1198562"/>
          </a:xfrm>
          <a:prstGeom prst="rect">
            <a:avLst/>
          </a:prstGeom>
          <a:noFill/>
          <a:ln w="9525">
            <a:noFill/>
            <a:miter lim="800000"/>
            <a:headEnd/>
            <a:tailEnd/>
          </a:ln>
        </p:spPr>
        <p:txBody>
          <a:bodyPr>
            <a:spAutoFit/>
          </a:bodyPr>
          <a:lstStyle/>
          <a:p>
            <a:pPr>
              <a:buClr>
                <a:schemeClr val="bg1"/>
              </a:buClr>
            </a:pPr>
            <a:r>
              <a:rPr lang="zh-CN" altLang="en-US" sz="2400" b="1" dirty="0">
                <a:latin typeface="Times New Roman" pitchFamily="18" charset="0"/>
                <a:sym typeface="宋体" pitchFamily="2" charset="-122"/>
              </a:rPr>
              <a:t>（</a:t>
            </a:r>
            <a:r>
              <a:rPr lang="en-US" altLang="zh-CN" sz="2400" b="1" dirty="0">
                <a:latin typeface="Times New Roman" pitchFamily="18" charset="0"/>
                <a:sym typeface="宋体" pitchFamily="2" charset="-122"/>
              </a:rPr>
              <a:t>1</a:t>
            </a:r>
            <a:r>
              <a:rPr lang="zh-CN" altLang="en-US" sz="2400" b="1" dirty="0">
                <a:latin typeface="Times New Roman" pitchFamily="18" charset="0"/>
                <a:sym typeface="宋体" pitchFamily="2" charset="-122"/>
              </a:rPr>
              <a:t>）</a:t>
            </a:r>
            <a:r>
              <a:rPr lang="zh-CN" altLang="en-US" sz="2400" b="1" dirty="0">
                <a:latin typeface="Times New Roman" pitchFamily="18" charset="0"/>
              </a:rPr>
              <a:t>舟山渔场处在</a:t>
            </a:r>
            <a:r>
              <a:rPr lang="zh-CN" altLang="en-US" sz="2400" b="1" dirty="0">
                <a:solidFill>
                  <a:srgbClr val="FF0000"/>
                </a:solidFill>
                <a:latin typeface="Times New Roman" pitchFamily="18" charset="0"/>
              </a:rPr>
              <a:t>台湾暖流与沿岸寒流</a:t>
            </a:r>
            <a:r>
              <a:rPr lang="zh-CN" altLang="en-US" sz="2400" b="1" dirty="0">
                <a:latin typeface="Times New Roman" pitchFamily="18" charset="0"/>
              </a:rPr>
              <a:t>的交汇处，使海水搅动，海底营养盐类上泛。</a:t>
            </a:r>
          </a:p>
        </p:txBody>
      </p:sp>
      <p:sp>
        <p:nvSpPr>
          <p:cNvPr id="118789" name="文本框 118788"/>
          <p:cNvSpPr txBox="1">
            <a:spLocks noChangeArrowheads="1"/>
          </p:cNvSpPr>
          <p:nvPr/>
        </p:nvSpPr>
        <p:spPr bwMode="auto">
          <a:xfrm>
            <a:off x="5935662" y="2802778"/>
            <a:ext cx="4556125" cy="1200150"/>
          </a:xfrm>
          <a:prstGeom prst="rect">
            <a:avLst/>
          </a:prstGeom>
          <a:noFill/>
          <a:ln w="9525">
            <a:noFill/>
            <a:miter lim="800000"/>
            <a:headEnd/>
            <a:tailEnd/>
          </a:ln>
        </p:spPr>
        <p:txBody>
          <a:bodyPr>
            <a:spAutoFit/>
          </a:bodyPr>
          <a:lstStyle/>
          <a:p>
            <a:pPr>
              <a:buClr>
                <a:schemeClr val="bg1"/>
              </a:buClr>
            </a:pPr>
            <a:r>
              <a:rPr lang="zh-CN" altLang="en-US" sz="2400" b="1" dirty="0">
                <a:latin typeface="Times New Roman" pitchFamily="18" charset="0"/>
              </a:rPr>
              <a:t>（</a:t>
            </a:r>
            <a:r>
              <a:rPr lang="en-US" altLang="zh-CN" sz="2400" b="1" dirty="0">
                <a:latin typeface="Times New Roman" pitchFamily="18" charset="0"/>
              </a:rPr>
              <a:t>2</a:t>
            </a:r>
            <a:r>
              <a:rPr lang="zh-CN" altLang="en-US" sz="2400" b="1" dirty="0">
                <a:latin typeface="Times New Roman" pitchFamily="18" charset="0"/>
              </a:rPr>
              <a:t>）长江、钱塘江等河流给该海域带来大量的有机物质和盐类，</a:t>
            </a:r>
            <a:r>
              <a:rPr lang="zh-CN" altLang="en-US" sz="2400" b="1" dirty="0">
                <a:solidFill>
                  <a:srgbClr val="FF0000"/>
                </a:solidFill>
                <a:latin typeface="Times New Roman" pitchFamily="18" charset="0"/>
              </a:rPr>
              <a:t>鱼类的饵料</a:t>
            </a:r>
            <a:r>
              <a:rPr lang="zh-CN" altLang="en-US" sz="2400" b="1" dirty="0">
                <a:latin typeface="Times New Roman" pitchFamily="18" charset="0"/>
              </a:rPr>
              <a:t>十分丰富</a:t>
            </a:r>
          </a:p>
        </p:txBody>
      </p:sp>
      <p:sp>
        <p:nvSpPr>
          <p:cNvPr id="2" name="文本框 1"/>
          <p:cNvSpPr txBox="1">
            <a:spLocks noChangeArrowheads="1"/>
          </p:cNvSpPr>
          <p:nvPr/>
        </p:nvSpPr>
        <p:spPr bwMode="auto">
          <a:xfrm>
            <a:off x="6030912" y="5341437"/>
            <a:ext cx="4556125" cy="830262"/>
          </a:xfrm>
          <a:prstGeom prst="rect">
            <a:avLst/>
          </a:prstGeom>
          <a:noFill/>
          <a:ln w="9525">
            <a:noFill/>
            <a:miter lim="800000"/>
            <a:headEnd/>
            <a:tailEnd/>
          </a:ln>
        </p:spPr>
        <p:txBody>
          <a:bodyPr>
            <a:spAutoFit/>
          </a:bodyPr>
          <a:lstStyle/>
          <a:p>
            <a:pPr>
              <a:buClr>
                <a:schemeClr val="bg1"/>
              </a:buClr>
            </a:pPr>
            <a:r>
              <a:rPr lang="zh-CN" altLang="en-US" sz="2400" b="1" dirty="0">
                <a:latin typeface="Times New Roman" pitchFamily="18" charset="0"/>
              </a:rPr>
              <a:t>（</a:t>
            </a:r>
            <a:r>
              <a:rPr lang="en-US" altLang="zh-CN" sz="2400" b="1" dirty="0">
                <a:latin typeface="Times New Roman" pitchFamily="18" charset="0"/>
              </a:rPr>
              <a:t>4</a:t>
            </a:r>
            <a:r>
              <a:rPr lang="zh-CN" altLang="en-US" sz="2400" b="1" dirty="0">
                <a:latin typeface="Times New Roman" pitchFamily="18" charset="0"/>
              </a:rPr>
              <a:t>）周围</a:t>
            </a:r>
            <a:r>
              <a:rPr lang="zh-CN" altLang="en-US" sz="2400" b="1" dirty="0">
                <a:solidFill>
                  <a:srgbClr val="FF0000"/>
                </a:solidFill>
                <a:latin typeface="Times New Roman" pitchFamily="18" charset="0"/>
              </a:rPr>
              <a:t>岛屿多</a:t>
            </a:r>
            <a:r>
              <a:rPr lang="zh-CN" altLang="en-US" sz="2400" b="1" dirty="0">
                <a:latin typeface="Times New Roman" pitchFamily="18" charset="0"/>
              </a:rPr>
              <a:t>，为鱼类的生活和繁殖提供了有利条件。</a:t>
            </a:r>
          </a:p>
        </p:txBody>
      </p:sp>
      <p:sp>
        <p:nvSpPr>
          <p:cNvPr id="3" name="文本框 2"/>
          <p:cNvSpPr txBox="1">
            <a:spLocks noChangeArrowheads="1"/>
          </p:cNvSpPr>
          <p:nvPr/>
        </p:nvSpPr>
        <p:spPr bwMode="auto">
          <a:xfrm>
            <a:off x="6030913" y="4032387"/>
            <a:ext cx="4556125" cy="828675"/>
          </a:xfrm>
          <a:prstGeom prst="rect">
            <a:avLst/>
          </a:prstGeom>
          <a:noFill/>
          <a:ln w="9525">
            <a:noFill/>
            <a:miter lim="800000"/>
            <a:headEnd/>
            <a:tailEnd/>
          </a:ln>
        </p:spPr>
        <p:txBody>
          <a:bodyPr>
            <a:spAutoFit/>
          </a:bodyPr>
          <a:lstStyle/>
          <a:p>
            <a:pPr>
              <a:buClr>
                <a:schemeClr val="bg1"/>
              </a:buClr>
            </a:pPr>
            <a:r>
              <a:rPr lang="zh-CN" altLang="en-US" sz="2400" b="1" dirty="0">
                <a:latin typeface="Times New Roman" pitchFamily="18" charset="0"/>
              </a:rPr>
              <a:t>（</a:t>
            </a:r>
            <a:r>
              <a:rPr lang="en-US" altLang="zh-CN" sz="2400" b="1" dirty="0">
                <a:latin typeface="Times New Roman" pitchFamily="18" charset="0"/>
              </a:rPr>
              <a:t>3</a:t>
            </a:r>
            <a:r>
              <a:rPr lang="zh-CN" altLang="en-US" sz="2400" b="1" dirty="0">
                <a:latin typeface="Times New Roman" pitchFamily="18" charset="0"/>
              </a:rPr>
              <a:t>）东海</a:t>
            </a:r>
            <a:r>
              <a:rPr lang="zh-CN" altLang="en-US" sz="2400" b="1" dirty="0">
                <a:solidFill>
                  <a:srgbClr val="FF0000"/>
                </a:solidFill>
                <a:latin typeface="Times New Roman" pitchFamily="18" charset="0"/>
              </a:rPr>
              <a:t>大陆架</a:t>
            </a:r>
            <a:r>
              <a:rPr lang="zh-CN" altLang="en-US" sz="2400" b="1" dirty="0">
                <a:latin typeface="Times New Roman" pitchFamily="18" charset="0"/>
              </a:rPr>
              <a:t>浅而广阔，太阳光照条件好，水温适宜。</a:t>
            </a:r>
          </a:p>
        </p:txBody>
      </p:sp>
      <p:sp>
        <p:nvSpPr>
          <p:cNvPr id="10253" name="文本框 115713"/>
          <p:cNvSpPr txBox="1">
            <a:spLocks noChangeArrowheads="1"/>
          </p:cNvSpPr>
          <p:nvPr/>
        </p:nvSpPr>
        <p:spPr bwMode="auto">
          <a:xfrm>
            <a:off x="231692" y="295572"/>
            <a:ext cx="11598443" cy="461665"/>
          </a:xfrm>
          <a:prstGeom prst="rect">
            <a:avLst/>
          </a:prstGeom>
          <a:noFill/>
          <a:ln w="9525">
            <a:noFill/>
            <a:miter lim="800000"/>
            <a:headEnd/>
            <a:tailEnd/>
          </a:ln>
        </p:spPr>
        <p:txBody>
          <a:bodyPr wrap="square">
            <a:spAutoFit/>
          </a:bodyPr>
          <a:lstStyle/>
          <a:p>
            <a:pPr>
              <a:buClr>
                <a:srgbClr val="FF0000"/>
              </a:buClr>
              <a:buFont typeface="Wingdings" pitchFamily="2" charset="2"/>
              <a:buNone/>
            </a:pPr>
            <a:r>
              <a:rPr lang="zh-CN" altLang="en-US" sz="2400" b="1" dirty="0" smtClean="0">
                <a:latin typeface="宋体" pitchFamily="2" charset="-122"/>
              </a:rPr>
              <a:t>为什么</a:t>
            </a:r>
            <a:r>
              <a:rPr lang="zh-CN" altLang="en-US" sz="2400" b="1" dirty="0">
                <a:latin typeface="宋体" pitchFamily="2" charset="-122"/>
              </a:rPr>
              <a:t>舟山渔场能成为我国</a:t>
            </a:r>
            <a:r>
              <a:rPr lang="zh-CN" altLang="en-US" sz="2400" b="1" dirty="0">
                <a:solidFill>
                  <a:srgbClr val="FF0000"/>
                </a:solidFill>
                <a:latin typeface="宋体" pitchFamily="2" charset="-122"/>
              </a:rPr>
              <a:t>最大</a:t>
            </a:r>
            <a:r>
              <a:rPr lang="zh-CN" altLang="en-US" sz="2400" b="1" dirty="0">
                <a:latin typeface="宋体" pitchFamily="2" charset="-122"/>
              </a:rPr>
              <a:t>的渔场？（</a:t>
            </a:r>
            <a:r>
              <a:rPr lang="zh-CN" altLang="en-US" sz="2400" b="1" dirty="0">
                <a:latin typeface="宋体" pitchFamily="2" charset="-122"/>
                <a:hlinkClick r:id="" action="ppaction://noaction"/>
              </a:rPr>
              <a:t>试从舟山渔场所在位置优势分析讨论</a:t>
            </a:r>
            <a:r>
              <a:rPr lang="zh-CN" altLang="en-US" sz="2400" b="1" dirty="0">
                <a:latin typeface="宋体" pitchFamily="2" charset="-122"/>
              </a:rPr>
              <a:t>）</a:t>
            </a:r>
          </a:p>
        </p:txBody>
      </p:sp>
    </p:spTree>
    <p:extLst>
      <p:ext uri="{BB962C8B-B14F-4D97-AF65-F5344CB8AC3E}">
        <p14:creationId xmlns:p14="http://schemas.microsoft.com/office/powerpoint/2010/main" val="82896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788"/>
                                        </p:tgtEl>
                                        <p:attrNameLst>
                                          <p:attrName>style.visibility</p:attrName>
                                        </p:attrNameLst>
                                      </p:cBhvr>
                                      <p:to>
                                        <p:strVal val="visible"/>
                                      </p:to>
                                    </p:set>
                                    <p:anim calcmode="lin" valueType="num">
                                      <p:cBhvr>
                                        <p:cTn id="7" dur="500" fill="hold"/>
                                        <p:tgtEl>
                                          <p:spTgt spid="118788"/>
                                        </p:tgtEl>
                                        <p:attrNameLst>
                                          <p:attrName>ppt_x</p:attrName>
                                        </p:attrNameLst>
                                      </p:cBhvr>
                                      <p:tavLst>
                                        <p:tav tm="0">
                                          <p:val>
                                            <p:strVal val="#ppt_x"/>
                                          </p:val>
                                        </p:tav>
                                        <p:tav tm="100000">
                                          <p:val>
                                            <p:strVal val="#ppt_x"/>
                                          </p:val>
                                        </p:tav>
                                      </p:tavLst>
                                    </p:anim>
                                    <p:anim calcmode="lin" valueType="num">
                                      <p:cBhvr>
                                        <p:cTn id="8" dur="500" fill="hold"/>
                                        <p:tgtEl>
                                          <p:spTgt spid="1187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8789"/>
                                        </p:tgtEl>
                                        <p:attrNameLst>
                                          <p:attrName>style.visibility</p:attrName>
                                        </p:attrNameLst>
                                      </p:cBhvr>
                                      <p:to>
                                        <p:strVal val="visible"/>
                                      </p:to>
                                    </p:set>
                                    <p:anim calcmode="lin" valueType="num">
                                      <p:cBhvr>
                                        <p:cTn id="13" dur="500" fill="hold"/>
                                        <p:tgtEl>
                                          <p:spTgt spid="118789"/>
                                        </p:tgtEl>
                                        <p:attrNameLst>
                                          <p:attrName>ppt_x</p:attrName>
                                        </p:attrNameLst>
                                      </p:cBhvr>
                                      <p:tavLst>
                                        <p:tav tm="0">
                                          <p:val>
                                            <p:strVal val="#ppt_x"/>
                                          </p:val>
                                        </p:tav>
                                        <p:tav tm="100000">
                                          <p:val>
                                            <p:strVal val="#ppt_x"/>
                                          </p:val>
                                        </p:tav>
                                      </p:tavLst>
                                    </p:anim>
                                    <p:anim calcmode="lin" valueType="num">
                                      <p:cBhvr>
                                        <p:cTn id="14" dur="500" fill="hold"/>
                                        <p:tgtEl>
                                          <p:spTgt spid="11878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ppt_x</p:attrName>
                                        </p:attrNameLst>
                                      </p:cBhvr>
                                      <p:tavLst>
                                        <p:tav tm="0">
                                          <p:val>
                                            <p:strVal val="#ppt_x"/>
                                          </p:val>
                                        </p:tav>
                                        <p:tav tm="100000">
                                          <p:val>
                                            <p:strVal val="#ppt_x"/>
                                          </p:val>
                                        </p:tav>
                                      </p:tavLst>
                                    </p:anim>
                                    <p:anim calcmode="lin" valueType="num">
                                      <p:cBhvr>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p:bldP spid="118789" grpId="0"/>
      <p:bldP spid="2"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291" y="2715794"/>
            <a:ext cx="4833827" cy="28668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117646" y="47307"/>
            <a:ext cx="1212532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400" b="0"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2017.11</a:t>
            </a:r>
            <a:r>
              <a:rPr kumimoji="0" lang="zh-CN" altLang="en-US" sz="2400" b="0"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29.</a:t>
            </a:r>
            <a:r>
              <a:rPr kumimoji="0" lang="en-US" altLang="zh-CN"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加试题</a:t>
            </a:r>
            <a:r>
              <a:rPr kumimoji="0" lang="en-US" altLang="zh-CN"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阅读材料，完成下列问题。（</a:t>
            </a: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15</a:t>
            </a: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分）</a:t>
            </a:r>
            <a:endParaRPr kumimoji="0" lang="zh-CN" altLang="en-US" sz="24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材料一：</a:t>
            </a:r>
            <a:r>
              <a:rPr kumimoji="0" lang="zh-CN" altLang="en-US" sz="24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浙江省山多地少，耕地有限；海域广阔，河网密布，湖泊众多。图</a:t>
            </a:r>
            <a:r>
              <a:rPr kumimoji="0" lang="en-US" altLang="zh-CN" sz="24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a:t>
            </a:r>
            <a:r>
              <a:rPr kumimoji="0" lang="zh-CN" altLang="en-US" sz="24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为浙江省北部丘陵山地立体农业景观示意图。</a:t>
            </a:r>
            <a:endParaRPr kumimoji="0" lang="zh-CN" altLang="en-US" sz="24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smtClean="0">
              <a:ln>
                <a:noFill/>
              </a:ln>
              <a:solidFill>
                <a:schemeClr val="tx1"/>
              </a:solidFill>
              <a:effectLst/>
            </a:endParaRPr>
          </a:p>
        </p:txBody>
      </p:sp>
      <p:sp>
        <p:nvSpPr>
          <p:cNvPr id="8" name="Rectangle 8"/>
          <p:cNvSpPr>
            <a:spLocks noChangeArrowheads="1"/>
          </p:cNvSpPr>
          <p:nvPr/>
        </p:nvSpPr>
        <p:spPr bwMode="auto">
          <a:xfrm>
            <a:off x="-117646" y="1604655"/>
            <a:ext cx="114642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70C0"/>
                </a:solidFill>
                <a:effectLst/>
                <a:latin typeface="宋体" panose="02010600030101010101" pitchFamily="2" charset="-122"/>
                <a:ea typeface="宋体" panose="02010600030101010101" pitchFamily="2" charset="-122"/>
                <a:cs typeface="Calibri" panose="020F0502020204030204" pitchFamily="34" charset="0"/>
              </a:rPr>
              <a:t>（</a:t>
            </a:r>
            <a:r>
              <a:rPr kumimoji="0" lang="en-US" altLang="zh-CN" sz="2400" b="1" i="0" u="none" strike="noStrike" cap="none" normalizeH="0" baseline="0" dirty="0" smtClean="0">
                <a:ln>
                  <a:noFill/>
                </a:ln>
                <a:solidFill>
                  <a:srgbClr val="0070C0"/>
                </a:solidFill>
                <a:effectLst/>
                <a:latin typeface="宋体" panose="02010600030101010101" pitchFamily="2" charset="-122"/>
                <a:ea typeface="宋体" panose="02010600030101010101" pitchFamily="2" charset="-122"/>
                <a:cs typeface="Calibri" panose="020F0502020204030204" pitchFamily="34" charset="0"/>
              </a:rPr>
              <a:t>2</a:t>
            </a:r>
            <a:r>
              <a:rPr kumimoji="0" lang="zh-CN" altLang="en-US" sz="2400" b="1" i="0" u="none" strike="noStrike" cap="none" normalizeH="0" baseline="0" dirty="0" smtClean="0">
                <a:ln>
                  <a:noFill/>
                </a:ln>
                <a:solidFill>
                  <a:srgbClr val="0070C0"/>
                </a:solidFill>
                <a:effectLst/>
                <a:latin typeface="宋体" panose="02010600030101010101" pitchFamily="2" charset="-122"/>
                <a:ea typeface="宋体" panose="02010600030101010101" pitchFamily="2" charset="-122"/>
                <a:cs typeface="Calibri" panose="020F0502020204030204" pitchFamily="34" charset="0"/>
              </a:rPr>
              <a:t>）分析浙江省渔业发展的主要自然区位条件。（</a:t>
            </a:r>
            <a:r>
              <a:rPr kumimoji="0" lang="en-US" altLang="zh-CN" sz="2400" b="1" i="0" u="none" strike="noStrike" cap="none" normalizeH="0" baseline="0" dirty="0" smtClean="0">
                <a:ln>
                  <a:noFill/>
                </a:ln>
                <a:solidFill>
                  <a:srgbClr val="0070C0"/>
                </a:solidFill>
                <a:effectLst/>
                <a:latin typeface="宋体" panose="02010600030101010101" pitchFamily="2" charset="-122"/>
                <a:ea typeface="宋体" panose="02010600030101010101" pitchFamily="2" charset="-122"/>
                <a:cs typeface="Calibri" panose="020F0502020204030204" pitchFamily="34" charset="0"/>
              </a:rPr>
              <a:t>4</a:t>
            </a:r>
            <a:r>
              <a:rPr kumimoji="0" lang="zh-CN" altLang="en-US" sz="2400" b="1" i="0" u="none" strike="noStrike" cap="none" normalizeH="0" baseline="0" dirty="0" smtClean="0">
                <a:ln>
                  <a:noFill/>
                </a:ln>
                <a:solidFill>
                  <a:srgbClr val="0070C0"/>
                </a:solidFill>
                <a:effectLst/>
                <a:latin typeface="宋体" panose="02010600030101010101" pitchFamily="2" charset="-122"/>
                <a:ea typeface="宋体" panose="02010600030101010101" pitchFamily="2" charset="-122"/>
                <a:cs typeface="Calibri" panose="020F0502020204030204" pitchFamily="34" charset="0"/>
              </a:rPr>
              <a:t>分）</a:t>
            </a:r>
            <a:endParaRPr kumimoji="0" lang="zh-CN" altLang="en-US" sz="2400" b="1" i="0" u="none" strike="noStrike" cap="none" normalizeH="0" baseline="0" dirty="0" smtClean="0">
              <a:ln>
                <a:noFill/>
              </a:ln>
              <a:solidFill>
                <a:srgbClr val="0070C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smtClean="0">
              <a:ln>
                <a:noFill/>
              </a:ln>
              <a:solidFill>
                <a:srgbClr val="0070C0"/>
              </a:solidFill>
              <a:effectLst/>
            </a:endParaRPr>
          </a:p>
        </p:txBody>
      </p:sp>
      <p:sp>
        <p:nvSpPr>
          <p:cNvPr id="9" name="矩形 8"/>
          <p:cNvSpPr/>
          <p:nvPr/>
        </p:nvSpPr>
        <p:spPr>
          <a:xfrm>
            <a:off x="5250593" y="2715794"/>
            <a:ext cx="6096000" cy="1569660"/>
          </a:xfrm>
          <a:prstGeom prst="rect">
            <a:avLst/>
          </a:prstGeom>
        </p:spPr>
        <p:txBody>
          <a:bodyPr>
            <a:spAutoFit/>
          </a:bodyPr>
          <a:lstStyle/>
          <a:p>
            <a:pPr algn="just">
              <a:spcAft>
                <a:spcPts val="0"/>
              </a:spcAft>
            </a:pPr>
            <a:endParaRPr lang="zh-CN" altLang="zh-CN" sz="2400" b="1" kern="100" dirty="0">
              <a:solidFill>
                <a:srgbClr val="FF0000"/>
              </a:solidFill>
              <a:latin typeface="等线"/>
              <a:cs typeface="Times New Roman" panose="02020603050405020304" pitchFamily="18" charset="0"/>
            </a:endParaRPr>
          </a:p>
          <a:p>
            <a:r>
              <a:rPr lang="zh-CN" altLang="zh-CN" sz="2400" b="1" kern="100" dirty="0">
                <a:solidFill>
                  <a:srgbClr val="FF0000"/>
                </a:solidFill>
                <a:ea typeface="等线"/>
                <a:cs typeface="Times New Roman" panose="02020603050405020304" pitchFamily="18" charset="0"/>
              </a:rPr>
              <a:t>（</a:t>
            </a:r>
            <a:r>
              <a:rPr lang="en-US" altLang="zh-CN" sz="2400" b="1" kern="100" dirty="0">
                <a:solidFill>
                  <a:srgbClr val="FF0000"/>
                </a:solidFill>
                <a:ea typeface="等线"/>
                <a:cs typeface="Times New Roman" panose="02020603050405020304" pitchFamily="18" charset="0"/>
              </a:rPr>
              <a:t>2</a:t>
            </a:r>
            <a:r>
              <a:rPr lang="zh-CN" altLang="zh-CN" sz="2400" b="1" kern="100" dirty="0">
                <a:solidFill>
                  <a:srgbClr val="FF0000"/>
                </a:solidFill>
                <a:ea typeface="等线"/>
                <a:cs typeface="Times New Roman" panose="02020603050405020304" pitchFamily="18" charset="0"/>
              </a:rPr>
              <a:t>）河湖众多；海岸线长，大陆架宽广；近长江、钱塘江的出海口；沿岸有寒暖流交汇（台湾暖流和沿岸寒流），饵料丰富。</a:t>
            </a:r>
            <a:endParaRPr lang="zh-CN" altLang="en-US" sz="2400" b="1" dirty="0">
              <a:solidFill>
                <a:srgbClr val="FF0000"/>
              </a:solidFill>
            </a:endParaRPr>
          </a:p>
        </p:txBody>
      </p:sp>
    </p:spTree>
    <p:extLst>
      <p:ext uri="{BB962C8B-B14F-4D97-AF65-F5344CB8AC3E}">
        <p14:creationId xmlns:p14="http://schemas.microsoft.com/office/powerpoint/2010/main" val="26142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63490"/>
          <p:cNvSpPr/>
          <p:nvPr/>
        </p:nvSpPr>
        <p:spPr>
          <a:xfrm>
            <a:off x="91440" y="6271260"/>
            <a:ext cx="10431145" cy="583565"/>
          </a:xfrm>
          <a:prstGeom prst="rect">
            <a:avLst/>
          </a:prstGeom>
          <a:noFill/>
          <a:ln w="9525">
            <a:noFill/>
          </a:ln>
        </p:spPr>
        <p:txBody>
          <a:bodyPr wrap="square">
            <a:spAutoFit/>
          </a:bodyPr>
          <a:lstStyle/>
          <a:p>
            <a:pPr>
              <a:spcAft>
                <a:spcPct val="30000"/>
              </a:spcAft>
            </a:pPr>
            <a:r>
              <a:rPr lang="en-US" altLang="zh-CN" sz="3100" b="1">
                <a:solidFill>
                  <a:schemeClr val="bg1"/>
                </a:solidFill>
                <a:latin typeface="Times New Roman" panose="02020603050405020304" pitchFamily="18" charset="0"/>
                <a:ea typeface="楷体_GB2312" pitchFamily="49" charset="-122"/>
              </a:rPr>
              <a:t>  </a:t>
            </a:r>
            <a:r>
              <a:rPr lang="zh-CN" altLang="en-US" sz="3200" b="1">
                <a:solidFill>
                  <a:schemeClr val="tx1"/>
                </a:solidFill>
                <a:latin typeface="楷体" panose="02010609060101010101" pitchFamily="49" charset="-122"/>
                <a:ea typeface="楷体" panose="02010609060101010101" pitchFamily="49" charset="-122"/>
              </a:rPr>
              <a:t>珠江三角洲的基塘生产</a:t>
            </a:r>
            <a:r>
              <a:rPr lang="zh-CN" altLang="en-US" sz="2400" b="1">
                <a:solidFill>
                  <a:schemeClr val="tx1"/>
                </a:solidFill>
                <a:latin typeface="宋体" panose="02010600030101010101" pitchFamily="2" charset="-122"/>
              </a:rPr>
              <a:t>，南部沿海地区夏秋季台风影响很大。</a:t>
            </a:r>
            <a:endParaRPr lang="zh-CN" altLang="en-US" sz="2400" b="1">
              <a:solidFill>
                <a:schemeClr val="tx1"/>
              </a:solidFill>
              <a:latin typeface="宋体" panose="02010600030101010101" pitchFamily="2" charset="-122"/>
              <a:ea typeface="楷体_GB2312" pitchFamily="49" charset="-122"/>
            </a:endParaRPr>
          </a:p>
        </p:txBody>
      </p:sp>
      <p:sp>
        <p:nvSpPr>
          <p:cNvPr id="37891" name="矩形 63492"/>
          <p:cNvSpPr/>
          <p:nvPr/>
        </p:nvSpPr>
        <p:spPr>
          <a:xfrm>
            <a:off x="91440" y="1565275"/>
            <a:ext cx="4849495" cy="2414905"/>
          </a:xfrm>
          <a:prstGeom prst="rect">
            <a:avLst/>
          </a:prstGeom>
          <a:noFill/>
          <a:ln w="9525">
            <a:noFill/>
          </a:ln>
        </p:spPr>
        <p:txBody>
          <a:bodyPr wrap="square">
            <a:spAutoFit/>
          </a:bodyPr>
          <a:lstStyle/>
          <a:p>
            <a:pPr>
              <a:spcAft>
                <a:spcPct val="30000"/>
              </a:spcAft>
            </a:pPr>
            <a:r>
              <a:rPr lang="en-US" altLang="zh-CN" sz="3100" b="1">
                <a:solidFill>
                  <a:srgbClr val="FF0000"/>
                </a:solidFill>
                <a:latin typeface="仿宋" panose="02010609060101010101" charset="-122"/>
                <a:ea typeface="仿宋" panose="02010609060101010101" charset="-122"/>
                <a:cs typeface="仿宋" panose="02010609060101010101" charset="-122"/>
              </a:rPr>
              <a:t> </a:t>
            </a:r>
            <a:r>
              <a:rPr lang="zh-CN" altLang="en-US" sz="24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cs typeface="楷体" panose="02010609060101010101" pitchFamily="49" charset="-122"/>
              </a:rPr>
              <a:t>有利条件：</a:t>
            </a:r>
            <a:r>
              <a:rPr lang="zh-CN" altLang="en-US" sz="2400" b="1">
                <a:solidFill>
                  <a:schemeClr val="tx1"/>
                </a:solidFill>
                <a:latin typeface="楷体" panose="02010609060101010101" pitchFamily="49" charset="-122"/>
                <a:ea typeface="楷体" panose="02010609060101010101" pitchFamily="49" charset="-122"/>
                <a:cs typeface="楷体" panose="02010609060101010101" pitchFamily="49" charset="-122"/>
              </a:rPr>
              <a:t>亚热带季风气候高温期与多雨期一致，水热资源丰富、配合好；冲积平原，地势低平、河湖众多、土壤深厚肥沃，自古以来就是我国重要的种植业区和淡水鱼产区，为著名的“鱼米之乡”</a:t>
            </a:r>
          </a:p>
        </p:txBody>
      </p:sp>
      <p:sp>
        <p:nvSpPr>
          <p:cNvPr id="2" name="文本框 1"/>
          <p:cNvSpPr txBox="1"/>
          <p:nvPr/>
        </p:nvSpPr>
        <p:spPr>
          <a:xfrm>
            <a:off x="-74930" y="1043305"/>
            <a:ext cx="6889750" cy="521970"/>
          </a:xfrm>
          <a:prstGeom prst="rect">
            <a:avLst/>
          </a:prstGeom>
          <a:noFill/>
        </p:spPr>
        <p:txBody>
          <a:bodyPr wrap="square" rtlCol="0">
            <a:spAutoFit/>
          </a:bodyPr>
          <a:lstStyle/>
          <a:p>
            <a:r>
              <a:rPr lang="zh-CN" altLang="en-US" sz="2800" b="1" dirty="0" smtClean="0">
                <a:latin typeface="方正粗黑宋简体" panose="02000000000000000000" charset="-122"/>
                <a:ea typeface="方正粗黑宋简体" panose="02000000000000000000" charset="-122"/>
              </a:rPr>
              <a:t>请</a:t>
            </a:r>
            <a:r>
              <a:rPr lang="zh-CN" altLang="en-US" sz="2800" b="1" dirty="0">
                <a:latin typeface="方正粗黑宋简体" panose="02000000000000000000" charset="-122"/>
                <a:ea typeface="方正粗黑宋简体" panose="02000000000000000000" charset="-122"/>
              </a:rPr>
              <a:t>评价长江中下游平原发展农业的条件。</a:t>
            </a:r>
          </a:p>
        </p:txBody>
      </p:sp>
      <p:grpSp>
        <p:nvGrpSpPr>
          <p:cNvPr id="11268" name="组合 7172"/>
          <p:cNvGrpSpPr/>
          <p:nvPr/>
        </p:nvGrpSpPr>
        <p:grpSpPr>
          <a:xfrm>
            <a:off x="5300345" y="1555115"/>
            <a:ext cx="5847080" cy="4890135"/>
            <a:chOff x="295" y="527"/>
            <a:chExt cx="5261" cy="2957"/>
          </a:xfrm>
        </p:grpSpPr>
        <p:pic>
          <p:nvPicPr>
            <p:cNvPr id="11269" name="图片 7173" descr="南方地区地形"/>
            <p:cNvPicPr>
              <a:picLocks noChangeAspect="1"/>
            </p:cNvPicPr>
            <p:nvPr/>
          </p:nvPicPr>
          <p:blipFill>
            <a:blip r:embed="rId3" cstate="print"/>
            <a:srcRect l="45308" t="11586" r="9386" b="52429"/>
            <a:stretch>
              <a:fillRect/>
            </a:stretch>
          </p:blipFill>
          <p:spPr>
            <a:xfrm>
              <a:off x="385" y="533"/>
              <a:ext cx="4581" cy="2686"/>
            </a:xfrm>
            <a:prstGeom prst="rect">
              <a:avLst/>
            </a:prstGeom>
            <a:noFill/>
            <a:ln w="12700" cap="flat" cmpd="sng">
              <a:solidFill>
                <a:schemeClr val="hlink"/>
              </a:solidFill>
              <a:prstDash val="solid"/>
              <a:miter/>
              <a:headEnd type="none" w="med" len="med"/>
              <a:tailEnd type="none" w="med" len="med"/>
            </a:ln>
          </p:spPr>
        </p:pic>
        <p:sp>
          <p:nvSpPr>
            <p:cNvPr id="11270" name="直接连接符 7174"/>
            <p:cNvSpPr/>
            <p:nvPr/>
          </p:nvSpPr>
          <p:spPr>
            <a:xfrm>
              <a:off x="497" y="527"/>
              <a:ext cx="107" cy="2722"/>
            </a:xfrm>
            <a:prstGeom prst="line">
              <a:avLst/>
            </a:prstGeom>
            <a:ln w="38100" cap="flat" cmpd="sng">
              <a:solidFill>
                <a:srgbClr val="FF3300"/>
              </a:solidFill>
              <a:prstDash val="solid"/>
              <a:round/>
              <a:headEnd type="none" w="med" len="med"/>
              <a:tailEnd type="none" w="med" len="med"/>
            </a:ln>
          </p:spPr>
          <p:txBody>
            <a:bodyPr/>
            <a:lstStyle/>
            <a:p>
              <a:endParaRPr/>
            </a:p>
          </p:txBody>
        </p:sp>
        <p:sp>
          <p:nvSpPr>
            <p:cNvPr id="11271" name="直接连接符 7175"/>
            <p:cNvSpPr/>
            <p:nvPr/>
          </p:nvSpPr>
          <p:spPr>
            <a:xfrm>
              <a:off x="3746" y="527"/>
              <a:ext cx="374" cy="2722"/>
            </a:xfrm>
            <a:prstGeom prst="line">
              <a:avLst/>
            </a:prstGeom>
            <a:ln w="38100" cap="flat" cmpd="sng">
              <a:solidFill>
                <a:srgbClr val="FF3300"/>
              </a:solidFill>
              <a:prstDash val="solid"/>
              <a:round/>
              <a:headEnd type="none" w="med" len="med"/>
              <a:tailEnd type="none" w="med" len="med"/>
            </a:ln>
          </p:spPr>
          <p:txBody>
            <a:bodyPr/>
            <a:lstStyle/>
            <a:p>
              <a:endParaRPr/>
            </a:p>
          </p:txBody>
        </p:sp>
        <p:sp>
          <p:nvSpPr>
            <p:cNvPr id="11272" name="任意多边形 7176"/>
            <p:cNvSpPr/>
            <p:nvPr/>
          </p:nvSpPr>
          <p:spPr>
            <a:xfrm rot="-324712">
              <a:off x="385" y="2084"/>
              <a:ext cx="4590" cy="106"/>
            </a:xfrm>
            <a:custGeom>
              <a:avLst/>
              <a:gdLst/>
              <a:ahLst/>
              <a:cxnLst/>
              <a:rect l="l" t="t" r="r" b="b"/>
              <a:pathLst>
                <a:path w="3040" h="105">
                  <a:moveTo>
                    <a:pt x="0" y="46"/>
                  </a:moveTo>
                  <a:cubicBezTo>
                    <a:pt x="140" y="64"/>
                    <a:pt x="281" y="83"/>
                    <a:pt x="636" y="91"/>
                  </a:cubicBezTo>
                  <a:cubicBezTo>
                    <a:pt x="991" y="99"/>
                    <a:pt x="1731" y="106"/>
                    <a:pt x="2132" y="91"/>
                  </a:cubicBezTo>
                  <a:cubicBezTo>
                    <a:pt x="2533" y="76"/>
                    <a:pt x="2786" y="38"/>
                    <a:pt x="3040" y="0"/>
                  </a:cubicBezTo>
                </a:path>
              </a:pathLst>
            </a:custGeom>
            <a:noFill/>
            <a:ln w="38100" cap="flat" cmpd="sng">
              <a:solidFill>
                <a:srgbClr val="FF3300"/>
              </a:solidFill>
              <a:prstDash val="solid"/>
              <a:round/>
              <a:headEnd type="none" w="med" len="med"/>
              <a:tailEnd type="none" w="med" len="med"/>
            </a:ln>
          </p:spPr>
          <p:txBody>
            <a:bodyPr/>
            <a:lstStyle/>
            <a:p>
              <a:endParaRPr lang="zh-CN" altLang="en-US"/>
            </a:p>
          </p:txBody>
        </p:sp>
        <p:sp>
          <p:nvSpPr>
            <p:cNvPr id="11273" name="文本框 7177"/>
            <p:cNvSpPr txBox="1"/>
            <p:nvPr/>
          </p:nvSpPr>
          <p:spPr>
            <a:xfrm>
              <a:off x="4830" y="1755"/>
              <a:ext cx="726" cy="465"/>
            </a:xfrm>
            <a:prstGeom prst="rect">
              <a:avLst/>
            </a:prstGeom>
            <a:solidFill>
              <a:schemeClr val="accent1"/>
            </a:solidFill>
            <a:ln w="9525">
              <a:noFill/>
            </a:ln>
          </p:spPr>
          <p:txBody>
            <a:bodyPr anchor="t">
              <a:spAutoFit/>
            </a:bodyPr>
            <a:lstStyle/>
            <a:p>
              <a:r>
                <a:rPr lang="en-US" altLang="zh-CN" sz="2200" b="1">
                  <a:solidFill>
                    <a:srgbClr val="FF0000"/>
                  </a:solidFill>
                  <a:latin typeface="Arial" panose="020B0604020202020204" pitchFamily="34" charset="0"/>
                  <a:ea typeface="宋体" panose="02010600030101010101" pitchFamily="2" charset="-122"/>
                </a:rPr>
                <a:t>30°N</a:t>
              </a:r>
            </a:p>
          </p:txBody>
        </p:sp>
        <p:sp>
          <p:nvSpPr>
            <p:cNvPr id="11274" name="文本框 7178"/>
            <p:cNvSpPr txBox="1"/>
            <p:nvPr/>
          </p:nvSpPr>
          <p:spPr>
            <a:xfrm>
              <a:off x="295" y="3224"/>
              <a:ext cx="1134" cy="260"/>
            </a:xfrm>
            <a:prstGeom prst="rect">
              <a:avLst/>
            </a:prstGeom>
            <a:noFill/>
            <a:ln w="9525">
              <a:noFill/>
            </a:ln>
          </p:spPr>
          <p:txBody>
            <a:bodyPr anchor="t">
              <a:spAutoFit/>
            </a:bodyPr>
            <a:lstStyle/>
            <a:p>
              <a:r>
                <a:rPr lang="en-US" altLang="zh-CN" sz="2200" b="1">
                  <a:solidFill>
                    <a:srgbClr val="FF9933"/>
                  </a:solidFill>
                  <a:latin typeface="Arial" panose="020B0604020202020204" pitchFamily="34" charset="0"/>
                  <a:ea typeface="宋体" panose="02010600030101010101" pitchFamily="2" charset="-122"/>
                </a:rPr>
                <a:t>110°E</a:t>
              </a:r>
            </a:p>
          </p:txBody>
        </p:sp>
        <p:sp>
          <p:nvSpPr>
            <p:cNvPr id="11275" name="文本框 7179"/>
            <p:cNvSpPr txBox="1"/>
            <p:nvPr/>
          </p:nvSpPr>
          <p:spPr>
            <a:xfrm>
              <a:off x="3833" y="3222"/>
              <a:ext cx="1134" cy="260"/>
            </a:xfrm>
            <a:prstGeom prst="rect">
              <a:avLst/>
            </a:prstGeom>
            <a:noFill/>
            <a:ln w="9525">
              <a:noFill/>
            </a:ln>
          </p:spPr>
          <p:txBody>
            <a:bodyPr anchor="t">
              <a:spAutoFit/>
            </a:bodyPr>
            <a:lstStyle/>
            <a:p>
              <a:r>
                <a:rPr lang="en-US" altLang="zh-CN" sz="2200" b="1">
                  <a:solidFill>
                    <a:srgbClr val="FF9933"/>
                  </a:solidFill>
                  <a:latin typeface="Arial" panose="020B0604020202020204" pitchFamily="34" charset="0"/>
                  <a:ea typeface="宋体" panose="02010600030101010101" pitchFamily="2" charset="-122"/>
                </a:rPr>
                <a:t>120°E</a:t>
              </a:r>
            </a:p>
          </p:txBody>
        </p:sp>
      </p:grpSp>
      <p:sp>
        <p:nvSpPr>
          <p:cNvPr id="3" name="文本框 2"/>
          <p:cNvSpPr txBox="1"/>
          <p:nvPr/>
        </p:nvSpPr>
        <p:spPr>
          <a:xfrm>
            <a:off x="91440" y="4259580"/>
            <a:ext cx="4940300" cy="1198880"/>
          </a:xfrm>
          <a:prstGeom prst="rect">
            <a:avLst/>
          </a:prstGeom>
          <a:noFill/>
        </p:spPr>
        <p:txBody>
          <a:bodyPr wrap="square" rtlCol="0" anchor="t">
            <a:spAutoFit/>
          </a:bodyPr>
          <a:lstStyle/>
          <a:p>
            <a:r>
              <a:rPr lang="zh-CN" altLang="en-US" sz="24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cs typeface="楷体" panose="02010609060101010101" pitchFamily="49" charset="-122"/>
                <a:sym typeface="+mn-ea"/>
              </a:rPr>
              <a:t>不利条件：</a:t>
            </a:r>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伏旱期，气温高，降水减，蒸发旺盛，易对水稻生产产生影响；易受洪灾影响。</a:t>
            </a:r>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
        <p:nvSpPr>
          <p:cNvPr id="7" name="矩形 6"/>
          <p:cNvSpPr/>
          <p:nvPr/>
        </p:nvSpPr>
        <p:spPr>
          <a:xfrm>
            <a:off x="7260724" y="132716"/>
            <a:ext cx="8255000" cy="720090"/>
          </a:xfrm>
          <a:prstGeom prst="rect">
            <a:avLst/>
          </a:prstGeom>
        </p:spPr>
        <p:txBody>
          <a:bodyPr/>
          <a:lstStyle/>
          <a:p>
            <a:pPr>
              <a:spcBef>
                <a:spcPts val="1800"/>
              </a:spcBef>
              <a:defRPr/>
            </a:pPr>
            <a:r>
              <a:rPr lang="zh-CN" altLang="en-US"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a:t>
            </a:r>
            <a:r>
              <a:rPr lang="en-US" altLang="zh-CN"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）长江中下游地区</a:t>
            </a:r>
          </a:p>
        </p:txBody>
      </p:sp>
      <p:grpSp>
        <p:nvGrpSpPr>
          <p:cNvPr id="4" name="组合 3"/>
          <p:cNvGrpSpPr/>
          <p:nvPr/>
        </p:nvGrpSpPr>
        <p:grpSpPr>
          <a:xfrm>
            <a:off x="91440" y="789305"/>
            <a:ext cx="12009120" cy="128270"/>
            <a:chOff x="57" y="1058"/>
            <a:chExt cx="13204" cy="202"/>
          </a:xfrm>
        </p:grpSpPr>
        <p:cxnSp>
          <p:nvCxnSpPr>
            <p:cNvPr id="9" name="直接连接符 8"/>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8" name="标题 1"/>
          <p:cNvSpPr txBox="1">
            <a:spLocks/>
          </p:cNvSpPr>
          <p:nvPr/>
        </p:nvSpPr>
        <p:spPr>
          <a:xfrm>
            <a:off x="-2187146" y="-73981"/>
            <a:ext cx="10515600" cy="76477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b="1" dirty="0">
                <a:ea typeface="楷体_GB2312" pitchFamily="49" charset="-122"/>
              </a:rPr>
              <a:t>3</a:t>
            </a:r>
            <a:r>
              <a:rPr lang="zh-CN" altLang="en-US" sz="3200" b="1" dirty="0" smtClean="0">
                <a:ea typeface="楷体_GB2312" pitchFamily="49" charset="-122"/>
              </a:rPr>
              <a:t>、南方地区农业生产的区内差异</a:t>
            </a:r>
            <a:endParaRPr lang="zh-CN" altLang="en-US" sz="3200" b="1" dirty="0"/>
          </a:p>
        </p:txBody>
      </p:sp>
    </p:spTree>
    <p:custDataLst>
      <p:tags r:id="rId1"/>
    </p:custDataLst>
    <p:extLst>
      <p:ext uri="{BB962C8B-B14F-4D97-AF65-F5344CB8AC3E}">
        <p14:creationId xmlns:p14="http://schemas.microsoft.com/office/powerpoint/2010/main" val="3528949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1"/>
                                        </p:tgtEl>
                                        <p:attrNameLst>
                                          <p:attrName>style.visibility</p:attrName>
                                        </p:attrNameLst>
                                      </p:cBhvr>
                                      <p:to>
                                        <p:strVal val="visible"/>
                                      </p:to>
                                    </p:set>
                                    <p:animEffect transition="in" filter="blinds(horizontal)">
                                      <p:cBhvr>
                                        <p:cTn id="12" dur="500"/>
                                        <p:tgtEl>
                                          <p:spTgt spid="37891"/>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890"/>
                                        </p:tgtEl>
                                        <p:attrNameLst>
                                          <p:attrName>style.visibility</p:attrName>
                                        </p:attrNameLst>
                                      </p:cBhvr>
                                      <p:to>
                                        <p:strVal val="visible"/>
                                      </p:to>
                                    </p:set>
                                    <p:animEffect transition="in" filter="blinds(horizontal)">
                                      <p:cBhvr>
                                        <p:cTn id="22"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1" grpId="0"/>
      <p:bldP spid="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矩形 65538"/>
          <p:cNvSpPr/>
          <p:nvPr/>
        </p:nvSpPr>
        <p:spPr>
          <a:xfrm>
            <a:off x="2233613" y="6363653"/>
            <a:ext cx="8280400" cy="615950"/>
          </a:xfrm>
          <a:prstGeom prst="rect">
            <a:avLst/>
          </a:prstGeom>
          <a:noFill/>
          <a:ln w="9525">
            <a:noFill/>
          </a:ln>
        </p:spPr>
        <p:txBody>
          <a:bodyPr>
            <a:spAutoFit/>
          </a:bodyPr>
          <a:lstStyle/>
          <a:p>
            <a:pPr>
              <a:lnSpc>
                <a:spcPct val="110000"/>
              </a:lnSpc>
            </a:pPr>
            <a:r>
              <a:rPr lang="en-US" altLang="zh-CN" sz="3100" b="1">
                <a:solidFill>
                  <a:schemeClr val="bg1"/>
                </a:solidFill>
                <a:latin typeface="Times New Roman" panose="02020603050405020304" pitchFamily="18" charset="0"/>
                <a:ea typeface="楷体_GB2312" pitchFamily="49" charset="-122"/>
              </a:rPr>
              <a:t> </a:t>
            </a:r>
            <a:endParaRPr lang="zh-CN" altLang="en-US" sz="2400" b="1">
              <a:solidFill>
                <a:srgbClr val="FF0000"/>
              </a:solidFill>
              <a:latin typeface="Times New Roman" panose="02020603050405020304" pitchFamily="18" charset="0"/>
              <a:ea typeface="楷体_GB2312" pitchFamily="49" charset="-122"/>
            </a:endParaRPr>
          </a:p>
        </p:txBody>
      </p:sp>
      <p:sp>
        <p:nvSpPr>
          <p:cNvPr id="39940" name="矩形 65539"/>
          <p:cNvSpPr/>
          <p:nvPr/>
        </p:nvSpPr>
        <p:spPr>
          <a:xfrm>
            <a:off x="5234305" y="1833245"/>
            <a:ext cx="7077710" cy="3408045"/>
          </a:xfrm>
          <a:prstGeom prst="rect">
            <a:avLst/>
          </a:prstGeom>
          <a:noFill/>
          <a:ln w="9525">
            <a:noFill/>
          </a:ln>
        </p:spPr>
        <p:txBody>
          <a:bodyPr wrap="square">
            <a:spAutoFit/>
          </a:bodyPr>
          <a:lstStyle/>
          <a:p>
            <a:pPr>
              <a:lnSpc>
                <a:spcPct val="110000"/>
              </a:lnSpc>
            </a:pPr>
            <a:r>
              <a:rPr lang="zh-CN" altLang="en-US" sz="2800" dirty="0">
                <a:solidFill>
                  <a:srgbClr val="FF0000"/>
                </a:solidFill>
                <a:latin typeface="楷体" panose="02010609060101010101" pitchFamily="49" charset="-122"/>
                <a:ea typeface="楷体" panose="02010609060101010101" pitchFamily="49" charset="-122"/>
                <a:sym typeface="+mn-ea"/>
              </a:rPr>
              <a:t>北部山脉，阻挡了冬季风的入侵，冬季霜雪少见；夏季炎热，雨热同期。成都平原由岷江、沱江及其支流冲积而成，地形平坦，土壤深厚；都江堰水利工程利用西北向东南倾斜的地势自流灌溉；富含磷钾等养分的紫色土广布，适宜农作物的生长。</a:t>
            </a:r>
            <a:endParaRPr lang="zh-CN" altLang="en-US" sz="2800" dirty="0">
              <a:solidFill>
                <a:srgbClr val="FF0000"/>
              </a:solidFill>
              <a:latin typeface="楷体" panose="02010609060101010101" pitchFamily="49" charset="-122"/>
              <a:ea typeface="楷体" panose="02010609060101010101" pitchFamily="49" charset="-122"/>
            </a:endParaRPr>
          </a:p>
          <a:p>
            <a:pPr>
              <a:lnSpc>
                <a:spcPct val="110000"/>
              </a:lnSpc>
            </a:pP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2" name="文本框 1"/>
          <p:cNvSpPr txBox="1"/>
          <p:nvPr/>
        </p:nvSpPr>
        <p:spPr>
          <a:xfrm>
            <a:off x="91440" y="1007110"/>
            <a:ext cx="10565765" cy="583565"/>
          </a:xfrm>
          <a:prstGeom prst="rect">
            <a:avLst/>
          </a:prstGeom>
          <a:noFill/>
        </p:spPr>
        <p:txBody>
          <a:bodyPr wrap="square" rtlCol="0">
            <a:spAutoFit/>
          </a:bodyPr>
          <a:lstStyle/>
          <a:p>
            <a:r>
              <a:rPr lang="zh-CN" altLang="en-US" sz="3200" b="1" dirty="0" smtClean="0">
                <a:latin typeface="楷体" panose="02010609060101010101" pitchFamily="49" charset="-122"/>
                <a:ea typeface="楷体" panose="02010609060101010101" pitchFamily="49" charset="-122"/>
              </a:rPr>
              <a:t>请</a:t>
            </a:r>
            <a:r>
              <a:rPr lang="zh-CN" altLang="en-US" sz="3200" b="1" dirty="0">
                <a:latin typeface="楷体" panose="02010609060101010101" pitchFamily="49" charset="-122"/>
                <a:ea typeface="楷体" panose="02010609060101010101" pitchFamily="49" charset="-122"/>
              </a:rPr>
              <a:t>结合下图简述成都平原发展农业的优势条件。</a:t>
            </a:r>
          </a:p>
        </p:txBody>
      </p:sp>
      <p:grpSp>
        <p:nvGrpSpPr>
          <p:cNvPr id="13315" name="组合 9219"/>
          <p:cNvGrpSpPr/>
          <p:nvPr/>
        </p:nvGrpSpPr>
        <p:grpSpPr>
          <a:xfrm>
            <a:off x="91440" y="1565910"/>
            <a:ext cx="5142865" cy="5140325"/>
            <a:chOff x="1882" y="45"/>
            <a:chExt cx="3828" cy="4202"/>
          </a:xfrm>
        </p:grpSpPr>
        <p:pic>
          <p:nvPicPr>
            <p:cNvPr id="13316" name="图片 9220" descr="南方地区地形"/>
            <p:cNvPicPr>
              <a:picLocks noChangeAspect="1"/>
            </p:cNvPicPr>
            <p:nvPr/>
          </p:nvPicPr>
          <p:blipFill>
            <a:blip r:embed="rId3" cstate="print"/>
            <a:srcRect l="1410" t="11363" r="46666" b="11792"/>
            <a:stretch>
              <a:fillRect/>
            </a:stretch>
          </p:blipFill>
          <p:spPr>
            <a:xfrm>
              <a:off x="1882" y="73"/>
              <a:ext cx="3828" cy="4174"/>
            </a:xfrm>
            <a:prstGeom prst="rect">
              <a:avLst/>
            </a:prstGeom>
            <a:noFill/>
            <a:ln w="12700" cap="flat" cmpd="sng">
              <a:solidFill>
                <a:schemeClr val="hlink"/>
              </a:solidFill>
              <a:prstDash val="solid"/>
              <a:miter/>
              <a:headEnd type="none" w="med" len="med"/>
              <a:tailEnd type="none" w="med" len="med"/>
            </a:ln>
          </p:spPr>
        </p:pic>
        <p:sp>
          <p:nvSpPr>
            <p:cNvPr id="13317" name="任意多边形 9221"/>
            <p:cNvSpPr/>
            <p:nvPr/>
          </p:nvSpPr>
          <p:spPr>
            <a:xfrm>
              <a:off x="1882" y="1299"/>
              <a:ext cx="3810" cy="90"/>
            </a:xfrm>
            <a:custGeom>
              <a:avLst/>
              <a:gdLst/>
              <a:ahLst/>
              <a:cxnLst/>
              <a:rect l="l" t="t" r="r" b="b"/>
              <a:pathLst>
                <a:path w="3040" h="105">
                  <a:moveTo>
                    <a:pt x="0" y="46"/>
                  </a:moveTo>
                  <a:cubicBezTo>
                    <a:pt x="140" y="64"/>
                    <a:pt x="281" y="83"/>
                    <a:pt x="636" y="91"/>
                  </a:cubicBezTo>
                  <a:cubicBezTo>
                    <a:pt x="991" y="99"/>
                    <a:pt x="1731" y="106"/>
                    <a:pt x="2132" y="91"/>
                  </a:cubicBezTo>
                  <a:cubicBezTo>
                    <a:pt x="2533" y="76"/>
                    <a:pt x="2786" y="38"/>
                    <a:pt x="3040" y="0"/>
                  </a:cubicBezTo>
                </a:path>
              </a:pathLst>
            </a:custGeom>
            <a:noFill/>
            <a:ln w="38100" cap="flat" cmpd="sng">
              <a:solidFill>
                <a:srgbClr val="FF3300"/>
              </a:solidFill>
              <a:prstDash val="solid"/>
              <a:round/>
              <a:headEnd type="none" w="med" len="med"/>
              <a:tailEnd type="none" w="med" len="med"/>
            </a:ln>
          </p:spPr>
          <p:txBody>
            <a:bodyPr/>
            <a:lstStyle/>
            <a:p>
              <a:endParaRPr lang="zh-CN" altLang="en-US"/>
            </a:p>
          </p:txBody>
        </p:sp>
        <p:sp>
          <p:nvSpPr>
            <p:cNvPr id="13318" name="任意多边形 9222"/>
            <p:cNvSpPr/>
            <p:nvPr/>
          </p:nvSpPr>
          <p:spPr>
            <a:xfrm>
              <a:off x="1882" y="2714"/>
              <a:ext cx="3810" cy="90"/>
            </a:xfrm>
            <a:custGeom>
              <a:avLst/>
              <a:gdLst/>
              <a:ahLst/>
              <a:cxnLst/>
              <a:rect l="l" t="t" r="r" b="b"/>
              <a:pathLst>
                <a:path w="3040" h="105">
                  <a:moveTo>
                    <a:pt x="0" y="46"/>
                  </a:moveTo>
                  <a:cubicBezTo>
                    <a:pt x="140" y="64"/>
                    <a:pt x="281" y="83"/>
                    <a:pt x="636" y="91"/>
                  </a:cubicBezTo>
                  <a:cubicBezTo>
                    <a:pt x="991" y="99"/>
                    <a:pt x="1731" y="106"/>
                    <a:pt x="2132" y="91"/>
                  </a:cubicBezTo>
                  <a:cubicBezTo>
                    <a:pt x="2533" y="76"/>
                    <a:pt x="2786" y="38"/>
                    <a:pt x="3040" y="0"/>
                  </a:cubicBezTo>
                </a:path>
              </a:pathLst>
            </a:custGeom>
            <a:noFill/>
            <a:ln w="38100" cap="flat" cmpd="sng">
              <a:solidFill>
                <a:srgbClr val="FF3300"/>
              </a:solidFill>
              <a:prstDash val="solid"/>
              <a:round/>
              <a:headEnd type="none" w="med" len="med"/>
              <a:tailEnd type="none" w="med" len="med"/>
            </a:ln>
          </p:spPr>
          <p:txBody>
            <a:bodyPr/>
            <a:lstStyle/>
            <a:p>
              <a:endParaRPr lang="zh-CN" altLang="en-US"/>
            </a:p>
          </p:txBody>
        </p:sp>
        <p:sp>
          <p:nvSpPr>
            <p:cNvPr id="13319" name="直接连接符 9223"/>
            <p:cNvSpPr/>
            <p:nvPr/>
          </p:nvSpPr>
          <p:spPr>
            <a:xfrm flipH="1">
              <a:off x="2608" y="81"/>
              <a:ext cx="272" cy="4156"/>
            </a:xfrm>
            <a:prstGeom prst="line">
              <a:avLst/>
            </a:prstGeom>
            <a:ln w="38100" cap="flat" cmpd="sng">
              <a:solidFill>
                <a:srgbClr val="FF3300"/>
              </a:solidFill>
              <a:prstDash val="solid"/>
              <a:round/>
              <a:headEnd type="none" w="med" len="med"/>
              <a:tailEnd type="none" w="med" len="med"/>
            </a:ln>
          </p:spPr>
          <p:txBody>
            <a:bodyPr/>
            <a:lstStyle/>
            <a:p>
              <a:endParaRPr/>
            </a:p>
          </p:txBody>
        </p:sp>
        <p:sp>
          <p:nvSpPr>
            <p:cNvPr id="13320" name="直接连接符 9224"/>
            <p:cNvSpPr/>
            <p:nvPr/>
          </p:nvSpPr>
          <p:spPr>
            <a:xfrm flipH="1">
              <a:off x="3978" y="72"/>
              <a:ext cx="90" cy="4156"/>
            </a:xfrm>
            <a:prstGeom prst="line">
              <a:avLst/>
            </a:prstGeom>
            <a:ln w="38100" cap="flat" cmpd="sng">
              <a:solidFill>
                <a:srgbClr val="FF3300"/>
              </a:solidFill>
              <a:prstDash val="solid"/>
              <a:round/>
              <a:headEnd type="none" w="med" len="med"/>
              <a:tailEnd type="none" w="med" len="med"/>
            </a:ln>
          </p:spPr>
          <p:txBody>
            <a:bodyPr/>
            <a:lstStyle/>
            <a:p>
              <a:endParaRPr/>
            </a:p>
          </p:txBody>
        </p:sp>
        <p:sp>
          <p:nvSpPr>
            <p:cNvPr id="13321" name="直接连接符 9225"/>
            <p:cNvSpPr/>
            <p:nvPr/>
          </p:nvSpPr>
          <p:spPr>
            <a:xfrm>
              <a:off x="5193" y="45"/>
              <a:ext cx="182" cy="4201"/>
            </a:xfrm>
            <a:prstGeom prst="line">
              <a:avLst/>
            </a:prstGeom>
            <a:ln w="38100" cap="flat" cmpd="sng">
              <a:solidFill>
                <a:srgbClr val="FF3300"/>
              </a:solidFill>
              <a:prstDash val="solid"/>
              <a:round/>
              <a:headEnd type="none" w="med" len="med"/>
              <a:tailEnd type="none" w="med" len="med"/>
            </a:ln>
          </p:spPr>
          <p:txBody>
            <a:bodyPr/>
            <a:lstStyle/>
            <a:p>
              <a:endParaRPr/>
            </a:p>
          </p:txBody>
        </p:sp>
      </p:grpSp>
      <p:sp>
        <p:nvSpPr>
          <p:cNvPr id="7" name="矩形 6"/>
          <p:cNvSpPr/>
          <p:nvPr/>
        </p:nvSpPr>
        <p:spPr>
          <a:xfrm>
            <a:off x="6565093" y="98743"/>
            <a:ext cx="9634220" cy="720090"/>
          </a:xfrm>
          <a:prstGeom prst="rect">
            <a:avLst/>
          </a:prstGeom>
        </p:spPr>
        <p:txBody>
          <a:bodyPr/>
          <a:lstStyle/>
          <a:p>
            <a:pPr>
              <a:spcBef>
                <a:spcPts val="1800"/>
              </a:spcBef>
              <a:defRPr/>
            </a:pPr>
            <a:r>
              <a:rPr lang="zh-CN" altLang="en-US"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a:t>
            </a:r>
            <a:r>
              <a:rPr lang="en-US" altLang="zh-CN"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2</a:t>
            </a:r>
            <a:r>
              <a:rPr lang="zh-CN" altLang="en-US"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）天府之国</a:t>
            </a:r>
            <a:r>
              <a:rPr lang="en-US" altLang="zh-CN"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a:t>
            </a:r>
            <a:r>
              <a:rPr lang="zh-CN" altLang="en-US" sz="3200" b="1" dirty="0" smtClean="0">
                <a:solidFill>
                  <a:schemeClr val="tx1"/>
                </a:solidFill>
                <a:latin typeface="方正粗黑宋简体" panose="02000000000000000000" charset="-122"/>
                <a:ea typeface="方正粗黑宋简体" panose="02000000000000000000" charset="-122"/>
                <a:cs typeface="方正粗黑宋简体" panose="02000000000000000000" charset="-122"/>
                <a:sym typeface="+mn-ea"/>
              </a:rPr>
              <a:t>成都平原</a:t>
            </a:r>
          </a:p>
        </p:txBody>
      </p:sp>
      <p:grpSp>
        <p:nvGrpSpPr>
          <p:cNvPr id="4" name="组合 3"/>
          <p:cNvGrpSpPr/>
          <p:nvPr/>
        </p:nvGrpSpPr>
        <p:grpSpPr>
          <a:xfrm>
            <a:off x="91440" y="789305"/>
            <a:ext cx="12009120" cy="128270"/>
            <a:chOff x="57" y="1058"/>
            <a:chExt cx="13204" cy="202"/>
          </a:xfrm>
        </p:grpSpPr>
        <p:cxnSp>
          <p:nvCxnSpPr>
            <p:cNvPr id="9" name="直接连接符 8"/>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 name="标题 1"/>
          <p:cNvSpPr txBox="1">
            <a:spLocks/>
          </p:cNvSpPr>
          <p:nvPr/>
        </p:nvSpPr>
        <p:spPr>
          <a:xfrm>
            <a:off x="-2105526" y="-83515"/>
            <a:ext cx="10515600" cy="76477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b="1" smtClean="0">
                <a:ea typeface="楷体_GB2312" pitchFamily="49" charset="-122"/>
              </a:rPr>
              <a:t>4</a:t>
            </a:r>
            <a:r>
              <a:rPr lang="zh-CN" altLang="en-US" sz="3200" b="1" smtClean="0">
                <a:ea typeface="楷体_GB2312" pitchFamily="49" charset="-122"/>
              </a:rPr>
              <a:t>、南方地区农业生产的区内差异</a:t>
            </a:r>
            <a:endParaRPr lang="zh-CN" altLang="en-US" sz="3200" b="1" dirty="0"/>
          </a:p>
        </p:txBody>
      </p:sp>
    </p:spTree>
    <p:custDataLst>
      <p:tags r:id="rId1"/>
    </p:custDataLst>
    <p:extLst>
      <p:ext uri="{BB962C8B-B14F-4D97-AF65-F5344CB8AC3E}">
        <p14:creationId xmlns:p14="http://schemas.microsoft.com/office/powerpoint/2010/main" val="3237455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blinds(horizontal)">
                                      <p:cBhvr>
                                        <p:cTn id="7"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80210" y="170815"/>
            <a:ext cx="4347845" cy="524510"/>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sz="2800" b="1" dirty="0" err="1">
                <a:solidFill>
                  <a:schemeClr val="accent1"/>
                </a:solidFill>
                <a:latin typeface="微软雅黑" panose="020B0503020204020204" charset="-122"/>
                <a:ea typeface="微软雅黑" panose="020B0503020204020204" charset="-122"/>
              </a:rPr>
              <a:t>西南地区</a:t>
            </a:r>
            <a:r>
              <a:rPr sz="2800" b="1" dirty="0" smtClean="0">
                <a:solidFill>
                  <a:schemeClr val="accent1"/>
                </a:solidFill>
                <a:latin typeface="微软雅黑" panose="020B0503020204020204" charset="-122"/>
                <a:ea typeface="微软雅黑" panose="020B0503020204020204" charset="-122"/>
              </a:rPr>
              <a:t>——</a:t>
            </a:r>
            <a:r>
              <a:rPr lang="zh-CN" altLang="en-US" sz="2800" b="1" dirty="0" smtClean="0">
                <a:solidFill>
                  <a:schemeClr val="accent1"/>
                </a:solidFill>
                <a:latin typeface="微软雅黑" panose="020B0503020204020204" charset="-122"/>
                <a:ea typeface="微软雅黑" panose="020B0503020204020204" charset="-122"/>
              </a:rPr>
              <a:t>四川盆地</a:t>
            </a:r>
            <a:endParaRPr lang="ko-KR" altLang="en-US" sz="2800" b="1" dirty="0">
              <a:solidFill>
                <a:schemeClr val="accent1"/>
              </a:solidFill>
              <a:latin typeface="微软雅黑" panose="020B0503020204020204" charset="-122"/>
              <a:ea typeface="微软雅黑" panose="020B0503020204020204" charset="-122"/>
            </a:endParaRPr>
          </a:p>
        </p:txBody>
      </p:sp>
      <p:sp>
        <p:nvSpPr>
          <p:cNvPr id="4" name="文本框 3"/>
          <p:cNvSpPr txBox="1"/>
          <p:nvPr/>
        </p:nvSpPr>
        <p:spPr>
          <a:xfrm>
            <a:off x="647700" y="1962785"/>
            <a:ext cx="6956425" cy="277495"/>
          </a:xfrm>
          <a:prstGeom prst="rect">
            <a:avLst/>
          </a:prstGeom>
          <a:noFill/>
        </p:spPr>
        <p:txBody>
          <a:bodyPr vert="horz" wrap="square" lIns="0" tIns="0" rIns="0" bIns="0" anchor="t">
            <a:noAutofit/>
          </a:bodyPr>
          <a:lstStyle/>
          <a:p>
            <a:pPr marL="0" indent="0" algn="l" defTabSz="914400" eaLnBrk="1" hangingPunct="1">
              <a:lnSpc>
                <a:spcPct val="100000"/>
              </a:lnSpc>
              <a:spcBef>
                <a:spcPts val="1400"/>
              </a:spcBef>
              <a:spcAft>
                <a:spcPts val="0"/>
              </a:spcAft>
              <a:buFontTx/>
              <a:buNone/>
            </a:pPr>
            <a:endParaRPr lang="ko-KR" altLang="en-US" sz="1800">
              <a:latin typeface="Calibri" panose="020F0502020204030204" charset="0"/>
              <a:ea typeface="宋体" panose="02010600030101010101" pitchFamily="2" charset="-122"/>
            </a:endParaRPr>
          </a:p>
        </p:txBody>
      </p:sp>
      <p:sp>
        <p:nvSpPr>
          <p:cNvPr id="5" name="文本框 4"/>
          <p:cNvSpPr txBox="1"/>
          <p:nvPr/>
        </p:nvSpPr>
        <p:spPr>
          <a:xfrm>
            <a:off x="120650" y="1188085"/>
            <a:ext cx="10876213" cy="1845945"/>
          </a:xfrm>
          <a:prstGeom prst="rect">
            <a:avLst/>
          </a:prstGeom>
          <a:noFill/>
        </p:spPr>
        <p:txBody>
          <a:bodyPr vert="horz" wrap="square" lIns="0" tIns="0" rIns="0" bIns="0" numCol="1" anchor="t">
            <a:noAutofit/>
          </a:bodyPr>
          <a:lstStyle/>
          <a:p>
            <a:pPr marL="0" indent="0" algn="l" defTabSz="914400" hangingPunct="1">
              <a:lnSpc>
                <a:spcPct val="100000"/>
              </a:lnSpc>
              <a:spcBef>
                <a:spcPts val="0"/>
              </a:spcBef>
              <a:spcAft>
                <a:spcPts val="0"/>
              </a:spcAft>
              <a:buFontTx/>
              <a:buNone/>
            </a:pPr>
            <a:r>
              <a:rPr sz="2400" b="1" i="0" dirty="0">
                <a:solidFill>
                  <a:srgbClr val="0611F2"/>
                </a:solidFill>
                <a:latin typeface="微软雅黑" panose="020B0503020204020204" charset="-122"/>
                <a:ea typeface="微软雅黑" panose="020B0503020204020204" charset="-122"/>
              </a:rPr>
              <a:t>成都平原：</a:t>
            </a:r>
            <a:r>
              <a:rPr sz="2400" b="1" i="0" dirty="0">
                <a:solidFill>
                  <a:srgbClr val="333333"/>
                </a:solidFill>
                <a:latin typeface="Arial" panose="020B0604020202020204" pitchFamily="34" charset="0"/>
                <a:ea typeface="Arial" panose="020B0604020202020204" pitchFamily="34" charset="0"/>
              </a:rPr>
              <a:t>地形倾斜，易灌易排，气候温和</a:t>
            </a:r>
            <a:r>
              <a:rPr sz="2400" b="1" i="0" dirty="0" smtClean="0">
                <a:solidFill>
                  <a:srgbClr val="333333"/>
                </a:solidFill>
                <a:latin typeface="Arial" panose="020B0604020202020204" pitchFamily="34" charset="0"/>
                <a:ea typeface="Arial" panose="020B0604020202020204" pitchFamily="34" charset="0"/>
              </a:rPr>
              <a:t>，土质肥沃</a:t>
            </a:r>
            <a:r>
              <a:rPr sz="2400" b="1" i="0" dirty="0">
                <a:solidFill>
                  <a:srgbClr val="333333"/>
                </a:solidFill>
                <a:latin typeface="Arial" panose="020B0604020202020204" pitchFamily="34" charset="0"/>
                <a:ea typeface="Arial" panose="020B0604020202020204" pitchFamily="34" charset="0"/>
              </a:rPr>
              <a:t>，</a:t>
            </a:r>
            <a:r>
              <a:rPr sz="2400" b="1" i="0" dirty="0">
                <a:solidFill>
                  <a:srgbClr val="0611F2"/>
                </a:solidFill>
                <a:latin typeface="微软雅黑" panose="020B0503020204020204" charset="-122"/>
                <a:ea typeface="微软雅黑" panose="020B0503020204020204" charset="-122"/>
              </a:rPr>
              <a:t>河渠纵横密布，典型的水田农业区</a:t>
            </a:r>
            <a:r>
              <a:rPr sz="2400" b="1" i="0" dirty="0" smtClean="0">
                <a:solidFill>
                  <a:srgbClr val="0611F2"/>
                </a:solidFill>
                <a:latin typeface="微软雅黑" panose="020B0503020204020204" charset="-122"/>
                <a:ea typeface="微软雅黑" panose="020B0503020204020204" charset="-122"/>
              </a:rPr>
              <a:t>，农作物一年两熟或三熟</a:t>
            </a:r>
            <a:r>
              <a:rPr sz="2400" b="1" i="0" dirty="0">
                <a:solidFill>
                  <a:srgbClr val="0611F2"/>
                </a:solidFill>
                <a:latin typeface="微软雅黑" panose="020B0503020204020204" charset="-122"/>
                <a:ea typeface="微软雅黑" panose="020B0503020204020204" charset="-122"/>
              </a:rPr>
              <a:t>。是中国重要的</a:t>
            </a:r>
            <a:r>
              <a:rPr sz="2400" b="1" i="0" dirty="0">
                <a:solidFill>
                  <a:srgbClr val="FF0000"/>
                </a:solidFill>
                <a:latin typeface="微软雅黑" panose="020B0503020204020204" charset="-122"/>
                <a:ea typeface="微软雅黑" panose="020B0503020204020204" charset="-122"/>
              </a:rPr>
              <a:t>水稻</a:t>
            </a:r>
            <a:r>
              <a:rPr sz="2400" b="1" i="0" dirty="0" smtClean="0">
                <a:solidFill>
                  <a:srgbClr val="0611F2"/>
                </a:solidFill>
                <a:latin typeface="微软雅黑" panose="020B0503020204020204" charset="-122"/>
                <a:ea typeface="微软雅黑" panose="020B0503020204020204" charset="-122"/>
              </a:rPr>
              <a:t>、棉花</a:t>
            </a:r>
            <a:r>
              <a:rPr sz="2400" b="1" i="0" dirty="0">
                <a:solidFill>
                  <a:srgbClr val="0611F2"/>
                </a:solidFill>
                <a:latin typeface="微软雅黑" panose="020B0503020204020204" charset="-122"/>
                <a:ea typeface="微软雅黑" panose="020B0503020204020204" charset="-122"/>
              </a:rPr>
              <a:t>、油菜、</a:t>
            </a:r>
            <a:r>
              <a:rPr sz="2400" b="1" i="0" dirty="0">
                <a:solidFill>
                  <a:srgbClr val="FF0000"/>
                </a:solidFill>
                <a:latin typeface="微软雅黑" panose="020B0503020204020204" charset="-122"/>
                <a:ea typeface="微软雅黑" panose="020B0503020204020204" charset="-122"/>
              </a:rPr>
              <a:t>小麦</a:t>
            </a:r>
            <a:r>
              <a:rPr sz="2400" b="1" i="0" dirty="0">
                <a:solidFill>
                  <a:srgbClr val="0611F2"/>
                </a:solidFill>
                <a:latin typeface="微软雅黑" panose="020B0503020204020204" charset="-122"/>
                <a:ea typeface="微软雅黑" panose="020B0503020204020204" charset="-122"/>
              </a:rPr>
              <a:t>、</a:t>
            </a:r>
            <a:r>
              <a:rPr sz="2400" b="1" i="0" dirty="0">
                <a:solidFill>
                  <a:srgbClr val="E80074"/>
                </a:solidFill>
                <a:latin typeface="微软雅黑" panose="020B0503020204020204" charset="-122"/>
                <a:ea typeface="微软雅黑" panose="020B0503020204020204" charset="-122"/>
              </a:rPr>
              <a:t>柑橘、柚子、</a:t>
            </a:r>
            <a:r>
              <a:rPr sz="2400" b="1" i="0" dirty="0">
                <a:solidFill>
                  <a:srgbClr val="0611F2"/>
                </a:solidFill>
                <a:latin typeface="微软雅黑" panose="020B0503020204020204" charset="-122"/>
                <a:ea typeface="微软雅黑" panose="020B0503020204020204" charset="-122"/>
              </a:rPr>
              <a:t>茶叶、药材</a:t>
            </a:r>
            <a:r>
              <a:rPr sz="2400" b="1" i="0" dirty="0" smtClean="0">
                <a:solidFill>
                  <a:srgbClr val="0611F2"/>
                </a:solidFill>
                <a:latin typeface="微软雅黑" panose="020B0503020204020204" charset="-122"/>
                <a:ea typeface="微软雅黑" panose="020B0503020204020204" charset="-122"/>
              </a:rPr>
              <a:t>、</a:t>
            </a:r>
            <a:r>
              <a:rPr sz="2400" b="1" i="0" dirty="0" smtClean="0">
                <a:solidFill>
                  <a:srgbClr val="36B700"/>
                </a:solidFill>
                <a:latin typeface="微软雅黑" panose="020B0503020204020204" charset="-122"/>
                <a:ea typeface="微软雅黑" panose="020B0503020204020204" charset="-122"/>
              </a:rPr>
              <a:t>蚕丝</a:t>
            </a:r>
            <a:r>
              <a:rPr sz="2400" b="1" i="0" dirty="0">
                <a:solidFill>
                  <a:srgbClr val="36B700"/>
                </a:solidFill>
                <a:latin typeface="微软雅黑" panose="020B0503020204020204" charset="-122"/>
                <a:ea typeface="微软雅黑" panose="020B0503020204020204" charset="-122"/>
              </a:rPr>
              <a:t>、</a:t>
            </a:r>
            <a:r>
              <a:rPr sz="2400" b="1" i="0" dirty="0">
                <a:solidFill>
                  <a:srgbClr val="0611F2"/>
                </a:solidFill>
                <a:latin typeface="微软雅黑" panose="020B0503020204020204" charset="-122"/>
                <a:ea typeface="微软雅黑" panose="020B0503020204020204" charset="-122"/>
              </a:rPr>
              <a:t>香樟产区，有“天府之国”的美称。</a:t>
            </a:r>
            <a:endParaRPr lang="ko-KR" altLang="en-US" sz="2400" b="1" i="0" dirty="0">
              <a:solidFill>
                <a:srgbClr val="0611F2"/>
              </a:solidFill>
              <a:latin typeface="微软雅黑" panose="020B0503020204020204" charset="-122"/>
              <a:ea typeface="微软雅黑" panose="020B0503020204020204" charset="-122"/>
            </a:endParaRPr>
          </a:p>
        </p:txBody>
      </p:sp>
      <p:pic>
        <p:nvPicPr>
          <p:cNvPr id="7" name="图片 6"/>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284581" y="2923673"/>
            <a:ext cx="4433570" cy="3373588"/>
          </a:xfrm>
          <a:prstGeom prst="rect">
            <a:avLst/>
          </a:prstGeom>
          <a:noFill/>
        </p:spPr>
      </p:pic>
      <p:pic>
        <p:nvPicPr>
          <p:cNvPr id="19" name="图片 18"/>
          <p:cNvPicPr/>
          <p:nvPr/>
        </p:nvPicPr>
        <p:blipFill rotWithShape="1">
          <a:blip r:embed="rId3" cstate="print"/>
          <a:srcRect/>
          <a:stretch>
            <a:fillRect/>
          </a:stretch>
        </p:blipFill>
        <p:spPr>
          <a:xfrm>
            <a:off x="5072011" y="2983848"/>
            <a:ext cx="3316238" cy="3253238"/>
          </a:xfrm>
          <a:prstGeom prst="rect">
            <a:avLst/>
          </a:prstGeom>
          <a:noFill/>
          <a:ln w="0">
            <a:noFill/>
          </a:ln>
        </p:spPr>
      </p:pic>
      <p:pic>
        <p:nvPicPr>
          <p:cNvPr id="20" name="图片 19"/>
          <p:cNvPicPr/>
          <p:nvPr/>
        </p:nvPicPr>
        <p:blipFill rotWithShape="1">
          <a:blip r:embed="rId4" cstate="print"/>
          <a:srcRect/>
          <a:stretch>
            <a:fillRect/>
          </a:stretch>
        </p:blipFill>
        <p:spPr>
          <a:xfrm>
            <a:off x="8827202" y="2718234"/>
            <a:ext cx="3364798" cy="3518852"/>
          </a:xfrm>
          <a:prstGeom prst="rect">
            <a:avLst/>
          </a:prstGeom>
          <a:noFill/>
          <a:ln w="0">
            <a:noFill/>
          </a:ln>
        </p:spPr>
      </p:pic>
    </p:spTree>
    <p:extLst>
      <p:ext uri="{BB962C8B-B14F-4D97-AF65-F5344CB8AC3E}">
        <p14:creationId xmlns:p14="http://schemas.microsoft.com/office/powerpoint/2010/main" val="30170992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8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32756"/>
            <a:ext cx="10515600" cy="764771"/>
          </a:xfrm>
        </p:spPr>
        <p:txBody>
          <a:bodyPr>
            <a:normAutofit/>
          </a:bodyPr>
          <a:lstStyle/>
          <a:p>
            <a:r>
              <a:rPr lang="en-US" altLang="zh-CN" sz="3200" b="1" dirty="0" smtClean="0">
                <a:ea typeface="楷体_GB2312" pitchFamily="49" charset="-122"/>
              </a:rPr>
              <a:t>4</a:t>
            </a:r>
            <a:r>
              <a:rPr lang="zh-CN" altLang="en-US" sz="3200" b="1" dirty="0" smtClean="0">
                <a:ea typeface="楷体_GB2312" pitchFamily="49" charset="-122"/>
              </a:rPr>
              <a:t>、南方</a:t>
            </a:r>
            <a:r>
              <a:rPr lang="zh-CN" altLang="en-US" sz="3200" b="1" dirty="0">
                <a:ea typeface="楷体_GB2312" pitchFamily="49" charset="-122"/>
              </a:rPr>
              <a:t>地区农业生产的区内</a:t>
            </a:r>
            <a:r>
              <a:rPr lang="zh-CN" altLang="en-US" sz="3200" b="1" dirty="0" smtClean="0">
                <a:ea typeface="楷体_GB2312" pitchFamily="49" charset="-122"/>
              </a:rPr>
              <a:t>差异</a:t>
            </a:r>
            <a:endParaRPr lang="zh-CN" altLang="en-US" sz="3200" b="1" dirty="0"/>
          </a:p>
        </p:txBody>
      </p:sp>
      <p:sp>
        <p:nvSpPr>
          <p:cNvPr id="299011" name="Rectangle 3"/>
          <p:cNvSpPr>
            <a:spLocks noGrp="1" noChangeArrowheads="1"/>
          </p:cNvSpPr>
          <p:nvPr>
            <p:ph type="body" idx="4294967295"/>
          </p:nvPr>
        </p:nvSpPr>
        <p:spPr>
          <a:xfrm>
            <a:off x="0" y="1407484"/>
            <a:ext cx="6666807" cy="5450516"/>
          </a:xfrm>
        </p:spPr>
        <p:txBody>
          <a:bodyPr>
            <a:noAutofit/>
          </a:bodyPr>
          <a:lstStyle/>
          <a:p>
            <a:pPr eaLnBrk="1" hangingPunct="1">
              <a:lnSpc>
                <a:spcPct val="120000"/>
              </a:lnSpc>
              <a:buFont typeface="Wingdings" panose="05000000000000000000" pitchFamily="2" charset="2"/>
              <a:buNone/>
              <a:defRPr/>
            </a:pPr>
            <a:r>
              <a:rPr kumimoji="1" lang="en-US" altLang="zh-CN" sz="2400" b="1" dirty="0" smtClean="0">
                <a:ea typeface="楷体_GB2312" pitchFamily="49" charset="-122"/>
              </a:rPr>
              <a:t>①</a:t>
            </a:r>
            <a:r>
              <a:rPr kumimoji="1" lang="zh-CN" altLang="en-US" sz="2400" b="1" dirty="0" smtClean="0">
                <a:ea typeface="楷体_GB2312" pitchFamily="49" charset="-122"/>
              </a:rPr>
              <a:t>长江中下游平原：</a:t>
            </a:r>
          </a:p>
          <a:p>
            <a:pPr eaLnBrk="1" hangingPunct="1">
              <a:lnSpc>
                <a:spcPct val="120000"/>
              </a:lnSpc>
              <a:defRPr/>
            </a:pPr>
            <a:r>
              <a:rPr kumimoji="1" lang="zh-CN" altLang="en-US" sz="2400" b="1" dirty="0" smtClean="0">
                <a:solidFill>
                  <a:srgbClr val="0000FF"/>
                </a:solidFill>
                <a:ea typeface="楷体_GB2312" pitchFamily="49" charset="-122"/>
              </a:rPr>
              <a:t>地势低平、河湖众多、气候温暖、土壤肥沃，自古就是我国重要的种植业区和淡水鱼产区，为著名的“鱼米之乡”。</a:t>
            </a:r>
          </a:p>
          <a:p>
            <a:pPr eaLnBrk="1" hangingPunct="1">
              <a:lnSpc>
                <a:spcPct val="120000"/>
              </a:lnSpc>
              <a:defRPr/>
            </a:pPr>
            <a:r>
              <a:rPr kumimoji="1" lang="zh-CN" altLang="en-US" sz="2400" b="1" dirty="0" smtClean="0">
                <a:solidFill>
                  <a:srgbClr val="0000FF"/>
                </a:solidFill>
                <a:ea typeface="楷体_GB2312" pitchFamily="49" charset="-122"/>
              </a:rPr>
              <a:t>主要农产品有水稻、棉花、</a:t>
            </a:r>
            <a:r>
              <a:rPr kumimoji="1" lang="zh-CN" altLang="en-US" sz="2400" b="1" dirty="0" smtClean="0">
                <a:solidFill>
                  <a:srgbClr val="FF0000"/>
                </a:solidFill>
                <a:ea typeface="楷体_GB2312" pitchFamily="49" charset="-122"/>
              </a:rPr>
              <a:t>油菜</a:t>
            </a:r>
            <a:r>
              <a:rPr kumimoji="1" lang="en-US" altLang="zh-CN" sz="2400" b="1" dirty="0" smtClean="0">
                <a:solidFill>
                  <a:srgbClr val="FF0000"/>
                </a:solidFill>
                <a:ea typeface="楷体_GB2312" pitchFamily="49" charset="-122"/>
              </a:rPr>
              <a:t>(</a:t>
            </a:r>
            <a:r>
              <a:rPr kumimoji="1" lang="zh-CN" altLang="en-US" sz="2400" b="1" dirty="0" smtClean="0">
                <a:solidFill>
                  <a:srgbClr val="FF0000"/>
                </a:solidFill>
                <a:ea typeface="楷体_GB2312" pitchFamily="49" charset="-122"/>
              </a:rPr>
              <a:t>长江流域</a:t>
            </a:r>
            <a:r>
              <a:rPr kumimoji="1" lang="en-US" altLang="zh-CN" sz="2400" b="1" dirty="0" smtClean="0">
                <a:solidFill>
                  <a:srgbClr val="FF0000"/>
                </a:solidFill>
                <a:ea typeface="楷体_GB2312" pitchFamily="49" charset="-122"/>
              </a:rPr>
              <a:t>)</a:t>
            </a:r>
            <a:r>
              <a:rPr kumimoji="1" lang="zh-CN" altLang="en-US" sz="2400" b="1" dirty="0" smtClean="0">
                <a:solidFill>
                  <a:srgbClr val="0000FF"/>
                </a:solidFill>
                <a:ea typeface="楷体_GB2312" pitchFamily="49" charset="-122"/>
              </a:rPr>
              <a:t>、桑蚕和多种淡水鱼等。</a:t>
            </a:r>
          </a:p>
          <a:p>
            <a:pPr eaLnBrk="1" hangingPunct="1">
              <a:lnSpc>
                <a:spcPct val="120000"/>
              </a:lnSpc>
              <a:buFont typeface="Wingdings" panose="05000000000000000000" pitchFamily="2" charset="2"/>
              <a:buNone/>
              <a:defRPr/>
            </a:pPr>
            <a:r>
              <a:rPr kumimoji="1" lang="zh-CN" altLang="en-US" sz="2400" b="1" dirty="0" smtClean="0">
                <a:ea typeface="楷体_GB2312" pitchFamily="49" charset="-122"/>
              </a:rPr>
              <a:t>②四川盆地（紫色盆地）：</a:t>
            </a:r>
          </a:p>
          <a:p>
            <a:pPr eaLnBrk="1" hangingPunct="1">
              <a:lnSpc>
                <a:spcPct val="120000"/>
              </a:lnSpc>
              <a:defRPr/>
            </a:pPr>
            <a:r>
              <a:rPr kumimoji="1" lang="zh-CN" altLang="en-US" sz="2400" b="1" dirty="0" smtClean="0">
                <a:solidFill>
                  <a:srgbClr val="0000FF"/>
                </a:solidFill>
                <a:ea typeface="楷体_GB2312" pitchFamily="49" charset="-122"/>
              </a:rPr>
              <a:t>气候温暖，雨量充沛、土壤肥沃、物产丰富，为全国重要的稻谷、油菜籽、桑蚕、甘蔗、柑橘产区，为我国重要的农业区。</a:t>
            </a:r>
          </a:p>
        </p:txBody>
      </p:sp>
      <p:pic>
        <p:nvPicPr>
          <p:cNvPr id="5" name="Picture 13" descr="E:\个人资料\地理资料\七年级下册\第七章我们邻近的国家和地区\图片35.png"/>
          <p:cNvPicPr>
            <a:picLocks noChangeAspect="1"/>
          </p:cNvPicPr>
          <p:nvPr/>
        </p:nvPicPr>
        <p:blipFill>
          <a:blip r:embed="rId2" cstate="print"/>
          <a:stretch>
            <a:fillRect/>
          </a:stretch>
        </p:blipFill>
        <p:spPr>
          <a:xfrm>
            <a:off x="6718504" y="1662546"/>
            <a:ext cx="5473496" cy="4696691"/>
          </a:xfrm>
          <a:prstGeom prst="rect">
            <a:avLst/>
          </a:prstGeom>
          <a:ln/>
        </p:spPr>
      </p:pic>
    </p:spTree>
    <p:extLst>
      <p:ext uri="{BB962C8B-B14F-4D97-AF65-F5344CB8AC3E}">
        <p14:creationId xmlns:p14="http://schemas.microsoft.com/office/powerpoint/2010/main" val="2707684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3" end="3"/>
                                            </p:txEl>
                                          </p:spTgt>
                                        </p:tgtEl>
                                        <p:attrNameLst>
                                          <p:attrName>style.visibility</p:attrName>
                                        </p:attrNameLst>
                                      </p:cBhvr>
                                      <p:to>
                                        <p:strVal val="visible"/>
                                      </p:to>
                                    </p:set>
                                    <p:animEffect transition="in" filter="blinds(horizontal)">
                                      <p:cBhvr>
                                        <p:cTn id="7" dur="500"/>
                                        <p:tgtEl>
                                          <p:spTgt spid="299011">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9011">
                                            <p:txEl>
                                              <p:pRg st="4" end="4"/>
                                            </p:txEl>
                                          </p:spTgt>
                                        </p:tgtEl>
                                        <p:attrNameLst>
                                          <p:attrName>style.visibility</p:attrName>
                                        </p:attrNameLst>
                                      </p:cBhvr>
                                      <p:to>
                                        <p:strVal val="visible"/>
                                      </p:to>
                                    </p:set>
                                    <p:animEffect transition="in" filter="blinds(horizontal)">
                                      <p:cBhvr>
                                        <p:cTn id="10" dur="500"/>
                                        <p:tgtEl>
                                          <p:spTgt spid="299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764771"/>
          </a:xfrm>
        </p:spPr>
        <p:txBody>
          <a:bodyPr>
            <a:normAutofit/>
          </a:bodyPr>
          <a:lstStyle/>
          <a:p>
            <a:r>
              <a:rPr lang="en-US" altLang="zh-CN" sz="3200" b="1" dirty="0" smtClean="0">
                <a:ea typeface="楷体_GB2312" pitchFamily="49" charset="-122"/>
              </a:rPr>
              <a:t>3</a:t>
            </a:r>
            <a:r>
              <a:rPr lang="zh-CN" altLang="en-US" sz="3200" b="1" dirty="0" smtClean="0">
                <a:ea typeface="楷体_GB2312" pitchFamily="49" charset="-122"/>
              </a:rPr>
              <a:t>、南方</a:t>
            </a:r>
            <a:r>
              <a:rPr lang="zh-CN" altLang="en-US" sz="3200" b="1" dirty="0">
                <a:ea typeface="楷体_GB2312" pitchFamily="49" charset="-122"/>
              </a:rPr>
              <a:t>地区农业生产的区内</a:t>
            </a:r>
            <a:r>
              <a:rPr lang="zh-CN" altLang="en-US" sz="3200" b="1" dirty="0" smtClean="0">
                <a:ea typeface="楷体_GB2312" pitchFamily="49" charset="-122"/>
              </a:rPr>
              <a:t>差异</a:t>
            </a:r>
            <a:endParaRPr lang="zh-CN" altLang="en-US" sz="3200" b="1" dirty="0"/>
          </a:p>
        </p:txBody>
      </p:sp>
      <p:sp>
        <p:nvSpPr>
          <p:cNvPr id="7" name="Rectangle 2"/>
          <p:cNvSpPr txBox="1">
            <a:spLocks noChangeArrowheads="1"/>
          </p:cNvSpPr>
          <p:nvPr/>
        </p:nvSpPr>
        <p:spPr>
          <a:xfrm>
            <a:off x="0" y="1464858"/>
            <a:ext cx="5931568" cy="53931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None/>
              <a:defRPr/>
            </a:pPr>
            <a:r>
              <a:rPr kumimoji="1" lang="en-US" altLang="zh-CN" sz="2800" b="1" dirty="0" smtClean="0">
                <a:ea typeface="楷体_GB2312" pitchFamily="49" charset="-122"/>
              </a:rPr>
              <a:t>③</a:t>
            </a:r>
            <a:r>
              <a:rPr kumimoji="1" lang="zh-CN" altLang="en-US" sz="2800" b="1" dirty="0" smtClean="0">
                <a:ea typeface="楷体_GB2312" pitchFamily="49" charset="-122"/>
              </a:rPr>
              <a:t>东南丘陵：</a:t>
            </a:r>
          </a:p>
          <a:p>
            <a:pPr>
              <a:defRPr/>
            </a:pPr>
            <a:r>
              <a:rPr kumimoji="1" lang="zh-CN" altLang="en-US" sz="2800" b="1" dirty="0" smtClean="0">
                <a:solidFill>
                  <a:srgbClr val="0000FF"/>
                </a:solidFill>
                <a:ea typeface="楷体_GB2312" pitchFamily="49" charset="-122"/>
              </a:rPr>
              <a:t>红壤分布广泛，红壤酸性大，缺乏有机物质，是低产土壤，因此多中低产田。</a:t>
            </a:r>
          </a:p>
          <a:p>
            <a:pPr>
              <a:buFont typeface="Wingdings" panose="05000000000000000000" pitchFamily="2" charset="2"/>
              <a:buNone/>
              <a:defRPr/>
            </a:pPr>
            <a:r>
              <a:rPr kumimoji="1" lang="zh-CN" altLang="en-US" sz="2800" b="1" dirty="0" smtClean="0">
                <a:ea typeface="楷体_GB2312" pitchFamily="49" charset="-122"/>
              </a:rPr>
              <a:t>④珠江三角洲</a:t>
            </a:r>
            <a:r>
              <a:rPr kumimoji="1" lang="en-US" altLang="zh-CN" sz="2800" b="1" dirty="0" smtClean="0">
                <a:ea typeface="楷体_GB2312" pitchFamily="49" charset="-122"/>
              </a:rPr>
              <a:t>:</a:t>
            </a:r>
          </a:p>
          <a:p>
            <a:pPr>
              <a:defRPr/>
            </a:pPr>
            <a:r>
              <a:rPr kumimoji="1" lang="zh-CN" altLang="en-US" sz="2800" b="1" dirty="0" smtClean="0">
                <a:solidFill>
                  <a:srgbClr val="0000FF"/>
                </a:solidFill>
                <a:ea typeface="楷体_GB2312" pitchFamily="49" charset="-122"/>
              </a:rPr>
              <a:t>地势低平，因地制宜发展“基塘农业”。</a:t>
            </a:r>
            <a:endParaRPr kumimoji="1" lang="en-US" altLang="zh-CN" sz="2800" b="1" dirty="0" smtClean="0">
              <a:solidFill>
                <a:srgbClr val="0000FF"/>
              </a:solidFill>
              <a:ea typeface="楷体_GB2312" pitchFamily="49" charset="-122"/>
            </a:endParaRPr>
          </a:p>
          <a:p>
            <a:pPr>
              <a:buNone/>
              <a:defRPr/>
            </a:pPr>
            <a:r>
              <a:rPr kumimoji="1" lang="zh-CN" altLang="en-US" sz="2800" b="1" dirty="0" smtClean="0">
                <a:ea typeface="楷体_GB2312" pitchFamily="49" charset="-122"/>
              </a:rPr>
              <a:t>⑤云贵高原</a:t>
            </a:r>
            <a:endParaRPr kumimoji="1" lang="en-US" altLang="zh-CN" sz="2800" b="1" dirty="0" smtClean="0">
              <a:ea typeface="楷体_GB2312" pitchFamily="49" charset="-122"/>
            </a:endParaRPr>
          </a:p>
          <a:p>
            <a:pPr>
              <a:defRPr/>
            </a:pPr>
            <a:r>
              <a:rPr kumimoji="1" lang="zh-CN" altLang="en-US" sz="2800" b="1" dirty="0">
                <a:solidFill>
                  <a:srgbClr val="0000FF"/>
                </a:solidFill>
                <a:ea typeface="楷体_GB2312" pitchFamily="49" charset="-122"/>
              </a:rPr>
              <a:t>重要森林区，</a:t>
            </a:r>
            <a:r>
              <a:rPr kumimoji="1" lang="zh-CN" altLang="en-US" sz="2800" b="1" dirty="0" smtClean="0">
                <a:solidFill>
                  <a:srgbClr val="0000FF"/>
                </a:solidFill>
                <a:ea typeface="楷体_GB2312" pitchFamily="49" charset="-122"/>
              </a:rPr>
              <a:t>喀斯特地貌</a:t>
            </a:r>
            <a:r>
              <a:rPr kumimoji="1" lang="zh-CN" altLang="en-US" sz="2800" b="1" dirty="0">
                <a:solidFill>
                  <a:srgbClr val="0000FF"/>
                </a:solidFill>
                <a:ea typeface="楷体_GB2312" pitchFamily="49" charset="-122"/>
              </a:rPr>
              <a:t>发育，地表崎岖，土层薄，地表水缺乏</a:t>
            </a:r>
            <a:r>
              <a:rPr kumimoji="1" lang="zh-CN" altLang="en-US" sz="2800" b="1" dirty="0" smtClean="0">
                <a:solidFill>
                  <a:srgbClr val="0000FF"/>
                </a:solidFill>
                <a:ea typeface="楷体_GB2312" pitchFamily="49" charset="-122"/>
              </a:rPr>
              <a:t>，在高原上的坝子地区可发展种植业。</a:t>
            </a:r>
          </a:p>
          <a:p>
            <a:pPr>
              <a:buNone/>
              <a:defRPr/>
            </a:pPr>
            <a:endParaRPr kumimoji="1" lang="en-US" altLang="zh-CN" sz="2800" b="1" dirty="0" smtClean="0">
              <a:ea typeface="楷体_GB2312" pitchFamily="49" charset="-122"/>
            </a:endParaRPr>
          </a:p>
          <a:p>
            <a:pPr>
              <a:buNone/>
              <a:defRPr/>
            </a:pPr>
            <a:endParaRPr kumimoji="1" lang="zh-CN" altLang="en-US" sz="2800" b="1" dirty="0" smtClean="0">
              <a:solidFill>
                <a:srgbClr val="0000FF"/>
              </a:solidFill>
              <a:ea typeface="楷体_GB2312" pitchFamily="49" charset="-122"/>
            </a:endParaRPr>
          </a:p>
        </p:txBody>
      </p:sp>
      <p:pic>
        <p:nvPicPr>
          <p:cNvPr id="5" name="Picture 13" descr="E:\个人资料\地理资料\七年级下册\第七章我们邻近的国家和地区\图片35.png"/>
          <p:cNvPicPr>
            <a:picLocks noChangeAspect="1"/>
          </p:cNvPicPr>
          <p:nvPr/>
        </p:nvPicPr>
        <p:blipFill>
          <a:blip r:embed="rId2" cstate="print"/>
          <a:stretch>
            <a:fillRect/>
          </a:stretch>
        </p:blipFill>
        <p:spPr>
          <a:xfrm>
            <a:off x="6098499" y="1629295"/>
            <a:ext cx="6093502" cy="5228705"/>
          </a:xfrm>
          <a:prstGeom prst="rect">
            <a:avLst/>
          </a:prstGeom>
          <a:ln/>
        </p:spPr>
      </p:pic>
    </p:spTree>
    <p:extLst>
      <p:ext uri="{BB962C8B-B14F-4D97-AF65-F5344CB8AC3E}">
        <p14:creationId xmlns:p14="http://schemas.microsoft.com/office/powerpoint/2010/main" val="2707684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blinds(horizontal)">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blinds(horizontal)">
                                      <p:cBhvr>
                                        <p:cTn id="15" dur="500"/>
                                        <p:tgtEl>
                                          <p:spTgt spid="7">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blinds(horizontal)">
                                      <p:cBhvr>
                                        <p:cTn id="1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3" descr="E:\个人资料\地理资料\七年级下册\第七章我们邻近的国家和地区\图片35.png"/>
          <p:cNvPicPr>
            <a:picLocks noChangeAspect="1"/>
          </p:cNvPicPr>
          <p:nvPr/>
        </p:nvPicPr>
        <p:blipFill>
          <a:blip r:embed="rId2" cstate="print"/>
          <a:srcRect l="27446" r="11166" b="58176"/>
          <a:stretch>
            <a:fillRect/>
          </a:stretch>
        </p:blipFill>
        <p:spPr>
          <a:xfrm>
            <a:off x="2876550" y="1277938"/>
            <a:ext cx="5694363" cy="3063875"/>
          </a:xfrm>
          <a:prstGeom prst="rect">
            <a:avLst/>
          </a:prstGeom>
          <a:noFill/>
          <a:ln w="9525">
            <a:noFill/>
          </a:ln>
        </p:spPr>
      </p:pic>
      <p:sp>
        <p:nvSpPr>
          <p:cNvPr id="17410" name="Rectangle 4"/>
          <p:cNvSpPr/>
          <p:nvPr/>
        </p:nvSpPr>
        <p:spPr>
          <a:xfrm>
            <a:off x="0" y="133350"/>
            <a:ext cx="6481763" cy="522288"/>
          </a:xfrm>
          <a:prstGeom prst="rect">
            <a:avLst/>
          </a:prstGeom>
          <a:noFill/>
          <a:ln w="9525">
            <a:noFill/>
          </a:ln>
        </p:spPr>
        <p:txBody>
          <a:bodyPr anchor="t">
            <a:spAutoFit/>
          </a:bodyPr>
          <a:lstStyle/>
          <a:p>
            <a:pPr algn="just"/>
            <a:r>
              <a:rPr lang="en-US" altLang="zh-CN" sz="2800" b="1" dirty="0" smtClean="0">
                <a:latin typeface="微软雅黑" panose="020B0503020204020204" pitchFamily="34" charset="-122"/>
                <a:ea typeface="微软雅黑" panose="020B0503020204020204" pitchFamily="34" charset="-122"/>
              </a:rPr>
              <a:t>1</a:t>
            </a:r>
            <a:r>
              <a:rPr lang="zh-CN" altLang="en-US" sz="2800" b="1" dirty="0" smtClean="0">
                <a:latin typeface="微软雅黑" panose="020B0503020204020204" pitchFamily="34" charset="-122"/>
                <a:ea typeface="微软雅黑" panose="020B0503020204020204" pitchFamily="34" charset="-122"/>
              </a:rPr>
              <a:t>、长江</a:t>
            </a:r>
            <a:r>
              <a:rPr lang="zh-CN" altLang="en-US" sz="2800" b="1" dirty="0">
                <a:latin typeface="微软雅黑" panose="020B0503020204020204" pitchFamily="34" charset="-122"/>
                <a:ea typeface="微软雅黑" panose="020B0503020204020204" pitchFamily="34" charset="-122"/>
              </a:rPr>
              <a:t>中下游平原</a:t>
            </a:r>
          </a:p>
        </p:txBody>
      </p:sp>
      <p:sp>
        <p:nvSpPr>
          <p:cNvPr id="13" name="Text Box 2"/>
          <p:cNvSpPr txBox="1"/>
          <p:nvPr/>
        </p:nvSpPr>
        <p:spPr>
          <a:xfrm>
            <a:off x="0" y="5343525"/>
            <a:ext cx="12192000" cy="1514475"/>
          </a:xfrm>
          <a:prstGeom prst="rect">
            <a:avLst/>
          </a:prstGeom>
          <a:solidFill>
            <a:srgbClr val="FFFFFF"/>
          </a:solidFill>
          <a:ln w="9525">
            <a:noFill/>
          </a:ln>
        </p:spPr>
        <p:txBody>
          <a:bodyPr anchor="t">
            <a:spAutoFit/>
          </a:bodyPr>
          <a:lstStyle/>
          <a:p>
            <a:pPr>
              <a:lnSpc>
                <a:spcPct val="110000"/>
              </a:lnSpc>
            </a:pPr>
            <a:r>
              <a:rPr lang="zh-CN" altLang="en-US" sz="2800" b="1" dirty="0">
                <a:latin typeface="微软雅黑" panose="020B0503020204020204" pitchFamily="34" charset="-122"/>
                <a:ea typeface="微软雅黑" panose="020B0503020204020204" pitchFamily="34" charset="-122"/>
              </a:rPr>
              <a:t>包括：</a:t>
            </a:r>
            <a:r>
              <a:rPr lang="zh-CN" altLang="en-US" sz="2800" b="1" dirty="0">
                <a:solidFill>
                  <a:srgbClr val="FF0000"/>
                </a:solidFill>
                <a:latin typeface="微软雅黑" panose="020B0503020204020204" pitchFamily="34" charset="-122"/>
                <a:ea typeface="微软雅黑" panose="020B0503020204020204" pitchFamily="34" charset="-122"/>
              </a:rPr>
              <a:t>江汉平原、江淮平原、洞庭湖平原、鄱阳湖平原、太湖平原和长江三角洲，</a:t>
            </a:r>
            <a:r>
              <a:rPr lang="zh-CN" altLang="en-US" sz="2800" b="1" dirty="0">
                <a:latin typeface="微软雅黑" panose="020B0503020204020204" pitchFamily="34" charset="-122"/>
                <a:ea typeface="微软雅黑" panose="020B0503020204020204" pitchFamily="34" charset="-122"/>
              </a:rPr>
              <a:t>这些平原地区多人工培育的</a:t>
            </a:r>
            <a:r>
              <a:rPr lang="zh-CN" altLang="en-US" sz="2800" b="1" dirty="0">
                <a:solidFill>
                  <a:srgbClr val="FF0000"/>
                </a:solidFill>
                <a:latin typeface="微软雅黑" panose="020B0503020204020204" pitchFamily="34" charset="-122"/>
                <a:ea typeface="微软雅黑" panose="020B0503020204020204" pitchFamily="34" charset="-122"/>
              </a:rPr>
              <a:t>水稻土</a:t>
            </a:r>
            <a:r>
              <a:rPr lang="zh-CN" altLang="en-US" sz="2800" b="1" dirty="0">
                <a:latin typeface="微软雅黑" panose="020B0503020204020204" pitchFamily="34" charset="-122"/>
                <a:ea typeface="微软雅黑" panose="020B0503020204020204" pitchFamily="34" charset="-122"/>
              </a:rPr>
              <a:t>，均为</a:t>
            </a:r>
            <a:r>
              <a:rPr lang="zh-CN" altLang="en-US" sz="2800" b="1" dirty="0">
                <a:solidFill>
                  <a:srgbClr val="FF0000"/>
                </a:solidFill>
                <a:latin typeface="微软雅黑" panose="020B0503020204020204" pitchFamily="34" charset="-122"/>
                <a:ea typeface="微软雅黑" panose="020B0503020204020204" pitchFamily="34" charset="-122"/>
              </a:rPr>
              <a:t>商品粮基地</a:t>
            </a:r>
            <a:r>
              <a:rPr lang="zh-CN" altLang="en-US" sz="2800" b="1" dirty="0">
                <a:latin typeface="微软雅黑" panose="020B0503020204020204" pitchFamily="34" charset="-122"/>
                <a:ea typeface="微软雅黑" panose="020B0503020204020204" pitchFamily="34" charset="-122"/>
              </a:rPr>
              <a:t>；平原地区河湖众多，有“</a:t>
            </a:r>
            <a:r>
              <a:rPr lang="zh-CN" altLang="en-US" sz="2800" b="1" dirty="0">
                <a:solidFill>
                  <a:srgbClr val="FF0000"/>
                </a:solidFill>
                <a:latin typeface="微软雅黑" panose="020B0503020204020204" pitchFamily="34" charset="-122"/>
                <a:ea typeface="微软雅黑" panose="020B0503020204020204" pitchFamily="34" charset="-122"/>
              </a:rPr>
              <a:t>水乡</a:t>
            </a:r>
            <a:r>
              <a:rPr lang="zh-CN" altLang="en-US" sz="2800" b="1" dirty="0">
                <a:latin typeface="微软雅黑" panose="020B0503020204020204" pitchFamily="34" charset="-122"/>
                <a:ea typeface="微软雅黑" panose="020B0503020204020204" pitchFamily="34" charset="-122"/>
              </a:rPr>
              <a:t>”之称。</a:t>
            </a:r>
          </a:p>
        </p:txBody>
      </p:sp>
      <p:sp>
        <p:nvSpPr>
          <p:cNvPr id="14" name="矩形标注 13"/>
          <p:cNvSpPr/>
          <p:nvPr/>
        </p:nvSpPr>
        <p:spPr>
          <a:xfrm>
            <a:off x="3836988" y="815975"/>
            <a:ext cx="1365250" cy="342900"/>
          </a:xfrm>
          <a:prstGeom prst="wedgeRectCallout">
            <a:avLst>
              <a:gd name="adj1" fmla="val 103222"/>
              <a:gd name="adj2" fmla="val 668972"/>
            </a:avLst>
          </a:prstGeom>
          <a:solidFill>
            <a:srgbClr val="FFFFFF"/>
          </a:solidFill>
          <a:ln w="9525" cap="flat" cmpd="sng">
            <a:solidFill>
              <a:schemeClr val="tx1"/>
            </a:solidFill>
            <a:prstDash val="solid"/>
            <a:miter/>
            <a:headEnd type="none" w="med" len="med"/>
            <a:tailEnd type="none" w="med" len="med"/>
          </a:ln>
        </p:spPr>
        <p:txBody>
          <a:bodyPr lIns="0" tIns="0" rIns="0" bIns="0" anchor="t"/>
          <a:lstStyle/>
          <a:p>
            <a:pPr algn="ctr"/>
            <a:r>
              <a:rPr lang="zh-CN" altLang="en-US" sz="2400" b="1" dirty="0">
                <a:solidFill>
                  <a:srgbClr val="000000"/>
                </a:solidFill>
                <a:latin typeface="微软雅黑" panose="020B0503020204020204" pitchFamily="34" charset="-122"/>
                <a:ea typeface="微软雅黑" panose="020B0503020204020204" pitchFamily="34" charset="-122"/>
              </a:rPr>
              <a:t>江汉平原</a:t>
            </a:r>
          </a:p>
        </p:txBody>
      </p:sp>
      <p:sp>
        <p:nvSpPr>
          <p:cNvPr id="17" name="Text Box 10"/>
          <p:cNvSpPr txBox="1"/>
          <p:nvPr/>
        </p:nvSpPr>
        <p:spPr>
          <a:xfrm>
            <a:off x="8999538" y="2943225"/>
            <a:ext cx="1152525" cy="522288"/>
          </a:xfrm>
          <a:prstGeom prst="rect">
            <a:avLst/>
          </a:prstGeom>
          <a:solidFill>
            <a:srgbClr val="92D050"/>
          </a:solidFill>
          <a:ln w="9525">
            <a:noFill/>
          </a:ln>
        </p:spPr>
        <p:txBody>
          <a:bodyPr anchor="t">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30°N</a:t>
            </a:r>
          </a:p>
        </p:txBody>
      </p:sp>
      <p:sp>
        <p:nvSpPr>
          <p:cNvPr id="28" name="任意多边形 27"/>
          <p:cNvSpPr/>
          <p:nvPr/>
        </p:nvSpPr>
        <p:spPr>
          <a:xfrm>
            <a:off x="2432050" y="3173413"/>
            <a:ext cx="6588125" cy="385762"/>
          </a:xfrm>
          <a:custGeom>
            <a:avLst/>
            <a:gdLst/>
            <a:ahLst/>
            <a:cxnLst>
              <a:cxn ang="0">
                <a:pos x="0" y="609234654"/>
              </a:cxn>
              <a:cxn ang="0">
                <a:pos x="2147483646" y="1205226027"/>
              </a:cxn>
              <a:cxn ang="0">
                <a:pos x="2147483646" y="1205226027"/>
              </a:cxn>
              <a:cxn ang="0">
                <a:pos x="2147483646" y="0"/>
              </a:cxn>
            </a:cxnLst>
            <a:rect l="0" t="0" r="0" b="0"/>
            <a:pathLst>
              <a:path w="3040" h="106">
                <a:moveTo>
                  <a:pt x="0" y="46"/>
                </a:moveTo>
                <a:cubicBezTo>
                  <a:pt x="140" y="64"/>
                  <a:pt x="281" y="83"/>
                  <a:pt x="636" y="91"/>
                </a:cubicBezTo>
                <a:cubicBezTo>
                  <a:pt x="991" y="99"/>
                  <a:pt x="1731" y="106"/>
                  <a:pt x="2132" y="91"/>
                </a:cubicBezTo>
                <a:cubicBezTo>
                  <a:pt x="2533" y="76"/>
                  <a:pt x="2786" y="38"/>
                  <a:pt x="3040" y="0"/>
                </a:cubicBezTo>
              </a:path>
            </a:pathLst>
          </a:custGeom>
          <a:noFill/>
          <a:ln w="76200" cap="flat" cmpd="sng">
            <a:solidFill>
              <a:srgbClr val="FF3300"/>
            </a:solidFill>
            <a:prstDash val="solid"/>
            <a:round/>
            <a:headEnd type="none" w="med" len="med"/>
            <a:tailEnd type="none" w="med" len="med"/>
          </a:ln>
        </p:spPr>
        <p:txBody>
          <a:bodyPr/>
          <a:lstStyle/>
          <a:p>
            <a:endParaRPr lang="zh-CN" altLang="en-US"/>
          </a:p>
        </p:txBody>
      </p:sp>
      <p:sp>
        <p:nvSpPr>
          <p:cNvPr id="29" name="直接连接符 28"/>
          <p:cNvSpPr/>
          <p:nvPr/>
        </p:nvSpPr>
        <p:spPr>
          <a:xfrm flipH="1">
            <a:off x="4670425" y="1189038"/>
            <a:ext cx="25400" cy="3321050"/>
          </a:xfrm>
          <a:prstGeom prst="line">
            <a:avLst/>
          </a:prstGeom>
          <a:ln w="76200" cap="flat" cmpd="sng">
            <a:solidFill>
              <a:srgbClr val="FF3300"/>
            </a:solidFill>
            <a:prstDash val="solid"/>
            <a:round/>
            <a:headEnd type="none" w="med" len="med"/>
            <a:tailEnd type="none" w="med" len="med"/>
          </a:ln>
        </p:spPr>
      </p:sp>
      <p:sp>
        <p:nvSpPr>
          <p:cNvPr id="30" name="Text Box 10"/>
          <p:cNvSpPr txBox="1"/>
          <p:nvPr/>
        </p:nvSpPr>
        <p:spPr>
          <a:xfrm>
            <a:off x="3941763" y="4471988"/>
            <a:ext cx="1349375" cy="522287"/>
          </a:xfrm>
          <a:prstGeom prst="rect">
            <a:avLst/>
          </a:prstGeom>
          <a:solidFill>
            <a:srgbClr val="92D050"/>
          </a:solidFill>
          <a:ln w="9525">
            <a:noFill/>
          </a:ln>
        </p:spPr>
        <p:txBody>
          <a:bodyPr anchor="t">
            <a:spAutoFit/>
          </a:bodyPr>
          <a:lstStyle/>
          <a:p>
            <a:r>
              <a:rPr lang="en-US" altLang="zh-CN" sz="2800" b="1" dirty="0">
                <a:solidFill>
                  <a:srgbClr val="FF0000"/>
                </a:solidFill>
                <a:latin typeface="微软雅黑" panose="020B0503020204020204" pitchFamily="34" charset="-122"/>
                <a:ea typeface="微软雅黑" panose="020B0503020204020204" pitchFamily="34" charset="-122"/>
              </a:rPr>
              <a:t>110</a:t>
            </a:r>
            <a:r>
              <a:rPr lang="zh-CN" altLang="zh-CN"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E</a:t>
            </a:r>
            <a:endParaRPr lang="zh-CN" altLang="zh-CN" sz="2800" b="1" dirty="0">
              <a:solidFill>
                <a:srgbClr val="FF0000"/>
              </a:solidFill>
              <a:latin typeface="微软雅黑" panose="020B0503020204020204" pitchFamily="34" charset="-122"/>
              <a:ea typeface="微软雅黑" panose="020B0503020204020204" pitchFamily="34" charset="-122"/>
            </a:endParaRPr>
          </a:p>
        </p:txBody>
      </p:sp>
      <p:sp>
        <p:nvSpPr>
          <p:cNvPr id="31" name="直接连接符 30"/>
          <p:cNvSpPr/>
          <p:nvPr/>
        </p:nvSpPr>
        <p:spPr>
          <a:xfrm>
            <a:off x="7512050" y="1235075"/>
            <a:ext cx="282575" cy="3408363"/>
          </a:xfrm>
          <a:prstGeom prst="line">
            <a:avLst/>
          </a:prstGeom>
          <a:ln w="76200" cap="flat" cmpd="sng">
            <a:solidFill>
              <a:srgbClr val="FF3300"/>
            </a:solidFill>
            <a:prstDash val="solid"/>
            <a:round/>
            <a:headEnd type="none" w="med" len="med"/>
            <a:tailEnd type="none" w="med" len="med"/>
          </a:ln>
        </p:spPr>
      </p:sp>
      <p:sp>
        <p:nvSpPr>
          <p:cNvPr id="32" name="Text Box 10"/>
          <p:cNvSpPr txBox="1"/>
          <p:nvPr/>
        </p:nvSpPr>
        <p:spPr>
          <a:xfrm>
            <a:off x="7697788" y="4562475"/>
            <a:ext cx="1349375" cy="522288"/>
          </a:xfrm>
          <a:prstGeom prst="rect">
            <a:avLst/>
          </a:prstGeom>
          <a:solidFill>
            <a:srgbClr val="92D050"/>
          </a:solidFill>
          <a:ln w="9525">
            <a:noFill/>
          </a:ln>
        </p:spPr>
        <p:txBody>
          <a:bodyPr anchor="t">
            <a:spAutoFit/>
          </a:bodyPr>
          <a:lstStyle/>
          <a:p>
            <a:r>
              <a:rPr lang="en-US" altLang="zh-CN" sz="2800" b="1" dirty="0">
                <a:solidFill>
                  <a:srgbClr val="FF0000"/>
                </a:solidFill>
                <a:latin typeface="微软雅黑" panose="020B0503020204020204" pitchFamily="34" charset="-122"/>
                <a:ea typeface="微软雅黑" panose="020B0503020204020204" pitchFamily="34" charset="-122"/>
              </a:rPr>
              <a:t>120</a:t>
            </a:r>
            <a:r>
              <a:rPr lang="zh-CN" altLang="zh-CN"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E</a:t>
            </a:r>
            <a:endParaRPr lang="zh-CN" altLang="zh-CN" sz="2800" b="1" dirty="0">
              <a:solidFill>
                <a:srgbClr val="FF0000"/>
              </a:solidFill>
              <a:latin typeface="微软雅黑" panose="020B0503020204020204" pitchFamily="34" charset="-122"/>
              <a:ea typeface="微软雅黑" panose="020B0503020204020204" pitchFamily="34" charset="-122"/>
            </a:endParaRPr>
          </a:p>
        </p:txBody>
      </p:sp>
      <p:sp>
        <p:nvSpPr>
          <p:cNvPr id="33" name="矩形标注 32"/>
          <p:cNvSpPr/>
          <p:nvPr/>
        </p:nvSpPr>
        <p:spPr>
          <a:xfrm>
            <a:off x="5564798" y="850655"/>
            <a:ext cx="1482725" cy="342900"/>
          </a:xfrm>
          <a:prstGeom prst="wedgeRectCallout">
            <a:avLst>
              <a:gd name="adj1" fmla="val 55799"/>
              <a:gd name="adj2" fmla="val 367243"/>
            </a:avLst>
          </a:prstGeom>
          <a:solidFill>
            <a:srgbClr val="FFFFFF"/>
          </a:solidFill>
          <a:ln w="9525" cap="flat" cmpd="sng">
            <a:solidFill>
              <a:schemeClr val="tx1"/>
            </a:solidFill>
            <a:prstDash val="solid"/>
            <a:miter/>
            <a:headEnd type="none" w="med" len="med"/>
            <a:tailEnd type="none" w="med" len="med"/>
          </a:ln>
        </p:spPr>
        <p:txBody>
          <a:bodyPr lIns="0" tIns="0" rIns="0" bIns="0" anchor="t"/>
          <a:lstStyle/>
          <a:p>
            <a:pPr algn="ctr"/>
            <a:r>
              <a:rPr lang="zh-CN" altLang="en-US" sz="2400" b="1" dirty="0">
                <a:solidFill>
                  <a:srgbClr val="000000"/>
                </a:solidFill>
                <a:latin typeface="微软雅黑" panose="020B0503020204020204" pitchFamily="34" charset="-122"/>
                <a:ea typeface="微软雅黑" panose="020B0503020204020204" pitchFamily="34" charset="-122"/>
              </a:rPr>
              <a:t>江淮平原</a:t>
            </a:r>
          </a:p>
        </p:txBody>
      </p:sp>
      <p:sp>
        <p:nvSpPr>
          <p:cNvPr id="34" name="矩形标注 33"/>
          <p:cNvSpPr/>
          <p:nvPr/>
        </p:nvSpPr>
        <p:spPr>
          <a:xfrm>
            <a:off x="4997450" y="4894263"/>
            <a:ext cx="1625600" cy="431800"/>
          </a:xfrm>
          <a:prstGeom prst="wedgeRectCallout">
            <a:avLst>
              <a:gd name="adj1" fmla="val -21713"/>
              <a:gd name="adj2" fmla="val -242958"/>
            </a:avLst>
          </a:prstGeom>
          <a:solidFill>
            <a:srgbClr val="FFFFFF"/>
          </a:solidFill>
          <a:ln w="9525" cap="flat" cmpd="sng">
            <a:solidFill>
              <a:schemeClr val="tx1"/>
            </a:solidFill>
            <a:prstDash val="solid"/>
            <a:miter/>
            <a:headEnd type="none" w="med" len="med"/>
            <a:tailEnd type="none" w="med" len="med"/>
          </a:ln>
        </p:spPr>
        <p:txBody>
          <a:bodyPr lIns="0" tIns="0" rIns="0" bIns="0" anchor="t"/>
          <a:lstStyle/>
          <a:p>
            <a:pPr algn="ctr"/>
            <a:r>
              <a:rPr lang="zh-CN" altLang="en-US" sz="2400" b="1" dirty="0">
                <a:solidFill>
                  <a:srgbClr val="000000"/>
                </a:solidFill>
                <a:latin typeface="微软雅黑" panose="020B0503020204020204" pitchFamily="34" charset="-122"/>
                <a:ea typeface="微软雅黑" panose="020B0503020204020204" pitchFamily="34" charset="-122"/>
              </a:rPr>
              <a:t>洞庭湖平原</a:t>
            </a:r>
          </a:p>
        </p:txBody>
      </p:sp>
      <p:sp>
        <p:nvSpPr>
          <p:cNvPr id="35" name="矩形标注 34"/>
          <p:cNvSpPr/>
          <p:nvPr/>
        </p:nvSpPr>
        <p:spPr>
          <a:xfrm>
            <a:off x="6792913" y="5076825"/>
            <a:ext cx="1720850" cy="355600"/>
          </a:xfrm>
          <a:prstGeom prst="wedgeRectCallout">
            <a:avLst>
              <a:gd name="adj1" fmla="val -68157"/>
              <a:gd name="adj2" fmla="val -370463"/>
            </a:avLst>
          </a:prstGeom>
          <a:solidFill>
            <a:srgbClr val="FFFFFF"/>
          </a:solidFill>
          <a:ln w="9525" cap="flat" cmpd="sng">
            <a:solidFill>
              <a:schemeClr val="tx1"/>
            </a:solidFill>
            <a:prstDash val="solid"/>
            <a:miter/>
            <a:headEnd type="none" w="med" len="med"/>
            <a:tailEnd type="none" w="med" len="med"/>
          </a:ln>
        </p:spPr>
        <p:txBody>
          <a:bodyPr lIns="0" tIns="0" rIns="0" bIns="0" anchor="t"/>
          <a:lstStyle/>
          <a:p>
            <a:pPr algn="ctr"/>
            <a:r>
              <a:rPr lang="zh-CN" altLang="en-US" sz="2400" b="1" dirty="0">
                <a:solidFill>
                  <a:srgbClr val="000000"/>
                </a:solidFill>
                <a:latin typeface="微软雅黑" panose="020B0503020204020204" pitchFamily="34" charset="-122"/>
                <a:ea typeface="微软雅黑" panose="020B0503020204020204" pitchFamily="34" charset="-122"/>
              </a:rPr>
              <a:t>鄱阳湖平原</a:t>
            </a:r>
          </a:p>
        </p:txBody>
      </p:sp>
      <p:sp>
        <p:nvSpPr>
          <p:cNvPr id="36" name="矩形标注 35"/>
          <p:cNvSpPr/>
          <p:nvPr/>
        </p:nvSpPr>
        <p:spPr>
          <a:xfrm>
            <a:off x="8099425" y="4110038"/>
            <a:ext cx="1470025" cy="357187"/>
          </a:xfrm>
          <a:prstGeom prst="wedgeRectCallout">
            <a:avLst>
              <a:gd name="adj1" fmla="val -80833"/>
              <a:gd name="adj2" fmla="val -395338"/>
            </a:avLst>
          </a:prstGeom>
          <a:solidFill>
            <a:srgbClr val="FFFFFF"/>
          </a:solidFill>
          <a:ln w="9525" cap="flat" cmpd="sng">
            <a:solidFill>
              <a:schemeClr val="tx1"/>
            </a:solidFill>
            <a:prstDash val="solid"/>
            <a:miter/>
            <a:headEnd type="none" w="med" len="med"/>
            <a:tailEnd type="none" w="med" len="med"/>
          </a:ln>
        </p:spPr>
        <p:txBody>
          <a:bodyPr lIns="0" tIns="0" rIns="0" bIns="0" anchor="t"/>
          <a:lstStyle/>
          <a:p>
            <a:pPr algn="ctr"/>
            <a:r>
              <a:rPr lang="zh-CN" altLang="en-US" sz="2400" b="1" dirty="0">
                <a:solidFill>
                  <a:srgbClr val="000000"/>
                </a:solidFill>
                <a:latin typeface="微软雅黑" panose="020B0503020204020204" pitchFamily="34" charset="-122"/>
                <a:ea typeface="微软雅黑" panose="020B0503020204020204" pitchFamily="34" charset="-122"/>
              </a:rPr>
              <a:t>太湖平原</a:t>
            </a:r>
          </a:p>
        </p:txBody>
      </p:sp>
      <p:sp>
        <p:nvSpPr>
          <p:cNvPr id="37" name="矩形标注 36"/>
          <p:cNvSpPr/>
          <p:nvPr/>
        </p:nvSpPr>
        <p:spPr>
          <a:xfrm>
            <a:off x="8924925" y="1290638"/>
            <a:ext cx="1873250" cy="342900"/>
          </a:xfrm>
          <a:prstGeom prst="wedgeRectCallout">
            <a:avLst>
              <a:gd name="adj1" fmla="val -103588"/>
              <a:gd name="adj2" fmla="val 357625"/>
            </a:avLst>
          </a:prstGeom>
          <a:solidFill>
            <a:srgbClr val="FFFFFF"/>
          </a:solidFill>
          <a:ln w="9525" cap="flat" cmpd="sng">
            <a:solidFill>
              <a:schemeClr val="tx1"/>
            </a:solidFill>
            <a:prstDash val="solid"/>
            <a:miter/>
            <a:headEnd type="none" w="med" len="med"/>
            <a:tailEnd type="none" w="med" len="med"/>
          </a:ln>
        </p:spPr>
        <p:txBody>
          <a:bodyPr lIns="0" tIns="0" rIns="0" bIns="0" anchor="t"/>
          <a:lstStyle/>
          <a:p>
            <a:pPr algn="ctr"/>
            <a:r>
              <a:rPr lang="zh-CN" altLang="en-US" sz="2400" b="1" dirty="0">
                <a:solidFill>
                  <a:srgbClr val="000000"/>
                </a:solidFill>
                <a:latin typeface="微软雅黑" panose="020B0503020204020204" pitchFamily="34" charset="-122"/>
                <a:ea typeface="微软雅黑" panose="020B0503020204020204" pitchFamily="34" charset="-122"/>
              </a:rPr>
              <a:t>长江三角洲</a:t>
            </a:r>
          </a:p>
        </p:txBody>
      </p:sp>
      <p:sp>
        <p:nvSpPr>
          <p:cNvPr id="18" name="Text Box 132">
            <a:extLst>
              <a:ext uri="{FF2B5EF4-FFF2-40B4-BE49-F238E27FC236}">
                <a16:creationId xmlns:a16="http://schemas.microsoft.com/office/drawing/2014/main" xmlns="" id="{124EF659-22B4-483E-822F-A63BBE20BF77}"/>
              </a:ext>
            </a:extLst>
          </p:cNvPr>
          <p:cNvSpPr txBox="1">
            <a:spLocks noChangeArrowheads="1"/>
          </p:cNvSpPr>
          <p:nvPr/>
        </p:nvSpPr>
        <p:spPr bwMode="auto">
          <a:xfrm>
            <a:off x="3464168" y="0"/>
            <a:ext cx="9583615" cy="5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微软雅黑"/>
                <a:ea typeface="微软雅黑"/>
                <a:cs typeface="+mn-cs"/>
              </a:rPr>
              <a:t>多呈带状、片状分布，河流纵横交错，湖泊星罗棋布。</a:t>
            </a:r>
          </a:p>
        </p:txBody>
      </p:sp>
    </p:spTree>
    <p:extLst>
      <p:ext uri="{BB962C8B-B14F-4D97-AF65-F5344CB8AC3E}">
        <p14:creationId xmlns:p14="http://schemas.microsoft.com/office/powerpoint/2010/main" val="1473402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amond(in)">
                                      <p:cBhvr>
                                        <p:cTn id="37" dur="2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linds(horizontal)">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ox(in)">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linds(horizontal)">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linds(horizontal)">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blinds(horizontal)">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blinds(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30" grpId="0" animBg="1"/>
      <p:bldP spid="32" grpId="0" animBg="1"/>
      <p:bldP spid="33" grpId="0" animBg="1"/>
      <p:bldP spid="34" grpId="0" animBg="1"/>
      <p:bldP spid="35" grpId="0" animBg="1"/>
      <p:bldP spid="36" grpId="0" animBg="1"/>
      <p:bldP spid="3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srcRect b="9359"/>
          <a:stretch>
            <a:fillRect/>
          </a:stretch>
        </p:blipFill>
        <p:spPr>
          <a:xfrm>
            <a:off x="0" y="668020"/>
            <a:ext cx="6176645" cy="6209030"/>
          </a:xfrm>
          <a:prstGeom prst="rect">
            <a:avLst/>
          </a:prstGeom>
          <a:noFill/>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04255" y="684530"/>
            <a:ext cx="6096635" cy="3472815"/>
          </a:xfrm>
          <a:prstGeom prst="rect">
            <a:avLst/>
          </a:prstGeom>
          <a:noFill/>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097905" y="4156075"/>
            <a:ext cx="6063615" cy="2689225"/>
          </a:xfrm>
          <a:prstGeom prst="rect">
            <a:avLst/>
          </a:prstGeom>
          <a:noFill/>
        </p:spPr>
      </p:pic>
      <p:sp>
        <p:nvSpPr>
          <p:cNvPr id="5" name="文本框 4"/>
          <p:cNvSpPr txBox="1"/>
          <p:nvPr/>
        </p:nvSpPr>
        <p:spPr>
          <a:xfrm>
            <a:off x="1520190" y="139065"/>
            <a:ext cx="4347210" cy="523240"/>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sz="2800" b="1">
                <a:solidFill>
                  <a:schemeClr val="accent1"/>
                </a:solidFill>
                <a:latin typeface="微软雅黑" panose="020B0503020204020204" charset="-122"/>
                <a:ea typeface="微软雅黑" panose="020B0503020204020204" charset="-122"/>
              </a:rPr>
              <a:t>西南地区——坝子农业</a:t>
            </a:r>
            <a:endParaRPr lang="ko-KR" altLang="en-US" sz="2800" b="1">
              <a:solidFill>
                <a:schemeClr val="accent1"/>
              </a:solidFill>
              <a:latin typeface="微软雅黑" panose="020B0503020204020204" charset="-122"/>
              <a:ea typeface="微软雅黑" panose="020B0503020204020204" charset="-122"/>
            </a:endParaRPr>
          </a:p>
        </p:txBody>
      </p:sp>
      <p:sp>
        <p:nvSpPr>
          <p:cNvPr id="6" name="文本框 5"/>
          <p:cNvSpPr txBox="1"/>
          <p:nvPr/>
        </p:nvSpPr>
        <p:spPr>
          <a:xfrm>
            <a:off x="224790" y="2506980"/>
            <a:ext cx="11962130" cy="1769745"/>
          </a:xfrm>
          <a:prstGeom prst="rect">
            <a:avLst/>
          </a:prstGeom>
          <a:solidFill>
            <a:srgbClr val="FFFFFF"/>
          </a:solidFill>
        </p:spPr>
        <p:txBody>
          <a:bodyPr vert="horz" wrap="square" lIns="0" tIns="0" rIns="0" bIns="0" numCol="1" anchor="t">
            <a:noAutofit/>
          </a:bodyPr>
          <a:lstStyle/>
          <a:p>
            <a:pPr marL="0" indent="0" algn="l" defTabSz="914400" hangingPunct="1">
              <a:lnSpc>
                <a:spcPct val="100000"/>
              </a:lnSpc>
              <a:spcBef>
                <a:spcPts val="0"/>
              </a:spcBef>
              <a:spcAft>
                <a:spcPts val="0"/>
              </a:spcAft>
              <a:buFontTx/>
              <a:buNone/>
            </a:pPr>
            <a:r>
              <a:rPr sz="2400" b="1" i="0">
                <a:solidFill>
                  <a:srgbClr val="FF0000"/>
                </a:solidFill>
                <a:latin typeface="微软雅黑" panose="020B0503020204020204" charset="-122"/>
                <a:ea typeface="微软雅黑" panose="020B0503020204020204" charset="-122"/>
              </a:rPr>
              <a:t>坝子</a:t>
            </a:r>
            <a:r>
              <a:rPr sz="2400" b="1" i="0">
                <a:solidFill>
                  <a:srgbClr val="333333"/>
                </a:solidFill>
                <a:latin typeface="微软雅黑" panose="020B0503020204020204" charset="-122"/>
                <a:ea typeface="微软雅黑" panose="020B0503020204020204" charset="-122"/>
              </a:rPr>
              <a:t>是指我国云贵高原地区的</a:t>
            </a:r>
            <a:r>
              <a:rPr sz="2400" b="1" i="0">
                <a:solidFill>
                  <a:srgbClr val="FF0000"/>
                </a:solidFill>
                <a:latin typeface="微软雅黑" panose="020B0503020204020204" charset="-122"/>
                <a:ea typeface="微软雅黑" panose="020B0503020204020204" charset="-122"/>
              </a:rPr>
              <a:t>局部平原，</a:t>
            </a:r>
            <a:r>
              <a:rPr sz="2400" b="1" i="0">
                <a:solidFill>
                  <a:srgbClr val="333333"/>
                </a:solidFill>
                <a:latin typeface="微软雅黑" panose="020B0503020204020204" charset="-122"/>
                <a:ea typeface="微软雅黑" panose="020B0503020204020204" charset="-122"/>
              </a:rPr>
              <a:t>主要分布于</a:t>
            </a:r>
            <a:r>
              <a:rPr sz="2400" b="1" i="0">
                <a:solidFill>
                  <a:srgbClr val="00007E"/>
                </a:solidFill>
                <a:latin typeface="微软雅黑" panose="020B0503020204020204" charset="-122"/>
                <a:ea typeface="微软雅黑" panose="020B0503020204020204" charset="-122"/>
              </a:rPr>
              <a:t>山间盆地、河谷沿岸和山麓地带</a:t>
            </a:r>
            <a:endParaRPr lang="ko-KR" altLang="en-US" sz="2400" b="1" i="0">
              <a:solidFill>
                <a:srgbClr val="333333"/>
              </a:solidFill>
              <a:latin typeface="微软雅黑" panose="020B0503020204020204" charset="-122"/>
              <a:ea typeface="微软雅黑" panose="020B0503020204020204" charset="-122"/>
            </a:endParaRPr>
          </a:p>
          <a:p>
            <a:pPr marL="0" indent="0" algn="l" defTabSz="914400" hangingPunct="1">
              <a:lnSpc>
                <a:spcPct val="100000"/>
              </a:lnSpc>
              <a:spcBef>
                <a:spcPts val="0"/>
              </a:spcBef>
              <a:spcAft>
                <a:spcPts val="0"/>
              </a:spcAft>
              <a:buFontTx/>
              <a:buNone/>
            </a:pPr>
            <a:r>
              <a:rPr sz="2400" b="1" i="0">
                <a:solidFill>
                  <a:srgbClr val="333333"/>
                </a:solidFill>
                <a:latin typeface="微软雅黑" panose="020B0503020204020204" charset="-122"/>
                <a:ea typeface="微软雅黑" panose="020B0503020204020204" charset="-122"/>
              </a:rPr>
              <a:t>坝上地势平坦，气候温和，土壤肥沃，灌溉便利，在坝上进行农业生产称为“坝子农业”。云南坝子成为云南稻作农业和经济最发达的。大多数坝子都被冠以“粮仓”美称。</a:t>
            </a:r>
            <a:r>
              <a:rPr sz="3200" b="1" i="0">
                <a:solidFill>
                  <a:srgbClr val="0611F2"/>
                </a:solidFill>
                <a:latin typeface="微软雅黑" panose="020B0503020204020204" charset="-122"/>
                <a:ea typeface="微软雅黑" panose="020B0503020204020204" charset="-122"/>
              </a:rPr>
              <a:t>主要农产品有水稻、茶叶、油菜籽、花卉、烤烟等。</a:t>
            </a:r>
            <a:endParaRPr lang="ko-KR" altLang="en-US" sz="3200" b="1" i="0">
              <a:solidFill>
                <a:srgbClr val="0611F2"/>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2455291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p:tgtEl>
                                          <p:spTgt spid="6"/>
                                        </p:tgtEl>
                                        <p:attrNameLst>
                                          <p:attrName>ppt_x</p:attrName>
                                        </p:attrNameLst>
                                      </p:cBhvr>
                                      <p:tavLst>
                                        <p:tav tm="0">
                                          <p:val>
                                            <p:strVal val="#ppt_x"/>
                                          </p:val>
                                        </p:tav>
                                        <p:tav tm="100000">
                                          <p:val>
                                            <p:strVal val="#ppt_x"/>
                                          </p:val>
                                        </p:tav>
                                      </p:tavLst>
                                    </p:anim>
                                    <p:anim calcmode="lin" valueType="num">
                                      <p:cBhvr>
                                        <p:cTn id="9"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018547" y="847829"/>
            <a:ext cx="7579895" cy="2308324"/>
          </a:xfrm>
          <a:prstGeom prst="rect">
            <a:avLst/>
          </a:prstGeom>
        </p:spPr>
        <p:txBody>
          <a:bodyPr wrap="square">
            <a:spAutoFit/>
          </a:bodyPr>
          <a:lstStyle/>
          <a:p>
            <a:pPr eaLnBrk="0" fontAlgn="base" hangingPunct="0">
              <a:spcBef>
                <a:spcPct val="0"/>
              </a:spcBef>
              <a:spcAft>
                <a:spcPct val="0"/>
              </a:spcAft>
            </a:pPr>
            <a:r>
              <a:rPr lang="zh-CN" altLang="en-US" sz="2400" b="1" dirty="0">
                <a:latin typeface="楷体" panose="02010609060101010101" pitchFamily="49" charset="-122"/>
                <a:ea typeface="楷体" panose="02010609060101010101" pitchFamily="49" charset="-122"/>
              </a:rPr>
              <a:t>材料一  竹类喜温、喜湿，怕涝，一般年平均温度为</a:t>
            </a:r>
            <a:r>
              <a:rPr lang="en-US" altLang="zh-CN" sz="2400" b="1" dirty="0">
                <a:latin typeface="楷体" panose="02010609060101010101" pitchFamily="49" charset="-122"/>
                <a:ea typeface="楷体" panose="02010609060101010101" pitchFamily="49" charset="-122"/>
              </a:rPr>
              <a:t>12</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22</a:t>
            </a:r>
            <a:r>
              <a:rPr lang="zh-CN" altLang="en-US" sz="2400" b="1" dirty="0">
                <a:latin typeface="楷体" panose="02010609060101010101" pitchFamily="49" charset="-122"/>
                <a:ea typeface="楷体" panose="02010609060101010101" pitchFamily="49" charset="-122"/>
              </a:rPr>
              <a:t>℃，年降水量</a:t>
            </a:r>
            <a:r>
              <a:rPr lang="en-US" altLang="zh-CN" sz="2400" b="1" dirty="0">
                <a:latin typeface="楷体" panose="02010609060101010101" pitchFamily="49" charset="-122"/>
                <a:ea typeface="楷体" panose="02010609060101010101" pitchFamily="49" charset="-122"/>
              </a:rPr>
              <a:t>1000</a:t>
            </a:r>
            <a:r>
              <a:rPr lang="zh-CN" altLang="en-US" sz="2400" b="1" dirty="0">
                <a:latin typeface="楷体" panose="02010609060101010101" pitchFamily="49" charset="-122"/>
                <a:ea typeface="楷体" panose="02010609060101010101" pitchFamily="49" charset="-122"/>
              </a:rPr>
              <a:t>毫米～</a:t>
            </a:r>
            <a:r>
              <a:rPr lang="en-US" altLang="zh-CN" sz="2400" b="1" dirty="0">
                <a:latin typeface="楷体" panose="02010609060101010101" pitchFamily="49" charset="-122"/>
                <a:ea typeface="楷体" panose="02010609060101010101" pitchFamily="49" charset="-122"/>
              </a:rPr>
              <a:t>2000</a:t>
            </a:r>
            <a:r>
              <a:rPr lang="zh-CN" altLang="en-US" sz="2400" b="1" dirty="0">
                <a:latin typeface="楷体" panose="02010609060101010101" pitchFamily="49" charset="-122"/>
                <a:ea typeface="楷体" panose="02010609060101010101" pitchFamily="49" charset="-122"/>
              </a:rPr>
              <a:t>毫米。</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竹子在合适生长的地带具有“强势”、“霸道”的个性，竹林中竹鞭</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竹子的地下茎</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系统十分发达，使土壤中的养分消耗极快。茂盛的竹叶遮光蔽日，地下竹鞭盘根错节，让其他植物难以立足，甚至“攻城略地”。</a:t>
            </a:r>
            <a:endParaRPr lang="zh-CN" altLang="en-US" sz="2400" b="1" dirty="0">
              <a:latin typeface="楷体" panose="02010609060101010101" pitchFamily="49" charset="-122"/>
              <a:ea typeface="楷体" panose="02010609060101010101" pitchFamily="49" charset="-122"/>
            </a:endParaRPr>
          </a:p>
        </p:txBody>
      </p:sp>
      <p:sp>
        <p:nvSpPr>
          <p:cNvPr id="5" name="矩形 4"/>
          <p:cNvSpPr/>
          <p:nvPr/>
        </p:nvSpPr>
        <p:spPr>
          <a:xfrm>
            <a:off x="4233239" y="3324090"/>
            <a:ext cx="5219573" cy="400110"/>
          </a:xfrm>
          <a:prstGeom prst="rect">
            <a:avLst/>
          </a:prstGeom>
        </p:spPr>
        <p:txBody>
          <a:bodyPr wrap="square">
            <a:spAutoFit/>
          </a:bodyPr>
          <a:lstStyle/>
          <a:p>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评价浙江竹业发展的自然条件。（4分）</a:t>
            </a:r>
            <a:endParaRPr lang="en-US" altLang="zh-CN" sz="2000" b="1" dirty="0">
              <a:latin typeface="微软雅黑" panose="020B0503020204020204" pitchFamily="34" charset="-122"/>
              <a:ea typeface="微软雅黑" panose="020B0503020204020204" pitchFamily="34" charset="-122"/>
            </a:endParaRPr>
          </a:p>
        </p:txBody>
      </p:sp>
      <p:sp>
        <p:nvSpPr>
          <p:cNvPr id="3" name="矩形 2"/>
          <p:cNvSpPr/>
          <p:nvPr/>
        </p:nvSpPr>
        <p:spPr>
          <a:xfrm>
            <a:off x="4233239" y="3965116"/>
            <a:ext cx="7524256" cy="1938992"/>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有利条件：亚热带季风气候，雨热同期，温暖湿润，降水丰富，适宜竹子生长；多丘陵，地形起伏较大，易于排涝；灌溉水源充足。</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不利条件：降水多且集中，洪涝灾害频发，不利于竹子生长；土壤多为红壤，养分少。</a:t>
            </a:r>
          </a:p>
        </p:txBody>
      </p:sp>
      <p:sp>
        <p:nvSpPr>
          <p:cNvPr id="7" name="矩形 6">
            <a:extLst>
              <a:ext uri="{FF2B5EF4-FFF2-40B4-BE49-F238E27FC236}">
                <a16:creationId xmlns="" xmlns:a16="http://schemas.microsoft.com/office/drawing/2014/main" id="{DB5B0EB0-6B1A-4A82-84B0-5C35FF62086B}"/>
              </a:ext>
            </a:extLst>
          </p:cNvPr>
          <p:cNvSpPr>
            <a:spLocks noChangeArrowheads="1"/>
          </p:cNvSpPr>
          <p:nvPr/>
        </p:nvSpPr>
        <p:spPr bwMode="auto">
          <a:xfrm>
            <a:off x="5448428" y="-2669567"/>
            <a:ext cx="3794983" cy="7694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b="1" dirty="0">
                <a:solidFill>
                  <a:srgbClr val="3C4F15"/>
                </a:solidFill>
                <a:latin typeface="叶根友蚕燕隶书08" panose="02010601030101010101" pitchFamily="2" charset="-122"/>
                <a:ea typeface="叶根友蚕燕隶书08" panose="02010601030101010101" pitchFamily="2" charset="-122"/>
              </a:rPr>
              <a:t>山地林业发展</a:t>
            </a:r>
          </a:p>
        </p:txBody>
      </p:sp>
      <p:pic>
        <p:nvPicPr>
          <p:cNvPr id="8" name="Picture 2" descr="http://imgsrc.baidu.com/image/c0%3Dshijue1%2C0%2C0%2C294%2C40/sign=651ca91f4090f60310bd9404517bd96e/728da9773912b31b5fcfe8078c18367adab4e179.jpg">
            <a:extLst>
              <a:ext uri="{FF2B5EF4-FFF2-40B4-BE49-F238E27FC236}">
                <a16:creationId xmlns="" xmlns:a16="http://schemas.microsoft.com/office/drawing/2014/main" id="{7B544627-A8DA-4E36-A36B-2BB97E57699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1"/>
            <a:ext cx="4018547" cy="684135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303284" y="206803"/>
            <a:ext cx="2042635" cy="369332"/>
          </a:xfrm>
          <a:prstGeom prst="rect">
            <a:avLst/>
          </a:prstGeom>
          <a:noFill/>
        </p:spPr>
        <p:txBody>
          <a:bodyPr wrap="square" rtlCol="0">
            <a:spAutoFit/>
          </a:bodyPr>
          <a:lstStyle/>
          <a:p>
            <a:r>
              <a:rPr lang="zh-CN" altLang="en-US" dirty="0" smtClean="0"/>
              <a:t>课堂练习：</a:t>
            </a:r>
            <a:endParaRPr lang="zh-CN" altLang="en-US" dirty="0"/>
          </a:p>
        </p:txBody>
      </p:sp>
    </p:spTree>
    <p:extLst>
      <p:ext uri="{BB962C8B-B14F-4D97-AF65-F5344CB8AC3E}">
        <p14:creationId xmlns:p14="http://schemas.microsoft.com/office/powerpoint/2010/main" val="4107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36442" y="2584150"/>
            <a:ext cx="3039896" cy="3888839"/>
          </a:xfrm>
          <a:prstGeom prst="rect">
            <a:avLst/>
          </a:prstGeom>
          <a:noFill/>
        </p:spPr>
      </p:pic>
      <p:sp>
        <p:nvSpPr>
          <p:cNvPr id="5" name="形状 3"/>
          <p:cNvSpPr/>
          <p:nvPr/>
        </p:nvSpPr>
        <p:spPr>
          <a:xfrm>
            <a:off x="350253" y="408790"/>
            <a:ext cx="11503025" cy="1198880"/>
          </a:xfrm>
          <a:prstGeom prst="rect">
            <a:avLst/>
          </a:prstGeom>
          <a:solidFill>
            <a:schemeClr val="bg1"/>
          </a:solidFill>
          <a:ln w="0">
            <a:solidFill>
              <a:srgbClr val="00B0F0"/>
            </a:solidFill>
          </a:ln>
        </p:spPr>
        <p:txBody>
          <a:bodyPr vert="horz" wrap="square" lIns="91440" tIns="45720" rIns="91440" bIns="45720" anchor="ctr">
            <a:spAutoFit/>
          </a:bodyPr>
          <a:lstStyle/>
          <a:p>
            <a:pPr marL="0" indent="0" algn="l" defTabSz="914400" eaLnBrk="0" hangingPunct="0">
              <a:lnSpc>
                <a:spcPct val="100000"/>
              </a:lnSpc>
              <a:spcBef>
                <a:spcPts val="0"/>
              </a:spcBef>
              <a:spcAft>
                <a:spcPts val="0"/>
              </a:spcAft>
              <a:buFontTx/>
              <a:buNone/>
            </a:pPr>
            <a:r>
              <a:rPr sz="1800" b="1" i="0" dirty="0">
                <a:latin typeface="微软雅黑" panose="020B0503020204020204" charset="-122"/>
                <a:ea typeface="微软雅黑" panose="020B0503020204020204" charset="-122"/>
              </a:rPr>
              <a:t>       </a:t>
            </a:r>
            <a:r>
              <a:rPr sz="2400" b="1" i="0" dirty="0">
                <a:latin typeface="微软雅黑" panose="020B0503020204020204" charset="-122"/>
                <a:ea typeface="微软雅黑" panose="020B0503020204020204" charset="-122"/>
              </a:rPr>
              <a:t>云南是我国重要的茶叶生产基地，这里的春茶上市时间比闽、浙早一个月以上。采收期长达10个月。高山云雾出好茶，云南是茶树的原产地，茶树品种资源丰富，生产红茶、绿茶、沱茶、</a:t>
            </a:r>
            <a:r>
              <a:rPr sz="2400" b="1" i="0" dirty="0" smtClean="0">
                <a:latin typeface="微软雅黑" panose="020B0503020204020204" charset="-122"/>
                <a:ea typeface="微软雅黑" panose="020B0503020204020204" charset="-122"/>
              </a:rPr>
              <a:t>紧压茶(</a:t>
            </a:r>
            <a:r>
              <a:rPr sz="2400" b="1" i="0" dirty="0" err="1" smtClean="0">
                <a:latin typeface="微软雅黑" panose="020B0503020204020204" charset="-122"/>
                <a:ea typeface="微软雅黑" panose="020B0503020204020204" charset="-122"/>
              </a:rPr>
              <a:t>砖茶</a:t>
            </a:r>
            <a:r>
              <a:rPr sz="2400" b="1" i="0" dirty="0" smtClean="0">
                <a:latin typeface="微软雅黑" panose="020B0503020204020204" charset="-122"/>
                <a:ea typeface="微软雅黑" panose="020B0503020204020204" charset="-122"/>
              </a:rPr>
              <a:t>)和普洱茶等</a:t>
            </a:r>
            <a:r>
              <a:rPr sz="2400" b="1" i="0" dirty="0">
                <a:latin typeface="微软雅黑" panose="020B0503020204020204" charset="-122"/>
                <a:ea typeface="微软雅黑" panose="020B0503020204020204" charset="-122"/>
              </a:rPr>
              <a:t>，有25个茶种是云南</a:t>
            </a:r>
            <a:r>
              <a:rPr sz="2400" b="1" i="0" dirty="0">
                <a:ln w="22225">
                  <a:solidFill>
                    <a:schemeClr val="accent2"/>
                  </a:solidFill>
                  <a:prstDash val="solid"/>
                </a:ln>
                <a:latin typeface="黑体" panose="02010609060101010101" pitchFamily="49" charset="-122"/>
                <a:ea typeface="黑体" panose="02010609060101010101" pitchFamily="49" charset="-122"/>
              </a:rPr>
              <a:t>独有</a:t>
            </a:r>
            <a:r>
              <a:rPr sz="2400" b="1" i="0" dirty="0">
                <a:latin typeface="微软雅黑" panose="020B0503020204020204" charset="-122"/>
                <a:ea typeface="微软雅黑" panose="020B0503020204020204" charset="-122"/>
              </a:rPr>
              <a:t>的。 </a:t>
            </a:r>
            <a:endParaRPr lang="ko-KR" altLang="en-US" sz="2400" b="1" i="0" dirty="0">
              <a:latin typeface="微软雅黑" panose="020B0503020204020204" charset="-122"/>
              <a:ea typeface="微软雅黑" panose="020B0503020204020204" charset="-122"/>
            </a:endParaRPr>
          </a:p>
        </p:txBody>
      </p:sp>
      <p:sp>
        <p:nvSpPr>
          <p:cNvPr id="8" name="矩形 7"/>
          <p:cNvSpPr/>
          <p:nvPr/>
        </p:nvSpPr>
        <p:spPr>
          <a:xfrm>
            <a:off x="3581140" y="2056670"/>
            <a:ext cx="5264583" cy="461665"/>
          </a:xfrm>
          <a:prstGeom prst="rect">
            <a:avLst/>
          </a:prstGeom>
        </p:spPr>
        <p:txBody>
          <a:bodyPr wrap="none">
            <a:spAutoFit/>
          </a:bodyPr>
          <a:lstStyle/>
          <a:p>
            <a:r>
              <a:rPr lang="en-US" altLang="zh-CN" sz="2400" dirty="0"/>
              <a:t>2</a:t>
            </a:r>
            <a:r>
              <a:rPr lang="zh-CN" altLang="en-US" sz="2400" dirty="0"/>
              <a:t>、说明云南茶叶生产的优越自然条件</a:t>
            </a:r>
          </a:p>
        </p:txBody>
      </p:sp>
      <p:sp>
        <p:nvSpPr>
          <p:cNvPr id="9" name="矩形 47"/>
          <p:cNvSpPr>
            <a:spLocks noChangeArrowheads="1"/>
          </p:cNvSpPr>
          <p:nvPr/>
        </p:nvSpPr>
        <p:spPr bwMode="auto">
          <a:xfrm>
            <a:off x="3378176" y="5321377"/>
            <a:ext cx="7120680" cy="5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30000"/>
              </a:lnSpc>
              <a:spcBef>
                <a:spcPct val="0"/>
              </a:spcBef>
              <a:buNone/>
            </a:pPr>
            <a:r>
              <a:rPr sz="2400" b="1" dirty="0">
                <a:solidFill>
                  <a:schemeClr val="accent6">
                    <a:lumMod val="75000"/>
                  </a:schemeClr>
                </a:solidFill>
                <a:sym typeface="+mn-ea"/>
              </a:rPr>
              <a:t>   </a:t>
            </a:r>
            <a:r>
              <a:rPr lang="zh-CN" altLang="en-US" sz="2400" b="1" dirty="0" smtClean="0">
                <a:solidFill>
                  <a:schemeClr val="accent6">
                    <a:lumMod val="75000"/>
                  </a:schemeClr>
                </a:solidFill>
                <a:sym typeface="+mn-ea"/>
              </a:rPr>
              <a:t>土壤：</a:t>
            </a:r>
            <a:r>
              <a:rPr sz="2400" b="1" dirty="0" err="1" smtClean="0">
                <a:solidFill>
                  <a:srgbClr val="FF0000"/>
                </a:solidFill>
                <a:sym typeface="+mn-ea"/>
              </a:rPr>
              <a:t>酸性土壤</a:t>
            </a:r>
            <a:r>
              <a:rPr sz="2400" b="1" dirty="0" err="1">
                <a:solidFill>
                  <a:srgbClr val="FF0000"/>
                </a:solidFill>
                <a:sym typeface="+mn-ea"/>
              </a:rPr>
              <a:t>，适宜茶树生长</a:t>
            </a:r>
            <a:endParaRPr lang="zh-CN" altLang="en-US" sz="2400" dirty="0">
              <a:solidFill>
                <a:srgbClr val="FF0000"/>
              </a:solidFill>
              <a:sym typeface="微软雅黑" panose="020B0503020204020204" charset="-122"/>
            </a:endParaRPr>
          </a:p>
        </p:txBody>
      </p:sp>
      <p:sp>
        <p:nvSpPr>
          <p:cNvPr id="10" name="矩形 47"/>
          <p:cNvSpPr>
            <a:spLocks noChangeArrowheads="1"/>
          </p:cNvSpPr>
          <p:nvPr/>
        </p:nvSpPr>
        <p:spPr bwMode="auto">
          <a:xfrm>
            <a:off x="3669733" y="4765653"/>
            <a:ext cx="5895139" cy="5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30000"/>
              </a:lnSpc>
              <a:spcBef>
                <a:spcPct val="0"/>
              </a:spcBef>
              <a:buNone/>
            </a:pPr>
            <a:r>
              <a:rPr lang="zh-CN" altLang="en-US" sz="2400" b="1" dirty="0" smtClean="0">
                <a:solidFill>
                  <a:schemeClr val="accent6">
                    <a:lumMod val="75000"/>
                  </a:schemeClr>
                </a:solidFill>
                <a:sym typeface="+mn-ea"/>
              </a:rPr>
              <a:t>水源：</a:t>
            </a:r>
            <a:r>
              <a:rPr sz="2400" b="1" dirty="0" err="1" smtClean="0">
                <a:solidFill>
                  <a:srgbClr val="FF0000"/>
                </a:solidFill>
                <a:sym typeface="+mn-ea"/>
              </a:rPr>
              <a:t>山涧多河流</a:t>
            </a:r>
            <a:r>
              <a:rPr sz="2400" b="1" dirty="0" err="1">
                <a:solidFill>
                  <a:srgbClr val="FF0000"/>
                </a:solidFill>
                <a:sym typeface="+mn-ea"/>
              </a:rPr>
              <a:t>，水源充足</a:t>
            </a:r>
            <a:endParaRPr lang="zh-CN" altLang="en-US" sz="2400" dirty="0">
              <a:solidFill>
                <a:srgbClr val="FF0000"/>
              </a:solidFill>
              <a:sym typeface="微软雅黑" panose="020B0503020204020204" charset="-122"/>
            </a:endParaRPr>
          </a:p>
        </p:txBody>
      </p:sp>
      <p:sp>
        <p:nvSpPr>
          <p:cNvPr id="11" name="矩形 47"/>
          <p:cNvSpPr>
            <a:spLocks noChangeArrowheads="1"/>
          </p:cNvSpPr>
          <p:nvPr/>
        </p:nvSpPr>
        <p:spPr bwMode="auto">
          <a:xfrm>
            <a:off x="3669733" y="2721350"/>
            <a:ext cx="7872564" cy="83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marL="0" indent="0" algn="l" defTabSz="914400" eaLnBrk="1" hangingPunct="1">
              <a:lnSpc>
                <a:spcPct val="100000"/>
              </a:lnSpc>
              <a:spcBef>
                <a:spcPts val="0"/>
              </a:spcBef>
              <a:spcAft>
                <a:spcPts val="0"/>
              </a:spcAft>
              <a:buFontTx/>
              <a:buNone/>
            </a:pPr>
            <a:r>
              <a:rPr lang="zh-CN" altLang="en-US" sz="2400" b="1" dirty="0" smtClean="0">
                <a:solidFill>
                  <a:schemeClr val="accent6">
                    <a:lumMod val="75000"/>
                  </a:schemeClr>
                </a:solidFill>
                <a:cs typeface="微软雅黑" panose="020B0503020204020204" charset="-122"/>
                <a:sym typeface="+mn-ea"/>
              </a:rPr>
              <a:t>地形：</a:t>
            </a:r>
            <a:r>
              <a:rPr lang="zh-CN" altLang="ko-KR" sz="2400" b="1" dirty="0" smtClean="0">
                <a:solidFill>
                  <a:srgbClr val="FF0000"/>
                </a:solidFill>
                <a:cs typeface="微软雅黑" panose="020B0503020204020204" charset="-122"/>
                <a:sym typeface="+mn-ea"/>
              </a:rPr>
              <a:t>地形</a:t>
            </a:r>
            <a:r>
              <a:rPr lang="zh-CN" altLang="ko-KR" sz="2400" b="1" dirty="0">
                <a:solidFill>
                  <a:srgbClr val="FF0000"/>
                </a:solidFill>
                <a:cs typeface="微软雅黑" panose="020B0503020204020204" charset="-122"/>
                <a:sym typeface="+mn-ea"/>
              </a:rPr>
              <a:t>复杂</a:t>
            </a:r>
            <a:r>
              <a:rPr lang="zh-CN" altLang="ko-KR" sz="2400" b="1" dirty="0" smtClean="0">
                <a:solidFill>
                  <a:srgbClr val="FF0000"/>
                </a:solidFill>
                <a:cs typeface="微软雅黑" panose="020B0503020204020204" charset="-122"/>
                <a:sym typeface="+mn-ea"/>
              </a:rPr>
              <a:t>，</a:t>
            </a:r>
            <a:r>
              <a:rPr sz="2400" b="1" dirty="0" err="1" smtClean="0">
                <a:solidFill>
                  <a:srgbClr val="FF0000"/>
                </a:solidFill>
                <a:cs typeface="微软雅黑" panose="020B0503020204020204" charset="-122"/>
                <a:sym typeface="+mn-ea"/>
              </a:rPr>
              <a:t>有高原</a:t>
            </a:r>
            <a:r>
              <a:rPr sz="2400" b="1" dirty="0" err="1">
                <a:solidFill>
                  <a:srgbClr val="FF0000"/>
                </a:solidFill>
                <a:cs typeface="微软雅黑" panose="020B0503020204020204" charset="-122"/>
                <a:sym typeface="+mn-ea"/>
              </a:rPr>
              <a:t>、山地和丘陵</a:t>
            </a:r>
            <a:r>
              <a:rPr sz="2400" b="1" dirty="0" err="1" smtClean="0">
                <a:solidFill>
                  <a:srgbClr val="FF0000"/>
                </a:solidFill>
                <a:cs typeface="微软雅黑" panose="020B0503020204020204" charset="-122"/>
                <a:sym typeface="+mn-ea"/>
              </a:rPr>
              <a:t>，地势起伏大</a:t>
            </a:r>
            <a:r>
              <a:rPr lang="zh-CN" altLang="en-US" sz="2400" b="1" dirty="0" smtClean="0">
                <a:solidFill>
                  <a:srgbClr val="FF0000"/>
                </a:solidFill>
                <a:cs typeface="微软雅黑" panose="020B0503020204020204" charset="-122"/>
                <a:sym typeface="+mn-ea"/>
              </a:rPr>
              <a:t>，排水良好</a:t>
            </a:r>
            <a:endParaRPr lang="zh-CN" altLang="en-US" sz="2400" b="1" dirty="0">
              <a:solidFill>
                <a:srgbClr val="FF0000"/>
              </a:solidFill>
              <a:cs typeface="微软雅黑" panose="020B0503020204020204" charset="-122"/>
              <a:sym typeface="微软雅黑" panose="020B0503020204020204" charset="-122"/>
            </a:endParaRPr>
          </a:p>
        </p:txBody>
      </p:sp>
      <p:sp>
        <p:nvSpPr>
          <p:cNvPr id="12" name="矩形 47"/>
          <p:cNvSpPr>
            <a:spLocks noChangeArrowheads="1"/>
          </p:cNvSpPr>
          <p:nvPr/>
        </p:nvSpPr>
        <p:spPr bwMode="auto">
          <a:xfrm>
            <a:off x="3669733" y="3854988"/>
            <a:ext cx="8522267" cy="120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marL="0" indent="0" algn="l" defTabSz="914400" eaLnBrk="1" hangingPunct="1">
              <a:lnSpc>
                <a:spcPct val="100000"/>
              </a:lnSpc>
              <a:spcBef>
                <a:spcPts val="0"/>
              </a:spcBef>
              <a:spcAft>
                <a:spcPts val="0"/>
              </a:spcAft>
              <a:buFontTx/>
              <a:buNone/>
            </a:pPr>
            <a:r>
              <a:rPr lang="zh-CN" altLang="en-US" sz="2400" b="1" dirty="0" smtClean="0">
                <a:solidFill>
                  <a:schemeClr val="accent6">
                    <a:lumMod val="75000"/>
                  </a:schemeClr>
                </a:solidFill>
                <a:sym typeface="+mn-ea"/>
              </a:rPr>
              <a:t>气候：</a:t>
            </a:r>
            <a:r>
              <a:rPr lang="en-US" altLang="ko-KR" sz="2400" b="1" dirty="0" smtClean="0">
                <a:solidFill>
                  <a:schemeClr val="accent6">
                    <a:lumMod val="75000"/>
                  </a:schemeClr>
                </a:solidFill>
                <a:sym typeface="+mn-ea"/>
              </a:rPr>
              <a:t> </a:t>
            </a:r>
            <a:r>
              <a:rPr sz="2400" b="1" dirty="0" err="1">
                <a:solidFill>
                  <a:srgbClr val="FF0000"/>
                </a:solidFill>
                <a:sym typeface="+mn-ea"/>
              </a:rPr>
              <a:t>热带、亚热带地区</a:t>
            </a:r>
            <a:r>
              <a:rPr sz="2400" b="1" dirty="0">
                <a:solidFill>
                  <a:srgbClr val="FF0000"/>
                </a:solidFill>
                <a:sym typeface="+mn-ea"/>
              </a:rPr>
              <a:t>，</a:t>
            </a:r>
            <a:r>
              <a:rPr lang="zh-CN" altLang="ko-KR" sz="2400" b="1" dirty="0">
                <a:solidFill>
                  <a:srgbClr val="FF0000"/>
                </a:solidFill>
                <a:sym typeface="+mn-ea"/>
              </a:rPr>
              <a:t>纬度低</a:t>
            </a:r>
            <a:r>
              <a:rPr lang="zh-CN" altLang="ko-KR" sz="2400" b="1" dirty="0" smtClean="0">
                <a:solidFill>
                  <a:srgbClr val="FF0000"/>
                </a:solidFill>
                <a:sym typeface="+mn-ea"/>
              </a:rPr>
              <a:t>，</a:t>
            </a:r>
            <a:r>
              <a:rPr sz="2400" b="1" dirty="0" err="1" smtClean="0">
                <a:solidFill>
                  <a:srgbClr val="FF0000"/>
                </a:solidFill>
                <a:sym typeface="+mn-ea"/>
              </a:rPr>
              <a:t>热量条件优越</a:t>
            </a:r>
            <a:r>
              <a:rPr sz="2400" b="1" dirty="0" smtClean="0">
                <a:solidFill>
                  <a:srgbClr val="FF0000"/>
                </a:solidFill>
                <a:sym typeface="+mn-ea"/>
              </a:rPr>
              <a:t>； </a:t>
            </a:r>
            <a:r>
              <a:rPr sz="2400" b="1" dirty="0" err="1">
                <a:solidFill>
                  <a:srgbClr val="FF0000"/>
                </a:solidFill>
                <a:sym typeface="+mn-ea"/>
              </a:rPr>
              <a:t>全年降水多，气候湿润</a:t>
            </a:r>
            <a:r>
              <a:rPr sz="2400" b="1" dirty="0" err="1" smtClean="0">
                <a:solidFill>
                  <a:srgbClr val="FF0000"/>
                </a:solidFill>
                <a:sym typeface="+mn-ea"/>
              </a:rPr>
              <a:t>，曰照短而多雾（</a:t>
            </a:r>
            <a:r>
              <a:rPr sz="2400" b="1" dirty="0" err="1">
                <a:solidFill>
                  <a:srgbClr val="FF0000"/>
                </a:solidFill>
                <a:sym typeface="+mn-ea"/>
              </a:rPr>
              <a:t>雨量充沛，云雾缭绕</a:t>
            </a:r>
            <a:r>
              <a:rPr sz="2400" b="1" dirty="0">
                <a:solidFill>
                  <a:srgbClr val="FF0000"/>
                </a:solidFill>
                <a:sym typeface="+mn-ea"/>
              </a:rPr>
              <a:t>）</a:t>
            </a:r>
            <a:endParaRPr lang="zh-CN" altLang="en-US" sz="2400" b="1" dirty="0">
              <a:solidFill>
                <a:srgbClr val="FF0000"/>
              </a:solidFill>
              <a:sym typeface="微软雅黑" panose="020B0503020204020204" charset="-122"/>
            </a:endParaRPr>
          </a:p>
          <a:p>
            <a:pPr marL="0" indent="0" algn="l" defTabSz="914400" eaLnBrk="0" hangingPunct="0">
              <a:lnSpc>
                <a:spcPct val="100000"/>
              </a:lnSpc>
              <a:spcBef>
                <a:spcPts val="0"/>
              </a:spcBef>
              <a:spcAft>
                <a:spcPts val="0"/>
              </a:spcAft>
              <a:buFontTx/>
              <a:buNone/>
            </a:pPr>
            <a:endParaRPr lang="zh-CN" altLang="en-US" sz="2400" dirty="0">
              <a:solidFill>
                <a:srgbClr val="FF0000"/>
              </a:solidFill>
              <a:sym typeface="微软雅黑" panose="020B0503020204020204" charset="-122"/>
            </a:endParaRPr>
          </a:p>
        </p:txBody>
      </p:sp>
    </p:spTree>
    <p:extLst>
      <p:ext uri="{BB962C8B-B14F-4D97-AF65-F5344CB8AC3E}">
        <p14:creationId xmlns:p14="http://schemas.microsoft.com/office/powerpoint/2010/main" val="122221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2820" y="813806"/>
            <a:ext cx="6126923" cy="1015663"/>
          </a:xfrm>
          <a:prstGeom prst="rect">
            <a:avLst/>
          </a:prstGeom>
        </p:spPr>
        <p:txBody>
          <a:bodyPr wrap="square">
            <a:spAutoFit/>
          </a:bodyPr>
          <a:lstStyle/>
          <a:p>
            <a:r>
              <a:rPr lang="en-US" altLang="zh-CN" sz="2000" b="1" dirty="0" smtClean="0">
                <a:solidFill>
                  <a:srgbClr val="2F2F2F"/>
                </a:solidFill>
                <a:latin typeface="微软雅黑" panose="020B0503020204020204" pitchFamily="34" charset="-122"/>
                <a:ea typeface="微软雅黑" panose="020B0503020204020204" pitchFamily="34" charset="-122"/>
              </a:rPr>
              <a:t>3.</a:t>
            </a:r>
            <a:r>
              <a:rPr lang="zh-CN" altLang="en-US" sz="2000" b="1" dirty="0">
                <a:solidFill>
                  <a:srgbClr val="2F2F2F"/>
                </a:solidFill>
                <a:latin typeface="微软雅黑" panose="020B0503020204020204" pitchFamily="34" charset="-122"/>
                <a:ea typeface="微软雅黑" panose="020B0503020204020204" pitchFamily="34" charset="-122"/>
              </a:rPr>
              <a:t>近年来，太湖平原商品粮基地在全国</a:t>
            </a:r>
            <a:r>
              <a:rPr lang="zh-CN" altLang="en-US" sz="2000" b="1" dirty="0" smtClean="0">
                <a:solidFill>
                  <a:srgbClr val="2F2F2F"/>
                </a:solidFill>
                <a:latin typeface="微软雅黑" panose="020B0503020204020204" pitchFamily="34" charset="-122"/>
                <a:ea typeface="微软雅黑" panose="020B0503020204020204" pitchFamily="34" charset="-122"/>
              </a:rPr>
              <a:t>粮食</a:t>
            </a:r>
            <a:r>
              <a:rPr lang="zh-CN" altLang="en-US" sz="2000" b="1" dirty="0">
                <a:solidFill>
                  <a:srgbClr val="2F2F2F"/>
                </a:solidFill>
                <a:latin typeface="微软雅黑" panose="020B0503020204020204" pitchFamily="34" charset="-122"/>
                <a:ea typeface="微软雅黑" panose="020B0503020204020204" pitchFamily="34" charset="-122"/>
              </a:rPr>
              <a:t>格局中的地位不断下降。试从城市化</a:t>
            </a:r>
            <a:r>
              <a:rPr lang="zh-CN" altLang="en-US" sz="2000" b="1" dirty="0" smtClean="0">
                <a:solidFill>
                  <a:srgbClr val="2F2F2F"/>
                </a:solidFill>
                <a:latin typeface="微软雅黑" panose="020B0503020204020204" pitchFamily="34" charset="-122"/>
                <a:ea typeface="微软雅黑" panose="020B0503020204020204" pitchFamily="34" charset="-122"/>
              </a:rPr>
              <a:t>、</a:t>
            </a:r>
            <a:r>
              <a:rPr lang="en-US" altLang="zh-CN" sz="2000" b="1" dirty="0" smtClean="0">
                <a:solidFill>
                  <a:srgbClr val="2F2F2F"/>
                </a:solidFill>
                <a:latin typeface="微软雅黑" panose="020B0503020204020204" pitchFamily="34" charset="-122"/>
                <a:ea typeface="微软雅黑" panose="020B0503020204020204" pitchFamily="34" charset="-122"/>
              </a:rPr>
              <a:t> </a:t>
            </a:r>
            <a:r>
              <a:rPr lang="zh-CN" altLang="en-US" sz="2000" b="1" dirty="0">
                <a:solidFill>
                  <a:srgbClr val="2F2F2F"/>
                </a:solidFill>
                <a:latin typeface="微软雅黑" panose="020B0503020204020204" pitchFamily="34" charset="-122"/>
                <a:ea typeface="微软雅黑" panose="020B0503020204020204" pitchFamily="34" charset="-122"/>
              </a:rPr>
              <a:t>产业结构、劳动力等方面，简述其原因。</a:t>
            </a:r>
          </a:p>
        </p:txBody>
      </p:sp>
      <p:sp>
        <p:nvSpPr>
          <p:cNvPr id="6" name="矩形 5"/>
          <p:cNvSpPr/>
          <p:nvPr/>
        </p:nvSpPr>
        <p:spPr>
          <a:xfrm>
            <a:off x="157020" y="2187542"/>
            <a:ext cx="7374748" cy="1938992"/>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FF0000"/>
                </a:solidFill>
              </a:rPr>
              <a:t>工业化、城市化发展，占用大量耕地；</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劳动力流失，农业劳动力减少；</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农业内部产业结构调整，粮食种植面积下降；</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人口增长，商品率下降；</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其他商品粮基地的发展；</a:t>
            </a:r>
          </a:p>
        </p:txBody>
      </p:sp>
      <p:pic>
        <p:nvPicPr>
          <p:cNvPr id="19" name="图片 18">
            <a:extLst>
              <a:ext uri="{FF2B5EF4-FFF2-40B4-BE49-F238E27FC236}">
                <a16:creationId xmlns="" xmlns:a16="http://schemas.microsoft.com/office/drawing/2014/main" id="{2E42E4F4-2585-42B1-8580-6273BF613A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194587" y="96253"/>
            <a:ext cx="3997413" cy="6858000"/>
          </a:xfrm>
          <a:prstGeom prst="rect">
            <a:avLst/>
          </a:prstGeom>
        </p:spPr>
      </p:pic>
    </p:spTree>
    <p:extLst>
      <p:ext uri="{BB962C8B-B14F-4D97-AF65-F5344CB8AC3E}">
        <p14:creationId xmlns:p14="http://schemas.microsoft.com/office/powerpoint/2010/main" val="35824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9"/>
          <p:cNvSpPr/>
          <p:nvPr/>
        </p:nvSpPr>
        <p:spPr>
          <a:xfrm>
            <a:off x="0" y="516207"/>
            <a:ext cx="3159839" cy="662554"/>
          </a:xfrm>
          <a:prstGeom prst="rect">
            <a:avLst/>
          </a:prstGeom>
          <a:noFill/>
          <a:ln w="9525">
            <a:noFill/>
          </a:ln>
        </p:spPr>
        <p:txBody>
          <a:bodyPr wrap="none" anchor="t">
            <a:spAutoFit/>
          </a:bodyPr>
          <a:lstStyle/>
          <a:p>
            <a:pPr algn="just">
              <a:lnSpc>
                <a:spcPct val="150000"/>
              </a:lnSpc>
            </a:pPr>
            <a:r>
              <a:rPr lang="zh-CN" altLang="en-US" sz="2800" b="1" dirty="0" smtClean="0">
                <a:solidFill>
                  <a:srgbClr val="FF0000"/>
                </a:solidFill>
                <a:latin typeface="微软雅黑" panose="020B0503020204020204" pitchFamily="34" charset="-122"/>
                <a:ea typeface="微软雅黑" panose="020B0503020204020204" pitchFamily="34" charset="-122"/>
              </a:rPr>
              <a:t>（二）</a:t>
            </a:r>
            <a:r>
              <a:rPr lang="en-US" altLang="zh-CN" sz="2800" b="1" dirty="0" smtClean="0">
                <a:solidFill>
                  <a:srgbClr val="FF0000"/>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资源和工业</a:t>
            </a:r>
            <a:endParaRPr lang="zh-CN" altLang="zh-CN" sz="2800" b="1" dirty="0">
              <a:solidFill>
                <a:srgbClr val="FF0000"/>
              </a:solidFill>
              <a:latin typeface="微软雅黑" panose="020B0503020204020204" pitchFamily="34" charset="-122"/>
              <a:ea typeface="微软雅黑" panose="020B0503020204020204" pitchFamily="34" charset="-122"/>
            </a:endParaRPr>
          </a:p>
        </p:txBody>
      </p:sp>
      <p:sp>
        <p:nvSpPr>
          <p:cNvPr id="5" name="TextBox 5"/>
          <p:cNvSpPr txBox="1"/>
          <p:nvPr/>
        </p:nvSpPr>
        <p:spPr>
          <a:xfrm>
            <a:off x="-1" y="0"/>
            <a:ext cx="4838008" cy="584775"/>
          </a:xfrm>
          <a:prstGeom prst="rect">
            <a:avLst/>
          </a:prstGeom>
          <a:noFill/>
        </p:spPr>
        <p:txBody>
          <a:bodyPr wrap="square" rtlCol="0">
            <a:spAutoFit/>
          </a:bodyPr>
          <a:lstStyle/>
          <a:p>
            <a:r>
              <a:rPr lang="zh-CN" altLang="en-US" sz="3200" b="1" dirty="0" smtClean="0"/>
              <a:t>三、人文地理环境</a:t>
            </a:r>
            <a:endParaRPr lang="zh-CN" altLang="en-US" sz="3200" b="1" dirty="0"/>
          </a:p>
        </p:txBody>
      </p:sp>
      <p:sp>
        <p:nvSpPr>
          <p:cNvPr id="6" name="文本框 5"/>
          <p:cNvSpPr txBox="1"/>
          <p:nvPr/>
        </p:nvSpPr>
        <p:spPr>
          <a:xfrm>
            <a:off x="254265" y="1287390"/>
            <a:ext cx="3958389" cy="461665"/>
          </a:xfrm>
          <a:prstGeom prst="rect">
            <a:avLst/>
          </a:prstGeom>
          <a:noFill/>
        </p:spPr>
        <p:txBody>
          <a:bodyPr wrap="square" rtlCol="0">
            <a:spAutoFit/>
          </a:bodyPr>
          <a:lstStyle/>
          <a:p>
            <a:r>
              <a:rPr lang="en-US" altLang="zh-CN" sz="2400" b="1" dirty="0" smtClean="0">
                <a:solidFill>
                  <a:srgbClr val="0000FF"/>
                </a:solidFill>
              </a:rPr>
              <a:t>1</a:t>
            </a:r>
            <a:r>
              <a:rPr lang="zh-CN" altLang="en-US" sz="2400" b="1" dirty="0" smtClean="0">
                <a:solidFill>
                  <a:srgbClr val="0000FF"/>
                </a:solidFill>
              </a:rPr>
              <a:t>、主要资源</a:t>
            </a:r>
            <a:endParaRPr lang="zh-CN" altLang="en-US" sz="2400" b="1" dirty="0">
              <a:solidFill>
                <a:srgbClr val="0000FF"/>
              </a:solidFill>
            </a:endParaRPr>
          </a:p>
        </p:txBody>
      </p:sp>
      <p:grpSp>
        <p:nvGrpSpPr>
          <p:cNvPr id="7" name="Group 2"/>
          <p:cNvGrpSpPr/>
          <p:nvPr/>
        </p:nvGrpSpPr>
        <p:grpSpPr>
          <a:xfrm>
            <a:off x="4141601" y="0"/>
            <a:ext cx="8915400" cy="6858000"/>
            <a:chOff x="0" y="336"/>
            <a:chExt cx="4704" cy="3525"/>
          </a:xfrm>
        </p:grpSpPr>
        <p:pic>
          <p:nvPicPr>
            <p:cNvPr id="8" name="Picture 3" descr="南方地区"/>
            <p:cNvPicPr>
              <a:picLocks noChangeAspect="1"/>
            </p:cNvPicPr>
            <p:nvPr/>
          </p:nvPicPr>
          <p:blipFill>
            <a:blip r:embed="rId2" cstate="print"/>
            <a:srcRect r="18333"/>
            <a:stretch>
              <a:fillRect/>
            </a:stretch>
          </p:blipFill>
          <p:spPr>
            <a:xfrm>
              <a:off x="0" y="336"/>
              <a:ext cx="4704" cy="3525"/>
            </a:xfrm>
            <a:prstGeom prst="rect">
              <a:avLst/>
            </a:prstGeom>
            <a:noFill/>
            <a:ln w="9525">
              <a:noFill/>
            </a:ln>
          </p:spPr>
        </p:pic>
        <p:sp>
          <p:nvSpPr>
            <p:cNvPr id="9" name="Line 4"/>
            <p:cNvSpPr/>
            <p:nvPr/>
          </p:nvSpPr>
          <p:spPr>
            <a:xfrm flipH="1">
              <a:off x="4704" y="384"/>
              <a:ext cx="0" cy="3408"/>
            </a:xfrm>
            <a:prstGeom prst="line">
              <a:avLst/>
            </a:prstGeom>
            <a:ln w="38100" cap="flat" cmpd="sng">
              <a:solidFill>
                <a:schemeClr val="tx1"/>
              </a:solidFill>
              <a:prstDash val="solid"/>
              <a:headEnd type="none" w="med" len="med"/>
              <a:tailEnd type="none" w="med" len="med"/>
            </a:ln>
          </p:spPr>
          <p:txBody>
            <a:bodyPr/>
            <a:lstStyle/>
            <a:p>
              <a:endParaRPr sz="2000" b="1">
                <a:latin typeface="黑体" panose="02010609060101010101" pitchFamily="49" charset="-122"/>
                <a:ea typeface="黑体" panose="02010609060101010101" pitchFamily="49" charset="-122"/>
              </a:endParaRPr>
            </a:p>
          </p:txBody>
        </p:sp>
      </p:grpSp>
      <p:sp>
        <p:nvSpPr>
          <p:cNvPr id="10" name="Text Box 5"/>
          <p:cNvSpPr txBox="1"/>
          <p:nvPr/>
        </p:nvSpPr>
        <p:spPr>
          <a:xfrm>
            <a:off x="9937564" y="3644900"/>
            <a:ext cx="700833" cy="400110"/>
          </a:xfrm>
          <a:prstGeom prst="rect">
            <a:avLst/>
          </a:prstGeom>
          <a:noFill/>
          <a:ln w="9525">
            <a:noFill/>
          </a:ln>
        </p:spPr>
        <p:txBody>
          <a:bodyPr wrap="none">
            <a:spAutoFit/>
          </a:bodyPr>
          <a:lstStyle/>
          <a:p>
            <a:pPr lvl="0"/>
            <a:r>
              <a:rPr lang="zh-CN" altLang="en-US" sz="2000" b="1">
                <a:solidFill>
                  <a:srgbClr val="FF0000"/>
                </a:solidFill>
                <a:latin typeface="黑体" panose="02010609060101010101" pitchFamily="49" charset="-122"/>
                <a:ea typeface="黑体" panose="02010609060101010101" pitchFamily="49" charset="-122"/>
              </a:rPr>
              <a:t>大余</a:t>
            </a:r>
          </a:p>
        </p:txBody>
      </p:sp>
      <p:sp>
        <p:nvSpPr>
          <p:cNvPr id="11" name="Text Box 6"/>
          <p:cNvSpPr txBox="1"/>
          <p:nvPr/>
        </p:nvSpPr>
        <p:spPr>
          <a:xfrm>
            <a:off x="10874189" y="2349500"/>
            <a:ext cx="644525" cy="707886"/>
          </a:xfrm>
          <a:prstGeom prst="rect">
            <a:avLst/>
          </a:prstGeom>
          <a:noFill/>
          <a:ln w="9525">
            <a:noFill/>
          </a:ln>
        </p:spPr>
        <p:txBody>
          <a:bodyPr>
            <a:spAutoFit/>
          </a:bodyPr>
          <a:lstStyle/>
          <a:p>
            <a:pPr lvl="0"/>
            <a:r>
              <a:rPr lang="zh-CN" altLang="en-US" sz="2000" b="1">
                <a:solidFill>
                  <a:srgbClr val="FF0000"/>
                </a:solidFill>
                <a:latin typeface="黑体" panose="02010609060101010101" pitchFamily="49" charset="-122"/>
                <a:ea typeface="黑体" panose="02010609060101010101" pitchFamily="49" charset="-122"/>
              </a:rPr>
              <a:t>德兴</a:t>
            </a:r>
          </a:p>
        </p:txBody>
      </p:sp>
      <p:sp>
        <p:nvSpPr>
          <p:cNvPr id="12" name="Text Box 7"/>
          <p:cNvSpPr txBox="1"/>
          <p:nvPr/>
        </p:nvSpPr>
        <p:spPr>
          <a:xfrm>
            <a:off x="8426264" y="2565400"/>
            <a:ext cx="958917" cy="400110"/>
          </a:xfrm>
          <a:prstGeom prst="rect">
            <a:avLst/>
          </a:prstGeom>
          <a:noFill/>
          <a:ln w="9525">
            <a:noFill/>
          </a:ln>
        </p:spPr>
        <p:txBody>
          <a:bodyPr wrap="none">
            <a:spAutoFit/>
          </a:bodyPr>
          <a:lstStyle/>
          <a:p>
            <a:pPr lvl="0"/>
            <a:r>
              <a:rPr lang="zh-CN" altLang="en-US" sz="2000" b="1">
                <a:solidFill>
                  <a:srgbClr val="FF0000"/>
                </a:solidFill>
                <a:latin typeface="黑体" panose="02010609060101010101" pitchFamily="49" charset="-122"/>
                <a:ea typeface="黑体" panose="02010609060101010101" pitchFamily="49" charset="-122"/>
              </a:rPr>
              <a:t>锡矿山</a:t>
            </a:r>
          </a:p>
        </p:txBody>
      </p:sp>
      <p:sp>
        <p:nvSpPr>
          <p:cNvPr id="13" name="Text Box 8"/>
          <p:cNvSpPr txBox="1"/>
          <p:nvPr/>
        </p:nvSpPr>
        <p:spPr>
          <a:xfrm>
            <a:off x="8281801" y="3429000"/>
            <a:ext cx="958917" cy="400110"/>
          </a:xfrm>
          <a:prstGeom prst="rect">
            <a:avLst/>
          </a:prstGeom>
          <a:noFill/>
          <a:ln w="9525">
            <a:noFill/>
          </a:ln>
        </p:spPr>
        <p:txBody>
          <a:bodyPr wrap="none">
            <a:spAutoFit/>
          </a:bodyPr>
          <a:lstStyle/>
          <a:p>
            <a:pPr lvl="0"/>
            <a:r>
              <a:rPr lang="zh-CN" altLang="en-US" sz="2000" b="1">
                <a:solidFill>
                  <a:srgbClr val="FF0000"/>
                </a:solidFill>
                <a:latin typeface="黑体" panose="02010609060101010101" pitchFamily="49" charset="-122"/>
                <a:ea typeface="黑体" panose="02010609060101010101" pitchFamily="49" charset="-122"/>
              </a:rPr>
              <a:t>水口山</a:t>
            </a:r>
          </a:p>
        </p:txBody>
      </p:sp>
      <p:sp>
        <p:nvSpPr>
          <p:cNvPr id="14" name="Text Box 9"/>
          <p:cNvSpPr txBox="1"/>
          <p:nvPr/>
        </p:nvSpPr>
        <p:spPr>
          <a:xfrm>
            <a:off x="7561076" y="4508500"/>
            <a:ext cx="644525" cy="707886"/>
          </a:xfrm>
          <a:prstGeom prst="rect">
            <a:avLst/>
          </a:prstGeom>
          <a:noFill/>
          <a:ln w="9525">
            <a:noFill/>
          </a:ln>
        </p:spPr>
        <p:txBody>
          <a:bodyPr>
            <a:spAutoFit/>
          </a:bodyPr>
          <a:lstStyle/>
          <a:p>
            <a:pPr lvl="0"/>
            <a:r>
              <a:rPr lang="zh-CN" altLang="en-US" sz="2000" b="1">
                <a:solidFill>
                  <a:srgbClr val="FF0000"/>
                </a:solidFill>
                <a:latin typeface="黑体" panose="02010609060101010101" pitchFamily="49" charset="-122"/>
                <a:ea typeface="黑体" panose="02010609060101010101" pitchFamily="49" charset="-122"/>
              </a:rPr>
              <a:t>平果</a:t>
            </a:r>
          </a:p>
        </p:txBody>
      </p:sp>
      <p:sp>
        <p:nvSpPr>
          <p:cNvPr id="15" name="Text Box 10"/>
          <p:cNvSpPr txBox="1"/>
          <p:nvPr/>
        </p:nvSpPr>
        <p:spPr>
          <a:xfrm>
            <a:off x="7418201" y="2781300"/>
            <a:ext cx="700833" cy="400110"/>
          </a:xfrm>
          <a:prstGeom prst="rect">
            <a:avLst/>
          </a:prstGeom>
          <a:noFill/>
          <a:ln w="9525">
            <a:noFill/>
          </a:ln>
        </p:spPr>
        <p:txBody>
          <a:bodyPr wrap="none">
            <a:spAutoFit/>
          </a:bodyPr>
          <a:lstStyle/>
          <a:p>
            <a:pPr lvl="0"/>
            <a:r>
              <a:rPr lang="zh-CN" altLang="en-US" sz="2000" b="1">
                <a:solidFill>
                  <a:srgbClr val="FF0000"/>
                </a:solidFill>
                <a:latin typeface="黑体" panose="02010609060101010101" pitchFamily="49" charset="-122"/>
                <a:ea typeface="黑体" panose="02010609060101010101" pitchFamily="49" charset="-122"/>
              </a:rPr>
              <a:t>铜仁</a:t>
            </a:r>
          </a:p>
        </p:txBody>
      </p:sp>
      <p:sp>
        <p:nvSpPr>
          <p:cNvPr id="16" name="Text Box 11"/>
          <p:cNvSpPr txBox="1"/>
          <p:nvPr/>
        </p:nvSpPr>
        <p:spPr>
          <a:xfrm>
            <a:off x="5400489" y="4370388"/>
            <a:ext cx="769937" cy="400110"/>
          </a:xfrm>
          <a:prstGeom prst="rect">
            <a:avLst/>
          </a:prstGeom>
          <a:noFill/>
          <a:ln w="9525">
            <a:noFill/>
          </a:ln>
        </p:spPr>
        <p:txBody>
          <a:bodyPr>
            <a:spAutoFit/>
          </a:bodyPr>
          <a:lstStyle/>
          <a:p>
            <a:pPr lvl="0"/>
            <a:r>
              <a:rPr lang="zh-CN" altLang="en-US" sz="2000" b="1">
                <a:solidFill>
                  <a:srgbClr val="FF0000"/>
                </a:solidFill>
                <a:latin typeface="黑体" panose="02010609060101010101" pitchFamily="49" charset="-122"/>
                <a:ea typeface="黑体" panose="02010609060101010101" pitchFamily="49" charset="-122"/>
              </a:rPr>
              <a:t>个旧</a:t>
            </a:r>
          </a:p>
        </p:txBody>
      </p:sp>
      <p:sp>
        <p:nvSpPr>
          <p:cNvPr id="17" name="Text Box 12"/>
          <p:cNvSpPr txBox="1"/>
          <p:nvPr/>
        </p:nvSpPr>
        <p:spPr>
          <a:xfrm>
            <a:off x="4681351" y="3429000"/>
            <a:ext cx="958917" cy="400110"/>
          </a:xfrm>
          <a:prstGeom prst="rect">
            <a:avLst/>
          </a:prstGeom>
          <a:noFill/>
          <a:ln w="9525">
            <a:noFill/>
          </a:ln>
        </p:spPr>
        <p:txBody>
          <a:bodyPr wrap="none">
            <a:spAutoFit/>
          </a:bodyPr>
          <a:lstStyle/>
          <a:p>
            <a:pPr lvl="0"/>
            <a:r>
              <a:rPr lang="zh-CN" altLang="en-US" sz="2000" b="1">
                <a:solidFill>
                  <a:srgbClr val="FF0000"/>
                </a:solidFill>
                <a:latin typeface="黑体" panose="02010609060101010101" pitchFamily="49" charset="-122"/>
                <a:ea typeface="黑体" panose="02010609060101010101" pitchFamily="49" charset="-122"/>
              </a:rPr>
              <a:t>攀枝花</a:t>
            </a:r>
          </a:p>
        </p:txBody>
      </p:sp>
      <p:sp>
        <p:nvSpPr>
          <p:cNvPr id="18" name="Text Box 13"/>
          <p:cNvSpPr txBox="1"/>
          <p:nvPr/>
        </p:nvSpPr>
        <p:spPr>
          <a:xfrm>
            <a:off x="9650226" y="2276475"/>
            <a:ext cx="700833" cy="400110"/>
          </a:xfrm>
          <a:prstGeom prst="rect">
            <a:avLst/>
          </a:prstGeom>
          <a:noFill/>
          <a:ln w="9525">
            <a:noFill/>
          </a:ln>
        </p:spPr>
        <p:txBody>
          <a:bodyPr wrap="none">
            <a:spAutoFit/>
          </a:bodyPr>
          <a:lstStyle/>
          <a:p>
            <a:pPr lvl="0"/>
            <a:r>
              <a:rPr lang="zh-CN" altLang="en-US" sz="2000" b="1">
                <a:solidFill>
                  <a:srgbClr val="FF0000"/>
                </a:solidFill>
                <a:latin typeface="黑体" panose="02010609060101010101" pitchFamily="49" charset="-122"/>
                <a:ea typeface="黑体" panose="02010609060101010101" pitchFamily="49" charset="-122"/>
              </a:rPr>
              <a:t>大冶</a:t>
            </a:r>
          </a:p>
        </p:txBody>
      </p:sp>
      <p:sp>
        <p:nvSpPr>
          <p:cNvPr id="19" name="Text Box 14"/>
          <p:cNvSpPr txBox="1"/>
          <p:nvPr/>
        </p:nvSpPr>
        <p:spPr>
          <a:xfrm>
            <a:off x="10945626" y="1700213"/>
            <a:ext cx="958917" cy="400110"/>
          </a:xfrm>
          <a:prstGeom prst="rect">
            <a:avLst/>
          </a:prstGeom>
          <a:noFill/>
          <a:ln w="9525">
            <a:noFill/>
          </a:ln>
        </p:spPr>
        <p:txBody>
          <a:bodyPr wrap="none">
            <a:spAutoFit/>
          </a:bodyPr>
          <a:lstStyle/>
          <a:p>
            <a:pPr lvl="0"/>
            <a:r>
              <a:rPr lang="zh-CN" altLang="en-US" sz="2000" b="1">
                <a:solidFill>
                  <a:srgbClr val="FF0000"/>
                </a:solidFill>
                <a:latin typeface="黑体" panose="02010609060101010101" pitchFamily="49" charset="-122"/>
                <a:ea typeface="黑体" panose="02010609060101010101" pitchFamily="49" charset="-122"/>
              </a:rPr>
              <a:t>马鞍山</a:t>
            </a:r>
          </a:p>
        </p:txBody>
      </p:sp>
      <p:sp>
        <p:nvSpPr>
          <p:cNvPr id="20" name="Text Box 15"/>
          <p:cNvSpPr txBox="1"/>
          <p:nvPr/>
        </p:nvSpPr>
        <p:spPr>
          <a:xfrm>
            <a:off x="8256401" y="6019800"/>
            <a:ext cx="700833" cy="400110"/>
          </a:xfrm>
          <a:prstGeom prst="rect">
            <a:avLst/>
          </a:prstGeom>
          <a:noFill/>
          <a:ln w="9525">
            <a:noFill/>
          </a:ln>
        </p:spPr>
        <p:txBody>
          <a:bodyPr wrap="none">
            <a:spAutoFit/>
          </a:bodyPr>
          <a:lstStyle/>
          <a:p>
            <a:pPr lvl="0"/>
            <a:r>
              <a:rPr lang="zh-CN" altLang="en-US" sz="2000" b="1">
                <a:solidFill>
                  <a:srgbClr val="FF0000"/>
                </a:solidFill>
                <a:latin typeface="黑体" panose="02010609060101010101" pitchFamily="49" charset="-122"/>
                <a:ea typeface="黑体" panose="02010609060101010101" pitchFamily="49" charset="-122"/>
              </a:rPr>
              <a:t>石碌</a:t>
            </a:r>
          </a:p>
        </p:txBody>
      </p:sp>
      <p:sp>
        <p:nvSpPr>
          <p:cNvPr id="21" name="Text Box 16"/>
          <p:cNvSpPr txBox="1"/>
          <p:nvPr/>
        </p:nvSpPr>
        <p:spPr>
          <a:xfrm>
            <a:off x="9793101" y="1196975"/>
            <a:ext cx="700833" cy="400110"/>
          </a:xfrm>
          <a:prstGeom prst="rect">
            <a:avLst/>
          </a:prstGeom>
          <a:noFill/>
          <a:ln w="9525">
            <a:noFill/>
          </a:ln>
        </p:spPr>
        <p:txBody>
          <a:bodyPr wrap="none">
            <a:spAutoFit/>
          </a:bodyPr>
          <a:lstStyle/>
          <a:p>
            <a:pPr lvl="0"/>
            <a:r>
              <a:rPr lang="zh-CN" altLang="en-US" sz="2000" b="1">
                <a:solidFill>
                  <a:srgbClr val="FF0000"/>
                </a:solidFill>
                <a:latin typeface="黑体" panose="02010609060101010101" pitchFamily="49" charset="-122"/>
                <a:ea typeface="黑体" panose="02010609060101010101" pitchFamily="49" charset="-122"/>
              </a:rPr>
              <a:t>淮南</a:t>
            </a:r>
          </a:p>
        </p:txBody>
      </p:sp>
      <p:sp>
        <p:nvSpPr>
          <p:cNvPr id="22" name="Text Box 17"/>
          <p:cNvSpPr txBox="1"/>
          <p:nvPr/>
        </p:nvSpPr>
        <p:spPr>
          <a:xfrm>
            <a:off x="6821301" y="3433763"/>
            <a:ext cx="958917" cy="400110"/>
          </a:xfrm>
          <a:prstGeom prst="rect">
            <a:avLst/>
          </a:prstGeom>
          <a:noFill/>
          <a:ln w="9525">
            <a:noFill/>
          </a:ln>
        </p:spPr>
        <p:txBody>
          <a:bodyPr wrap="none">
            <a:spAutoFit/>
          </a:bodyPr>
          <a:lstStyle/>
          <a:p>
            <a:pPr lvl="0"/>
            <a:r>
              <a:rPr lang="zh-CN" altLang="en-US" sz="2000" b="1" dirty="0">
                <a:solidFill>
                  <a:srgbClr val="FF0000"/>
                </a:solidFill>
                <a:latin typeface="黑体" panose="02010609060101010101" pitchFamily="49" charset="-122"/>
                <a:ea typeface="黑体" panose="02010609060101010101" pitchFamily="49" charset="-122"/>
              </a:rPr>
              <a:t>六盘水</a:t>
            </a:r>
          </a:p>
        </p:txBody>
      </p:sp>
      <p:sp>
        <p:nvSpPr>
          <p:cNvPr id="23" name="Rectangle 2">
            <a:extLst>
              <a:ext uri="{FF2B5EF4-FFF2-40B4-BE49-F238E27FC236}">
                <a16:creationId xmlns:a16="http://schemas.microsoft.com/office/drawing/2014/main" xmlns="" id="{88D89C56-FE19-4DF2-87D1-0BE5F35FB08D}"/>
              </a:ext>
            </a:extLst>
          </p:cNvPr>
          <p:cNvSpPr>
            <a:spLocks noChangeArrowheads="1"/>
          </p:cNvSpPr>
          <p:nvPr/>
        </p:nvSpPr>
        <p:spPr bwMode="auto">
          <a:xfrm>
            <a:off x="63781" y="1841315"/>
            <a:ext cx="4184250" cy="4924425"/>
          </a:xfrm>
          <a:prstGeom prst="rect">
            <a:avLst/>
          </a:prstGeom>
          <a:noFill/>
          <a:ln>
            <a:noFill/>
          </a:ln>
        </p:spPr>
        <p:txBody>
          <a:bodyPr wrap="square">
            <a:spAutoFit/>
          </a:bodyPr>
          <a:lstStyle/>
          <a:p>
            <a:pPr marL="0" marR="0" lvl="0" indent="0" defTabSz="914400" eaLnBrk="0" fontAlgn="base" latinLnBrk="0" hangingPunct="0">
              <a:lnSpc>
                <a:spcPct val="120000"/>
              </a:lnSpc>
              <a:spcBef>
                <a:spcPct val="50000"/>
              </a:spcBef>
              <a:spcAft>
                <a:spcPct val="0"/>
              </a:spcAft>
              <a:buClrTx/>
              <a:buSzTx/>
              <a:buFontTx/>
              <a:buNone/>
              <a:tabLst/>
              <a:defRPr/>
            </a:pP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(1)</a:t>
            </a:r>
            <a:r>
              <a:rPr kumimoji="0" lang="zh-CN"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有色金属：</a:t>
            </a: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江西钨矿（大余</a:t>
            </a:r>
            <a:r>
              <a:rPr kumimoji="0" lang="zh-CN" altLang="zh-CN"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）铜矿</a:t>
            </a: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（德兴）；湖南铅锌矿（水口山）、锑矿（锡矿山）；</a:t>
            </a:r>
            <a:r>
              <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zh-CN"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广西铝矿</a:t>
            </a: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（平果）；贵州汞矿</a:t>
            </a:r>
            <a:r>
              <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zh-CN"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lang="zh-CN" altLang="en-US" sz="2000" b="1" kern="0" dirty="0">
                <a:latin typeface="微软雅黑" panose="020B0503020204020204" pitchFamily="34" charset="-122"/>
                <a:ea typeface="微软雅黑" panose="020B0503020204020204" pitchFamily="34" charset="-122"/>
              </a:rPr>
              <a:t>铜</a:t>
            </a:r>
            <a:r>
              <a:rPr kumimoji="0" lang="zh-CN" altLang="zh-CN"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仁</a:t>
            </a: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p>
          <a:p>
            <a:pPr marL="0" marR="0" lvl="0" indent="0" defTabSz="914400" eaLnBrk="0" fontAlgn="base" latinLnBrk="0" hangingPunct="0">
              <a:lnSpc>
                <a:spcPct val="120000"/>
              </a:lnSpc>
              <a:spcBef>
                <a:spcPct val="50000"/>
              </a:spcBef>
              <a:spcAft>
                <a:spcPct val="0"/>
              </a:spcAft>
              <a:buClrTx/>
              <a:buSzTx/>
              <a:buFontTx/>
              <a:buNone/>
              <a:tabLst/>
              <a:defRPr/>
            </a:pP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a:t>
            </a:r>
            <a:r>
              <a:rPr kumimoji="0" lang="zh-CN"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铁矿：</a:t>
            </a: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四川攀枝花、湖北大冶安徽马鞍山、海南石碌</a:t>
            </a:r>
            <a:endPar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0" fontAlgn="base" latinLnBrk="0" hangingPunct="0">
              <a:lnSpc>
                <a:spcPct val="120000"/>
              </a:lnSpc>
              <a:spcBef>
                <a:spcPct val="50000"/>
              </a:spcBef>
              <a:spcAft>
                <a:spcPct val="0"/>
              </a:spcAft>
              <a:buClrTx/>
              <a:buSzTx/>
              <a:buFontTx/>
              <a:buNone/>
              <a:tabLst/>
              <a:defRPr/>
            </a:pP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(3</a:t>
            </a:r>
            <a:r>
              <a:rPr kumimoji="0" lang="zh-CN"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)煤矿：</a:t>
            </a: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安徽淮南、贵州六盘水</a:t>
            </a:r>
          </a:p>
          <a:p>
            <a:pPr lvl="0" eaLnBrk="0" fontAlgn="base" hangingPunct="0">
              <a:lnSpc>
                <a:spcPct val="120000"/>
              </a:lnSpc>
              <a:spcBef>
                <a:spcPct val="50000"/>
              </a:spcBef>
              <a:spcAft>
                <a:spcPct val="0"/>
              </a:spcAft>
              <a:defRPr/>
            </a:pP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(4)</a:t>
            </a:r>
            <a:r>
              <a:rPr kumimoji="0" lang="zh-CN" altLang="zh-CN" sz="20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水能：</a:t>
            </a:r>
            <a:r>
              <a:rPr kumimoji="0" lang="zh-CN"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长江、珠江干支</a:t>
            </a:r>
            <a:r>
              <a:rPr kumimoji="0" lang="zh-CN" altLang="zh-CN"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流</a:t>
            </a:r>
            <a:r>
              <a:rPr kumimoji="0" lang="zh-CN" altLang="en-US"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lang="zh-CN" altLang="en-US" sz="2000" b="1" kern="0" dirty="0">
                <a:latin typeface="微软雅黑" panose="020B0503020204020204" pitchFamily="34" charset="-122"/>
                <a:ea typeface="微软雅黑" panose="020B0503020204020204" pitchFamily="34" charset="-122"/>
              </a:rPr>
              <a:t>钱塘江、闽江干支流</a:t>
            </a:r>
            <a:r>
              <a:rPr lang="zh-CN" altLang="zh-CN" sz="2000" b="1" kern="0" dirty="0">
                <a:latin typeface="微软雅黑" panose="020B0503020204020204" pitchFamily="34" charset="-122"/>
                <a:ea typeface="微软雅黑" panose="020B0503020204020204" pitchFamily="34" charset="-122"/>
              </a:rPr>
              <a:t>。</a:t>
            </a:r>
            <a:endParaRPr lang="en-US" altLang="zh-CN" sz="2000" b="1" kern="0" dirty="0">
              <a:latin typeface="微软雅黑" panose="020B0503020204020204" pitchFamily="34" charset="-122"/>
              <a:ea typeface="微软雅黑" panose="020B0503020204020204" pitchFamily="34" charset="-122"/>
            </a:endParaRPr>
          </a:p>
          <a:p>
            <a:pPr eaLnBrk="0" fontAlgn="base" hangingPunct="0">
              <a:lnSpc>
                <a:spcPct val="120000"/>
              </a:lnSpc>
              <a:spcBef>
                <a:spcPct val="50000"/>
              </a:spcBef>
              <a:spcAft>
                <a:spcPct val="0"/>
              </a:spcAft>
              <a:defRPr/>
            </a:pPr>
            <a:r>
              <a:rPr lang="en-US" altLang="zh-CN" sz="2000" b="1" kern="0" dirty="0" smtClean="0">
                <a:latin typeface="微软雅黑" panose="020B0503020204020204" pitchFamily="34" charset="-122"/>
                <a:ea typeface="微软雅黑" panose="020B0503020204020204" pitchFamily="34" charset="-122"/>
              </a:rPr>
              <a:t>(5)</a:t>
            </a:r>
            <a:r>
              <a:rPr lang="zh-CN" altLang="en-US" sz="2000" b="1" kern="0" dirty="0" smtClean="0">
                <a:solidFill>
                  <a:srgbClr val="FF0000"/>
                </a:solidFill>
                <a:latin typeface="微软雅黑" panose="020B0503020204020204" pitchFamily="34" charset="-122"/>
                <a:ea typeface="微软雅黑" panose="020B0503020204020204" pitchFamily="34" charset="-122"/>
              </a:rPr>
              <a:t>风能</a:t>
            </a:r>
            <a:r>
              <a:rPr lang="zh-CN" altLang="en-US" sz="2000" b="1" kern="0" dirty="0">
                <a:solidFill>
                  <a:srgbClr val="FF0000"/>
                </a:solidFill>
                <a:latin typeface="微软雅黑" panose="020B0503020204020204" pitchFamily="34" charset="-122"/>
                <a:ea typeface="微软雅黑" panose="020B0503020204020204" pitchFamily="34" charset="-122"/>
              </a:rPr>
              <a:t>：</a:t>
            </a:r>
            <a:r>
              <a:rPr lang="zh-CN" altLang="en-US" sz="2000" b="1" kern="0" dirty="0">
                <a:latin typeface="微软雅黑" panose="020B0503020204020204" pitchFamily="34" charset="-122"/>
                <a:ea typeface="微软雅黑" panose="020B0503020204020204" pitchFamily="34" charset="-122"/>
              </a:rPr>
              <a:t>沿海地区</a:t>
            </a:r>
            <a:r>
              <a:rPr lang="zh-CN" altLang="en-US" sz="2000" b="1" kern="0" dirty="0" smtClean="0">
                <a:latin typeface="微软雅黑" panose="020B0503020204020204" pitchFamily="34" charset="-122"/>
                <a:ea typeface="微软雅黑" panose="020B0503020204020204" pitchFamily="34" charset="-122"/>
              </a:rPr>
              <a:t>。</a:t>
            </a:r>
            <a:endParaRPr lang="en-US" altLang="zh-CN" sz="2000" b="1" kern="0" dirty="0" smtClean="0">
              <a:latin typeface="微软雅黑" panose="020B0503020204020204" pitchFamily="34" charset="-122"/>
              <a:ea typeface="微软雅黑" panose="020B0503020204020204" pitchFamily="34" charset="-122"/>
            </a:endParaRPr>
          </a:p>
          <a:p>
            <a:pPr eaLnBrk="0" fontAlgn="base" hangingPunct="0">
              <a:lnSpc>
                <a:spcPct val="120000"/>
              </a:lnSpc>
              <a:spcBef>
                <a:spcPct val="50000"/>
              </a:spcBef>
              <a:spcAft>
                <a:spcPct val="0"/>
              </a:spcAft>
              <a:defRPr/>
            </a:pPr>
            <a:r>
              <a:rPr lang="en-US" altLang="zh-CN" sz="2000" b="1" kern="0" dirty="0" smtClean="0">
                <a:latin typeface="微软雅黑" panose="020B0503020204020204" pitchFamily="34" charset="-122"/>
                <a:ea typeface="微软雅黑" panose="020B0503020204020204" pitchFamily="34" charset="-122"/>
              </a:rPr>
              <a:t>(6)</a:t>
            </a:r>
            <a:r>
              <a:rPr lang="zh-CN" altLang="en-US" sz="2000" b="1" kern="0" dirty="0" smtClean="0">
                <a:solidFill>
                  <a:srgbClr val="FF0000"/>
                </a:solidFill>
                <a:latin typeface="微软雅黑" panose="020B0503020204020204" pitchFamily="34" charset="-122"/>
                <a:ea typeface="微软雅黑" panose="020B0503020204020204" pitchFamily="34" charset="-122"/>
              </a:rPr>
              <a:t>天然气：</a:t>
            </a:r>
            <a:r>
              <a:rPr lang="zh-CN" altLang="en-US" sz="2000" b="1" kern="0" dirty="0" smtClean="0">
                <a:latin typeface="微软雅黑" panose="020B0503020204020204" pitchFamily="34" charset="-122"/>
                <a:ea typeface="微软雅黑" panose="020B0503020204020204" pitchFamily="34" charset="-122"/>
              </a:rPr>
              <a:t>四川盆地</a:t>
            </a:r>
            <a:endParaRPr lang="zh-CN" altLang="en-US" sz="2000" b="1"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63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 calcmode="lin" valueType="num">
                                      <p:cBhvr additive="base">
                                        <p:cTn id="1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 calcmode="lin" valueType="num">
                                      <p:cBhvr additive="base">
                                        <p:cTn id="3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anim calcmode="lin" valueType="num">
                                      <p:cBhvr additive="base">
                                        <p:cTn id="5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 calcmode="lin" valueType="num">
                                      <p:cBhvr additive="base">
                                        <p:cTn id="6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1" nodeType="click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7" grpId="1"/>
      <p:bldP spid="20" grpId="0"/>
      <p:bldP spid="2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3879119" y="1266826"/>
            <a:ext cx="8424862"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300" b="1" dirty="0" smtClean="0">
                <a:solidFill>
                  <a:srgbClr val="0000FF"/>
                </a:solidFill>
                <a:latin typeface="Times New Roman" panose="02020603050405020304" pitchFamily="18" charset="0"/>
                <a:ea typeface="楷体_GB2312" pitchFamily="49" charset="-122"/>
              </a:rPr>
              <a:t>轻纺</a:t>
            </a:r>
            <a:r>
              <a:rPr lang="zh-CN" altLang="en-US" sz="3300" b="1" dirty="0">
                <a:solidFill>
                  <a:srgbClr val="0000FF"/>
                </a:solidFill>
                <a:latin typeface="Times New Roman" panose="02020603050405020304" pitchFamily="18" charset="0"/>
                <a:ea typeface="楷体_GB2312" pitchFamily="49" charset="-122"/>
              </a:rPr>
              <a:t>工业和有色金属工业发达</a:t>
            </a:r>
          </a:p>
        </p:txBody>
      </p:sp>
      <p:sp>
        <p:nvSpPr>
          <p:cNvPr id="307203" name="Rectangle 3"/>
          <p:cNvSpPr>
            <a:spLocks noChangeArrowheads="1"/>
          </p:cNvSpPr>
          <p:nvPr/>
        </p:nvSpPr>
        <p:spPr bwMode="auto">
          <a:xfrm>
            <a:off x="4276057" y="2945058"/>
            <a:ext cx="5108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dirty="0">
                <a:latin typeface="Times New Roman" panose="02020603050405020304" pitchFamily="18" charset="0"/>
              </a:rPr>
              <a:t>煤、石油资源少？</a:t>
            </a:r>
          </a:p>
        </p:txBody>
      </p:sp>
      <p:pic>
        <p:nvPicPr>
          <p:cNvPr id="307210" name="Picture 10" descr="图片7"/>
          <p:cNvPicPr>
            <a:picLocks noChangeAspect="1" noChangeArrowheads="1"/>
          </p:cNvPicPr>
          <p:nvPr/>
        </p:nvPicPr>
        <p:blipFill>
          <a:blip r:embed="rId2" cstate="print">
            <a:lum bright="-18000"/>
            <a:extLst>
              <a:ext uri="{28A0092B-C50C-407E-A947-70E740481C1C}">
                <a14:useLocalDpi xmlns:a14="http://schemas.microsoft.com/office/drawing/2010/main" val="0"/>
              </a:ext>
            </a:extLst>
          </a:blip>
          <a:srcRect/>
          <a:stretch>
            <a:fillRect/>
          </a:stretch>
        </p:blipFill>
        <p:spPr bwMode="auto">
          <a:xfrm>
            <a:off x="1298303" y="2107911"/>
            <a:ext cx="79295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Rectangle 11"/>
          <p:cNvSpPr>
            <a:spLocks noChangeArrowheads="1"/>
          </p:cNvSpPr>
          <p:nvPr/>
        </p:nvSpPr>
        <p:spPr bwMode="auto">
          <a:xfrm>
            <a:off x="198257" y="1212314"/>
            <a:ext cx="36808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dirty="0">
                <a:solidFill>
                  <a:srgbClr val="0000FF"/>
                </a:solidFill>
                <a:latin typeface="黑体" panose="02010609060101010101" pitchFamily="49" charset="-122"/>
                <a:ea typeface="黑体" panose="02010609060101010101" pitchFamily="49" charset="-122"/>
              </a:rPr>
              <a:t>2</a:t>
            </a:r>
            <a:r>
              <a:rPr kumimoji="1" lang="zh-CN" altLang="en-US" b="1" dirty="0" smtClean="0">
                <a:solidFill>
                  <a:srgbClr val="0000FF"/>
                </a:solidFill>
                <a:latin typeface="黑体" panose="02010609060101010101" pitchFamily="49" charset="-122"/>
                <a:ea typeface="黑体" panose="02010609060101010101" pitchFamily="49" charset="-122"/>
              </a:rPr>
              <a:t>、主要工业部门：</a:t>
            </a:r>
            <a:endParaRPr kumimoji="1" lang="zh-CN" altLang="en-US" b="1" dirty="0">
              <a:solidFill>
                <a:srgbClr val="0000FF"/>
              </a:solidFill>
              <a:latin typeface="黑体" panose="02010609060101010101" pitchFamily="49" charset="-122"/>
              <a:ea typeface="黑体" panose="02010609060101010101" pitchFamily="49" charset="-122"/>
            </a:endParaRPr>
          </a:p>
        </p:txBody>
      </p:sp>
      <p:sp>
        <p:nvSpPr>
          <p:cNvPr id="307212" name="Text Box 12"/>
          <p:cNvSpPr txBox="1">
            <a:spLocks noChangeArrowheads="1"/>
          </p:cNvSpPr>
          <p:nvPr/>
        </p:nvSpPr>
        <p:spPr bwMode="auto">
          <a:xfrm>
            <a:off x="9384632" y="1153863"/>
            <a:ext cx="114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b="1" dirty="0">
                <a:solidFill>
                  <a:srgbClr val="FF0000"/>
                </a:solidFill>
              </a:rPr>
              <a:t>？</a:t>
            </a:r>
          </a:p>
        </p:txBody>
      </p:sp>
      <p:sp>
        <p:nvSpPr>
          <p:cNvPr id="307213" name="Line 13"/>
          <p:cNvSpPr>
            <a:spLocks noChangeShapeType="1"/>
          </p:cNvSpPr>
          <p:nvPr/>
        </p:nvSpPr>
        <p:spPr bwMode="auto">
          <a:xfrm>
            <a:off x="6179866" y="1822033"/>
            <a:ext cx="30480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14" name="Text Box 14"/>
          <p:cNvSpPr txBox="1">
            <a:spLocks noChangeArrowheads="1"/>
          </p:cNvSpPr>
          <p:nvPr/>
        </p:nvSpPr>
        <p:spPr bwMode="auto">
          <a:xfrm>
            <a:off x="8091549" y="2939771"/>
            <a:ext cx="34828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dirty="0" smtClean="0">
                <a:solidFill>
                  <a:srgbClr val="0000FF"/>
                </a:solidFill>
              </a:rPr>
              <a:t>能源不足措施</a:t>
            </a:r>
            <a:r>
              <a:rPr lang="zh-CN" altLang="en-US" sz="2800" b="1" dirty="0">
                <a:solidFill>
                  <a:srgbClr val="0000FF"/>
                </a:solidFill>
              </a:rPr>
              <a:t>？</a:t>
            </a:r>
          </a:p>
        </p:txBody>
      </p:sp>
      <p:sp>
        <p:nvSpPr>
          <p:cNvPr id="14" name="矩形 9"/>
          <p:cNvSpPr/>
          <p:nvPr/>
        </p:nvSpPr>
        <p:spPr>
          <a:xfrm>
            <a:off x="0" y="516207"/>
            <a:ext cx="3159839" cy="662554"/>
          </a:xfrm>
          <a:prstGeom prst="rect">
            <a:avLst/>
          </a:prstGeom>
          <a:noFill/>
          <a:ln w="9525">
            <a:noFill/>
          </a:ln>
        </p:spPr>
        <p:txBody>
          <a:bodyPr wrap="none" anchor="t">
            <a:spAutoFit/>
          </a:bodyPr>
          <a:lstStyle/>
          <a:p>
            <a:pPr algn="just">
              <a:lnSpc>
                <a:spcPct val="150000"/>
              </a:lnSpc>
            </a:pPr>
            <a:r>
              <a:rPr lang="zh-CN" altLang="en-US" sz="2800" b="1" dirty="0" smtClean="0">
                <a:solidFill>
                  <a:srgbClr val="FF0000"/>
                </a:solidFill>
                <a:latin typeface="微软雅黑" panose="020B0503020204020204" pitchFamily="34" charset="-122"/>
                <a:ea typeface="微软雅黑" panose="020B0503020204020204" pitchFamily="34" charset="-122"/>
              </a:rPr>
              <a:t>（二）</a:t>
            </a:r>
            <a:r>
              <a:rPr lang="en-US" altLang="zh-CN" sz="2800" b="1" dirty="0" smtClean="0">
                <a:solidFill>
                  <a:srgbClr val="FF0000"/>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资源和工业</a:t>
            </a:r>
            <a:endParaRPr lang="zh-CN" altLang="zh-CN" sz="2800" b="1" dirty="0">
              <a:solidFill>
                <a:srgbClr val="FF0000"/>
              </a:solidFill>
              <a:latin typeface="微软雅黑" panose="020B0503020204020204" pitchFamily="34" charset="-122"/>
              <a:ea typeface="微软雅黑" panose="020B0503020204020204" pitchFamily="34" charset="-122"/>
            </a:endParaRPr>
          </a:p>
        </p:txBody>
      </p:sp>
      <p:sp>
        <p:nvSpPr>
          <p:cNvPr id="15" name="TextBox 5"/>
          <p:cNvSpPr txBox="1"/>
          <p:nvPr/>
        </p:nvSpPr>
        <p:spPr>
          <a:xfrm>
            <a:off x="-1" y="0"/>
            <a:ext cx="4838008" cy="584775"/>
          </a:xfrm>
          <a:prstGeom prst="rect">
            <a:avLst/>
          </a:prstGeom>
          <a:noFill/>
        </p:spPr>
        <p:txBody>
          <a:bodyPr wrap="square" rtlCol="0">
            <a:spAutoFit/>
          </a:bodyPr>
          <a:lstStyle/>
          <a:p>
            <a:r>
              <a:rPr lang="zh-CN" altLang="en-US" sz="3200" b="1" dirty="0" smtClean="0"/>
              <a:t>三、人文地理环境</a:t>
            </a:r>
            <a:endParaRPr lang="zh-CN" altLang="en-US" sz="3200" b="1" dirty="0"/>
          </a:p>
        </p:txBody>
      </p:sp>
      <p:pic>
        <p:nvPicPr>
          <p:cNvPr id="16" name="Picture 4">
            <a:extLst>
              <a:ext uri="{FF2B5EF4-FFF2-40B4-BE49-F238E27FC236}">
                <a16:creationId xmlns:a16="http://schemas.microsoft.com/office/drawing/2014/main" xmlns="" id="{9388DC27-7FC2-44A2-917B-6DDB42D7568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3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 y="2701791"/>
            <a:ext cx="4150896" cy="4059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矩形 16"/>
          <p:cNvSpPr/>
          <p:nvPr/>
        </p:nvSpPr>
        <p:spPr>
          <a:xfrm>
            <a:off x="4266867" y="3653524"/>
            <a:ext cx="6631516" cy="3108223"/>
          </a:xfrm>
          <a:prstGeom prst="rect">
            <a:avLst/>
          </a:prstGeom>
        </p:spPr>
        <p:txBody>
          <a:bodyPr>
            <a:spAutoFit/>
          </a:bodyPr>
          <a:lstStyle/>
          <a:p>
            <a:pPr indent="355591" algn="just" eaLnBrk="0" hangingPunct="0">
              <a:lnSpc>
                <a:spcPct val="150000"/>
              </a:lnSpc>
              <a:defRPr/>
            </a:pPr>
            <a:r>
              <a:rPr lang="zh-CN" altLang="en-US" sz="2400" b="1" kern="100" dirty="0">
                <a:solidFill>
                  <a:srgbClr val="FF0F0F"/>
                </a:solidFill>
                <a:latin typeface="+mj-ea"/>
                <a:ea typeface="+mj-ea"/>
                <a:cs typeface="Times New Roman" panose="02020603050405020304" pitchFamily="18" charset="0"/>
              </a:rPr>
              <a:t>解决能源不足的措施：</a:t>
            </a:r>
            <a:endParaRPr lang="en-US" altLang="zh-CN" sz="2400" b="1" kern="100" dirty="0">
              <a:solidFill>
                <a:srgbClr val="FF0F0F"/>
              </a:solidFill>
              <a:latin typeface="+mj-ea"/>
              <a:ea typeface="+mj-ea"/>
              <a:cs typeface="Times New Roman" panose="02020603050405020304" pitchFamily="18" charset="0"/>
            </a:endParaRPr>
          </a:p>
          <a:p>
            <a:pPr indent="355591" algn="just" eaLnBrk="0" hangingPunct="0">
              <a:lnSpc>
                <a:spcPct val="150000"/>
              </a:lnSpc>
              <a:defRPr/>
            </a:pPr>
            <a:r>
              <a:rPr lang="zh-CN" altLang="en-US" sz="2133" b="1" kern="100" dirty="0">
                <a:latin typeface="+mj-ea"/>
                <a:ea typeface="+mj-ea"/>
                <a:cs typeface="Times New Roman" panose="02020603050405020304" pitchFamily="18" charset="0"/>
              </a:rPr>
              <a:t>跨区域调配（</a:t>
            </a:r>
            <a:r>
              <a:rPr lang="zh-CN" altLang="zh-CN" sz="2133" b="1" kern="100" dirty="0">
                <a:latin typeface="+mj-ea"/>
                <a:ea typeface="+mj-ea"/>
                <a:cs typeface="Times New Roman" panose="02020603050405020304" pitchFamily="18" charset="0"/>
              </a:rPr>
              <a:t>西气东输和西电东送</a:t>
            </a:r>
            <a:r>
              <a:rPr lang="zh-CN" altLang="en-US" sz="2133" b="1" kern="100" dirty="0">
                <a:latin typeface="+mj-ea"/>
                <a:ea typeface="+mj-ea"/>
                <a:cs typeface="Times New Roman" panose="02020603050405020304" pitchFamily="18" charset="0"/>
              </a:rPr>
              <a:t>）</a:t>
            </a:r>
            <a:r>
              <a:rPr lang="en-US" altLang="zh-CN" sz="2133" b="1" kern="100" dirty="0">
                <a:latin typeface="+mj-ea"/>
                <a:ea typeface="+mj-ea"/>
                <a:cs typeface="Times New Roman" panose="02020603050405020304" pitchFamily="18" charset="0"/>
              </a:rPr>
              <a:t> </a:t>
            </a:r>
          </a:p>
          <a:p>
            <a:pPr indent="355591" algn="just" eaLnBrk="0" hangingPunct="0">
              <a:lnSpc>
                <a:spcPct val="150000"/>
              </a:lnSpc>
              <a:defRPr/>
            </a:pPr>
            <a:r>
              <a:rPr lang="zh-CN" altLang="zh-CN" sz="2133" b="1" kern="100" dirty="0">
                <a:latin typeface="+mj-ea"/>
                <a:ea typeface="+mj-ea"/>
                <a:cs typeface="Times New Roman" panose="02020603050405020304" pitchFamily="18" charset="0"/>
              </a:rPr>
              <a:t>积极开发新能源</a:t>
            </a:r>
            <a:r>
              <a:rPr lang="zh-CN" altLang="en-US" sz="2133" b="1" kern="100" dirty="0">
                <a:latin typeface="+mj-ea"/>
                <a:ea typeface="+mj-ea"/>
                <a:cs typeface="Times New Roman" panose="02020603050405020304" pitchFamily="18" charset="0"/>
              </a:rPr>
              <a:t>（</a:t>
            </a:r>
            <a:r>
              <a:rPr lang="zh-CN" altLang="zh-CN" sz="2133" b="1" kern="100" dirty="0">
                <a:latin typeface="+mj-ea"/>
                <a:ea typeface="+mj-ea"/>
                <a:cs typeface="Times New Roman" panose="02020603050405020304" pitchFamily="18" charset="0"/>
              </a:rPr>
              <a:t>核电站、海洋能开发等</a:t>
            </a:r>
            <a:r>
              <a:rPr lang="zh-CN" altLang="en-US" sz="2133" b="1" kern="100" dirty="0">
                <a:latin typeface="+mj-ea"/>
                <a:ea typeface="+mj-ea"/>
                <a:cs typeface="Times New Roman" panose="02020603050405020304" pitchFamily="18" charset="0"/>
              </a:rPr>
              <a:t>）</a:t>
            </a:r>
            <a:r>
              <a:rPr lang="zh-CN" altLang="zh-CN" sz="2133" b="1" kern="100" dirty="0">
                <a:latin typeface="+mj-ea"/>
                <a:ea typeface="+mj-ea"/>
                <a:cs typeface="Times New Roman" panose="02020603050405020304" pitchFamily="18" charset="0"/>
              </a:rPr>
              <a:t>；</a:t>
            </a:r>
            <a:endParaRPr lang="en-US" altLang="zh-CN" sz="2133" b="1" kern="100" dirty="0">
              <a:latin typeface="+mj-ea"/>
              <a:ea typeface="+mj-ea"/>
              <a:cs typeface="Times New Roman" panose="02020603050405020304" pitchFamily="18" charset="0"/>
            </a:endParaRPr>
          </a:p>
          <a:p>
            <a:pPr indent="355591" algn="just" eaLnBrk="0" hangingPunct="0">
              <a:lnSpc>
                <a:spcPct val="150000"/>
              </a:lnSpc>
              <a:defRPr/>
            </a:pPr>
            <a:r>
              <a:rPr lang="zh-CN" altLang="zh-CN" sz="2133" b="1" kern="100" dirty="0">
                <a:latin typeface="+mj-ea"/>
                <a:ea typeface="+mj-ea"/>
                <a:cs typeface="Times New Roman" panose="02020603050405020304" pitchFamily="18" charset="0"/>
              </a:rPr>
              <a:t>加强技术改造和设备更新，节约能源；</a:t>
            </a:r>
            <a:endParaRPr lang="en-US" altLang="zh-CN" sz="2133" b="1" kern="100" dirty="0">
              <a:latin typeface="+mj-ea"/>
              <a:ea typeface="+mj-ea"/>
              <a:cs typeface="Times New Roman" panose="02020603050405020304" pitchFamily="18" charset="0"/>
            </a:endParaRPr>
          </a:p>
          <a:p>
            <a:pPr indent="355591" algn="just" eaLnBrk="0" hangingPunct="0">
              <a:lnSpc>
                <a:spcPct val="150000"/>
              </a:lnSpc>
              <a:defRPr/>
            </a:pPr>
            <a:r>
              <a:rPr lang="zh-CN" altLang="zh-CN" sz="2133" b="1" kern="100" dirty="0">
                <a:latin typeface="+mj-ea"/>
                <a:ea typeface="+mj-ea"/>
                <a:cs typeface="Times New Roman" panose="02020603050405020304" pitchFamily="18" charset="0"/>
              </a:rPr>
              <a:t>调整产业结构，积极发展新兴</a:t>
            </a:r>
            <a:r>
              <a:rPr lang="zh-CN" altLang="en-US" sz="2133" b="1" kern="100" dirty="0">
                <a:latin typeface="+mj-ea"/>
                <a:ea typeface="+mj-ea"/>
                <a:cs typeface="Times New Roman" panose="02020603050405020304" pitchFamily="18" charset="0"/>
              </a:rPr>
              <a:t>工</a:t>
            </a:r>
            <a:r>
              <a:rPr lang="zh-CN" altLang="zh-CN" sz="2133" b="1" kern="100" dirty="0">
                <a:latin typeface="+mj-ea"/>
                <a:ea typeface="+mj-ea"/>
                <a:cs typeface="Times New Roman" panose="02020603050405020304" pitchFamily="18" charset="0"/>
              </a:rPr>
              <a:t>业和第三产业；</a:t>
            </a:r>
            <a:endParaRPr lang="en-US" altLang="zh-CN" sz="2133" b="1" kern="100" dirty="0">
              <a:latin typeface="+mj-ea"/>
              <a:ea typeface="+mj-ea"/>
              <a:cs typeface="Times New Roman" panose="02020603050405020304" pitchFamily="18" charset="0"/>
            </a:endParaRPr>
          </a:p>
          <a:p>
            <a:pPr indent="355591" algn="just" eaLnBrk="0" hangingPunct="0">
              <a:lnSpc>
                <a:spcPct val="150000"/>
              </a:lnSpc>
              <a:defRPr/>
            </a:pPr>
            <a:r>
              <a:rPr lang="zh-CN" altLang="zh-CN" sz="2133" b="1" kern="100" dirty="0">
                <a:latin typeface="+mj-ea"/>
                <a:ea typeface="+mj-ea"/>
                <a:cs typeface="Times New Roman" panose="02020603050405020304" pitchFamily="18" charset="0"/>
              </a:rPr>
              <a:t>加强宣传，提高人们的节能意识</a:t>
            </a:r>
            <a:r>
              <a:rPr lang="zh-CN" altLang="en-US" sz="2133" b="1" kern="100" dirty="0">
                <a:latin typeface="+mj-ea"/>
                <a:ea typeface="+mj-ea"/>
                <a:cs typeface="Times New Roman" panose="02020603050405020304" pitchFamily="18" charset="0"/>
              </a:rPr>
              <a:t>等</a:t>
            </a:r>
            <a:endParaRPr lang="zh-CN" altLang="zh-CN" sz="2133" b="1" kern="100" dirty="0">
              <a:latin typeface="+mj-ea"/>
              <a:ea typeface="+mj-ea"/>
              <a:cs typeface="Times New Roman" panose="02020603050405020304" pitchFamily="18" charset="0"/>
            </a:endParaRPr>
          </a:p>
        </p:txBody>
      </p:sp>
      <p:sp>
        <p:nvSpPr>
          <p:cNvPr id="13" name="内容占位符 713729"/>
          <p:cNvSpPr txBox="1">
            <a:spLocks/>
          </p:cNvSpPr>
          <p:nvPr/>
        </p:nvSpPr>
        <p:spPr>
          <a:xfrm>
            <a:off x="3500311" y="672973"/>
            <a:ext cx="8291512" cy="341632"/>
          </a:xfrm>
          <a:prstGeom prst="rect">
            <a:avLst/>
          </a:prstGeom>
          <a:solidFill>
            <a:srgbClr val="FFDCF4"/>
          </a:solidFill>
        </p:spPr>
        <p:txBody>
          <a:bodyPr vert="horz" lIns="91440" tIns="45720" rIns="91440" bIns="45720" rtlCol="0">
            <a:spAutoFit/>
          </a:bodyPr>
          <a:lstStyle/>
          <a:p>
            <a:pPr marL="171450" marR="0" lvl="0" indent="-171450" algn="just"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1" smtClean="0">
                <a:ln>
                  <a:noFill/>
                </a:ln>
                <a:solidFill>
                  <a:srgbClr val="FF0000"/>
                </a:solidFill>
                <a:effectLst/>
                <a:uLnTx/>
                <a:uFillTx/>
                <a:latin typeface="+mn-lt"/>
                <a:ea typeface="+mn-ea"/>
                <a:cs typeface="+mn-cs"/>
                <a:sym typeface="微软雅黑" panose="020B0503020204020204" pitchFamily="2" charset="-122"/>
              </a:rPr>
              <a:t> </a:t>
            </a:r>
            <a:r>
              <a:rPr kumimoji="0" lang="zh-CN" altLang="en-US" sz="1800" b="1" i="0" u="none" strike="noStrike" kern="1200" cap="none" spc="0" normalizeH="0" baseline="0" noProof="1" smtClean="0">
                <a:ln>
                  <a:noFill/>
                </a:ln>
                <a:solidFill>
                  <a:srgbClr val="FF0000"/>
                </a:solidFill>
                <a:effectLst/>
                <a:uLnTx/>
                <a:uFillTx/>
                <a:latin typeface="黑体" panose="02010609060101010101" pitchFamily="2" charset="-122"/>
                <a:ea typeface="黑体" panose="02010609060101010101" pitchFamily="2" charset="-122"/>
                <a:cs typeface="黑体" panose="02010609060101010101" pitchFamily="2" charset="-122"/>
                <a:sym typeface="微软雅黑" panose="020B0503020204020204" pitchFamily="2" charset="-122"/>
              </a:rPr>
              <a:t> 地质史上我国南方地壳运动活跃，岩浆活动频繁，形成大量有色金属矿。</a:t>
            </a:r>
            <a:endParaRPr kumimoji="0" lang="zh-CN" altLang="en-US" sz="1800" b="1" i="0" u="none" strike="noStrike" kern="1200" cap="none" spc="0" normalizeH="0" baseline="0" noProof="1">
              <a:ln>
                <a:noFill/>
              </a:ln>
              <a:solidFill>
                <a:srgbClr val="FF0000"/>
              </a:solidFill>
              <a:effectLst/>
              <a:uLnTx/>
              <a:uFillTx/>
              <a:latin typeface="黑体" panose="02010609060101010101" pitchFamily="2" charset="-122"/>
              <a:ea typeface="黑体" panose="02010609060101010101" pitchFamily="2" charset="-122"/>
              <a:cs typeface="黑体" panose="02010609060101010101" pitchFamily="2" charset="-122"/>
              <a:sym typeface="微软雅黑" panose="020B0503020204020204" pitchFamily="2" charset="-122"/>
            </a:endParaRPr>
          </a:p>
        </p:txBody>
      </p:sp>
    </p:spTree>
    <p:extLst>
      <p:ext uri="{BB962C8B-B14F-4D97-AF65-F5344CB8AC3E}">
        <p14:creationId xmlns:p14="http://schemas.microsoft.com/office/powerpoint/2010/main" val="554198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anim calcmode="lin" valueType="num">
                                      <p:cBhvr additive="base">
                                        <p:cTn id="7" dur="500" fill="hold"/>
                                        <p:tgtEl>
                                          <p:spTgt spid="87042"/>
                                        </p:tgtEl>
                                        <p:attrNameLst>
                                          <p:attrName>ppt_x</p:attrName>
                                        </p:attrNameLst>
                                      </p:cBhvr>
                                      <p:tavLst>
                                        <p:tav tm="0">
                                          <p:val>
                                            <p:strVal val="#ppt_x"/>
                                          </p:val>
                                        </p:tav>
                                        <p:tav tm="100000">
                                          <p:val>
                                            <p:strVal val="#ppt_x"/>
                                          </p:val>
                                        </p:tav>
                                      </p:tavLst>
                                    </p:anim>
                                    <p:anim calcmode="lin" valueType="num">
                                      <p:cBhvr additive="base">
                                        <p:cTn id="8" dur="500" fill="hold"/>
                                        <p:tgtEl>
                                          <p:spTgt spid="870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07213"/>
                                        </p:tgtEl>
                                        <p:attrNameLst>
                                          <p:attrName>style.visibility</p:attrName>
                                        </p:attrNameLst>
                                      </p:cBhvr>
                                      <p:to>
                                        <p:strVal val="visible"/>
                                      </p:to>
                                    </p:set>
                                    <p:animEffect transition="in" filter="blinds(horizontal)">
                                      <p:cBhvr>
                                        <p:cTn id="13" dur="500"/>
                                        <p:tgtEl>
                                          <p:spTgt spid="3072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07212"/>
                                        </p:tgtEl>
                                        <p:attrNameLst>
                                          <p:attrName>style.visibility</p:attrName>
                                        </p:attrNameLst>
                                      </p:cBhvr>
                                      <p:to>
                                        <p:strVal val="visible"/>
                                      </p:to>
                                    </p:set>
                                    <p:animEffect transition="in" filter="blinds(horizontal)">
                                      <p:cBhvr>
                                        <p:cTn id="16" dur="500"/>
                                        <p:tgtEl>
                                          <p:spTgt spid="3072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07210"/>
                                        </p:tgtEl>
                                        <p:attrNameLst>
                                          <p:attrName>style.visibility</p:attrName>
                                        </p:attrNameLst>
                                      </p:cBhvr>
                                      <p:to>
                                        <p:strVal val="visible"/>
                                      </p:to>
                                    </p:set>
                                    <p:animEffect transition="in" filter="blinds(horizontal)">
                                      <p:cBhvr>
                                        <p:cTn id="21" dur="500"/>
                                        <p:tgtEl>
                                          <p:spTgt spid="3072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7203"/>
                                        </p:tgtEl>
                                        <p:attrNameLst>
                                          <p:attrName>style.visibility</p:attrName>
                                        </p:attrNameLst>
                                      </p:cBhvr>
                                      <p:to>
                                        <p:strVal val="visible"/>
                                      </p:to>
                                    </p:set>
                                    <p:animEffect transition="in" filter="blinds(horizontal)">
                                      <p:cBhvr>
                                        <p:cTn id="32" dur="500"/>
                                        <p:tgtEl>
                                          <p:spTgt spid="30720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07214"/>
                                        </p:tgtEl>
                                        <p:attrNameLst>
                                          <p:attrName>style.visibility</p:attrName>
                                        </p:attrNameLst>
                                      </p:cBhvr>
                                      <p:to>
                                        <p:strVal val="visible"/>
                                      </p:to>
                                    </p:set>
                                    <p:animEffect transition="in" filter="blinds(horizontal)">
                                      <p:cBhvr>
                                        <p:cTn id="35" dur="500"/>
                                        <p:tgtEl>
                                          <p:spTgt spid="3072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p:bldP spid="307203" grpId="0"/>
      <p:bldP spid="307212" grpId="0"/>
      <p:bldP spid="307213" grpId="0" animBg="1"/>
      <p:bldP spid="307214"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p:nvPr/>
        </p:nvSpPr>
        <p:spPr>
          <a:xfrm>
            <a:off x="-233362" y="1636295"/>
            <a:ext cx="184150" cy="369888"/>
          </a:xfrm>
          <a:prstGeom prst="rect">
            <a:avLst/>
          </a:prstGeom>
          <a:noFill/>
          <a:ln w="9525">
            <a:noFill/>
          </a:ln>
        </p:spPr>
        <p:txBody>
          <a:bodyPr wrap="none" anchor="ctr">
            <a:spAutoFit/>
          </a:bodyPr>
          <a:lstStyle/>
          <a:p>
            <a:endParaRPr lang="zh-CN" altLang="en-US" b="1" dirty="0">
              <a:latin typeface="微软雅黑" panose="020B0503020204020204" pitchFamily="34" charset="-122"/>
              <a:ea typeface="微软雅黑" panose="020B0503020204020204" pitchFamily="34" charset="-122"/>
            </a:endParaRPr>
          </a:p>
        </p:txBody>
      </p:sp>
      <p:sp>
        <p:nvSpPr>
          <p:cNvPr id="47106" name="矩形 9"/>
          <p:cNvSpPr/>
          <p:nvPr/>
        </p:nvSpPr>
        <p:spPr>
          <a:xfrm>
            <a:off x="433388" y="1328753"/>
            <a:ext cx="11587162" cy="738664"/>
          </a:xfrm>
          <a:prstGeom prst="rect">
            <a:avLst/>
          </a:prstGeom>
          <a:noFill/>
          <a:ln w="9525">
            <a:noFill/>
          </a:ln>
        </p:spPr>
        <p:txBody>
          <a:bodyPr anchor="t">
            <a:spAutoFit/>
          </a:bodyPr>
          <a:lstStyle/>
          <a:p>
            <a:pPr algn="just">
              <a:lnSpc>
                <a:spcPct val="150000"/>
              </a:lnSpc>
            </a:pPr>
            <a:r>
              <a:rPr lang="en-US" altLang="zh-CN" sz="2800" b="1" dirty="0" smtClean="0">
                <a:solidFill>
                  <a:srgbClr val="FF0000"/>
                </a:solidFill>
                <a:latin typeface="微软雅黑" panose="020B0503020204020204" pitchFamily="34" charset="-122"/>
                <a:ea typeface="微软雅黑" panose="020B0503020204020204" pitchFamily="34" charset="-122"/>
              </a:rPr>
              <a:t>3.</a:t>
            </a:r>
            <a:r>
              <a:rPr lang="zh-CN" altLang="zh-CN" sz="2800" b="1" dirty="0">
                <a:solidFill>
                  <a:srgbClr val="FF0000"/>
                </a:solidFill>
                <a:latin typeface="微软雅黑" panose="020B0503020204020204" pitchFamily="34" charset="-122"/>
                <a:ea typeface="微软雅黑" panose="020B0503020204020204" pitchFamily="34" charset="-122"/>
              </a:rPr>
              <a:t>三大工业地带</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zh-CN" sz="2800" b="1" dirty="0">
                <a:solidFill>
                  <a:srgbClr val="FF0000"/>
                </a:solidFill>
                <a:latin typeface="微软雅黑" panose="020B0503020204020204" pitchFamily="34" charset="-122"/>
                <a:ea typeface="微软雅黑" panose="020B0503020204020204" pitchFamily="34" charset="-122"/>
              </a:rPr>
              <a:t>经济特征鲜明</a:t>
            </a:r>
          </a:p>
        </p:txBody>
      </p:sp>
      <p:sp>
        <p:nvSpPr>
          <p:cNvPr id="8" name="矩形 7"/>
          <p:cNvSpPr/>
          <p:nvPr/>
        </p:nvSpPr>
        <p:spPr>
          <a:xfrm>
            <a:off x="240883" y="2067417"/>
            <a:ext cx="10512425" cy="1955800"/>
          </a:xfrm>
          <a:prstGeom prst="rect">
            <a:avLst/>
          </a:prstGeom>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1</a:t>
            </a:r>
            <a:r>
              <a:rPr kumimoji="0" lang="zh-CN" altLang="en-US"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长江沿江工业地带：以</a:t>
            </a:r>
            <a:r>
              <a:rPr kumimoji="0" lang="zh-CN" altLang="en-US" sz="28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沪宁杭</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工业基地为龙头</a:t>
            </a:r>
            <a:endPar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2</a:t>
            </a:r>
            <a:r>
              <a:rPr kumimoji="0" lang="zh-CN" altLang="en-US"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南部沿海外向型工业地带：以</a:t>
            </a:r>
            <a:r>
              <a:rPr kumimoji="0" lang="zh-CN" altLang="zh-CN" sz="28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珠江三角洲</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工业基地为核心</a:t>
            </a:r>
            <a:endPar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3</a:t>
            </a:r>
            <a:r>
              <a:rPr kumimoji="0" lang="zh-CN" altLang="en-US"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西南地区综合性工业区</a:t>
            </a:r>
            <a:r>
              <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带</a:t>
            </a:r>
            <a:r>
              <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能源资源</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性工业占优势</a:t>
            </a: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 name="矩形 9"/>
          <p:cNvSpPr/>
          <p:nvPr/>
        </p:nvSpPr>
        <p:spPr>
          <a:xfrm>
            <a:off x="0" y="516207"/>
            <a:ext cx="3159839" cy="662554"/>
          </a:xfrm>
          <a:prstGeom prst="rect">
            <a:avLst/>
          </a:prstGeom>
          <a:noFill/>
          <a:ln w="9525">
            <a:noFill/>
          </a:ln>
        </p:spPr>
        <p:txBody>
          <a:bodyPr wrap="none" anchor="t">
            <a:spAutoFit/>
          </a:bodyPr>
          <a:lstStyle/>
          <a:p>
            <a:pPr algn="just">
              <a:lnSpc>
                <a:spcPct val="150000"/>
              </a:lnSpc>
            </a:pPr>
            <a:r>
              <a:rPr lang="zh-CN" altLang="en-US" sz="2800" b="1" dirty="0" smtClean="0">
                <a:solidFill>
                  <a:srgbClr val="FF0000"/>
                </a:solidFill>
                <a:latin typeface="微软雅黑" panose="020B0503020204020204" pitchFamily="34" charset="-122"/>
                <a:ea typeface="微软雅黑" panose="020B0503020204020204" pitchFamily="34" charset="-122"/>
              </a:rPr>
              <a:t>（二）</a:t>
            </a:r>
            <a:r>
              <a:rPr lang="en-US" altLang="zh-CN" sz="2800" b="1" dirty="0" smtClean="0">
                <a:solidFill>
                  <a:srgbClr val="FF0000"/>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资源和工业</a:t>
            </a:r>
            <a:endParaRPr lang="zh-CN" altLang="zh-CN" sz="2800" b="1" dirty="0">
              <a:solidFill>
                <a:srgbClr val="FF0000"/>
              </a:solidFill>
              <a:latin typeface="微软雅黑" panose="020B0503020204020204" pitchFamily="34" charset="-122"/>
              <a:ea typeface="微软雅黑" panose="020B0503020204020204" pitchFamily="34" charset="-122"/>
            </a:endParaRPr>
          </a:p>
        </p:txBody>
      </p:sp>
      <p:sp>
        <p:nvSpPr>
          <p:cNvPr id="9" name="TextBox 5"/>
          <p:cNvSpPr txBox="1"/>
          <p:nvPr/>
        </p:nvSpPr>
        <p:spPr>
          <a:xfrm>
            <a:off x="-1" y="0"/>
            <a:ext cx="4838008" cy="584775"/>
          </a:xfrm>
          <a:prstGeom prst="rect">
            <a:avLst/>
          </a:prstGeom>
          <a:noFill/>
        </p:spPr>
        <p:txBody>
          <a:bodyPr wrap="square" rtlCol="0">
            <a:spAutoFit/>
          </a:bodyPr>
          <a:lstStyle/>
          <a:p>
            <a:r>
              <a:rPr lang="zh-CN" altLang="en-US" sz="3200" b="1" dirty="0" smtClean="0"/>
              <a:t>三、人文地理环境</a:t>
            </a:r>
            <a:endParaRPr lang="zh-CN" altLang="en-US" sz="3200" b="1" dirty="0"/>
          </a:p>
        </p:txBody>
      </p:sp>
    </p:spTree>
    <p:extLst>
      <p:ext uri="{BB962C8B-B14F-4D97-AF65-F5344CB8AC3E}">
        <p14:creationId xmlns:p14="http://schemas.microsoft.com/office/powerpoint/2010/main" val="917333679"/>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038" y="-14287"/>
            <a:ext cx="8809038" cy="523875"/>
          </a:xfrm>
          <a:prstGeom prst="rect">
            <a:avLst/>
          </a:prstGeom>
          <a:noFill/>
        </p:spPr>
        <p:txBody>
          <a:bodyPr>
            <a:spAutoFit/>
          </a:bodyPr>
          <a:lstStyle/>
          <a:p>
            <a:pPr marR="0" defTabSz="914400">
              <a:buClrTx/>
              <a:buSzTx/>
              <a:buFontTx/>
              <a:defRPr/>
            </a:pPr>
            <a:r>
              <a:rPr kumimoji="0" lang="zh-CN" altLang="en-US" sz="2800" b="1" kern="100" cap="none" spc="0" normalizeH="0" baseline="0" noProof="0" dirty="0">
                <a:latin typeface="微软雅黑" panose="020B0503020204020204" pitchFamily="34" charset="-122"/>
                <a:ea typeface="微软雅黑" panose="020B0503020204020204" pitchFamily="34" charset="-122"/>
                <a:cs typeface="Times New Roman" panose="02020603050405020304"/>
              </a:rPr>
              <a:t>（</a:t>
            </a:r>
            <a:r>
              <a:rPr kumimoji="0" lang="en-US" altLang="zh-CN" sz="2800" b="1" kern="100" cap="none" spc="0" normalizeH="0" baseline="0" noProof="0" dirty="0">
                <a:latin typeface="微软雅黑" panose="020B0503020204020204" pitchFamily="34" charset="-122"/>
                <a:ea typeface="微软雅黑" panose="020B0503020204020204" pitchFamily="34" charset="-122"/>
                <a:cs typeface="Times New Roman" panose="02020603050405020304"/>
              </a:rPr>
              <a:t>1</a:t>
            </a:r>
            <a:r>
              <a:rPr kumimoji="0" lang="zh-CN" altLang="en-US" sz="2800" b="1" kern="100" cap="none" spc="0" normalizeH="0" baseline="0" noProof="0" dirty="0">
                <a:latin typeface="微软雅黑" panose="020B0503020204020204" pitchFamily="34" charset="-122"/>
                <a:ea typeface="微软雅黑" panose="020B0503020204020204" pitchFamily="34" charset="-122"/>
                <a:cs typeface="Times New Roman" panose="02020603050405020304"/>
              </a:rPr>
              <a:t>）</a:t>
            </a:r>
            <a:r>
              <a:rPr kumimoji="0" lang="zh-CN" altLang="en-US" sz="2800" b="1" kern="1200" cap="none" spc="0" normalizeH="0" baseline="0" noProof="1">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宋体" panose="02010600030101010101" pitchFamily="2" charset="-122"/>
                <a:sym typeface="+mn-ea"/>
              </a:rPr>
              <a:t>长江沿岸工业地带</a:t>
            </a:r>
            <a:r>
              <a:rPr kumimoji="0" lang="en-US" altLang="zh-CN" sz="2800" b="1" kern="1200" cap="none" spc="0" normalizeH="0" baseline="0" noProof="1">
                <a:solidFill>
                  <a:srgbClr val="FF0000"/>
                </a:solidFill>
                <a:effectLst>
                  <a:outerShdw blurRad="38100" dist="38100" dir="2700000">
                    <a:srgbClr val="FFFFFF"/>
                  </a:outerShdw>
                </a:effectLst>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zh-CN" sz="2800" b="1" kern="100" cap="none" spc="0" normalizeH="0" baseline="0" noProof="0" dirty="0">
                <a:solidFill>
                  <a:srgbClr val="FF0000"/>
                </a:solidFill>
                <a:latin typeface="微软雅黑" panose="020B0503020204020204" pitchFamily="34" charset="-122"/>
                <a:ea typeface="微软雅黑" panose="020B0503020204020204" pitchFamily="34" charset="-122"/>
                <a:cs typeface="Times New Roman" panose="02020603050405020304"/>
              </a:rPr>
              <a:t>以</a:t>
            </a:r>
            <a:r>
              <a:rPr kumimoji="0" lang="zh-CN" altLang="en-US" sz="2800" b="1" kern="100" cap="none" spc="0" normalizeH="0" baseline="0" noProof="0" dirty="0">
                <a:solidFill>
                  <a:srgbClr val="FF0000"/>
                </a:solidFill>
                <a:latin typeface="微软雅黑" panose="020B0503020204020204" pitchFamily="34" charset="-122"/>
                <a:ea typeface="微软雅黑" panose="020B0503020204020204" pitchFamily="34" charset="-122"/>
                <a:cs typeface="Times New Roman" panose="02020603050405020304"/>
              </a:rPr>
              <a:t>沪宁杭</a:t>
            </a:r>
            <a:r>
              <a:rPr kumimoji="0" lang="zh-CN" altLang="zh-CN" sz="2800" b="1" kern="100" cap="none" spc="0" normalizeH="0" baseline="0" noProof="0" dirty="0">
                <a:solidFill>
                  <a:srgbClr val="FF0000"/>
                </a:solidFill>
                <a:latin typeface="微软雅黑" panose="020B0503020204020204" pitchFamily="34" charset="-122"/>
                <a:ea typeface="微软雅黑" panose="020B0503020204020204" pitchFamily="34" charset="-122"/>
                <a:cs typeface="Times New Roman" panose="02020603050405020304"/>
              </a:rPr>
              <a:t>工业基地为龙头</a:t>
            </a:r>
            <a:endParaRPr kumimoji="0" lang="zh-CN" altLang="en-US" sz="2800" b="1" kern="1200" cap="none" spc="0" normalizeH="0" baseline="0" noProof="1">
              <a:solidFill>
                <a:srgbClr val="FF0000"/>
              </a:solidFill>
              <a:latin typeface="微软雅黑" panose="020B0503020204020204" pitchFamily="34" charset="-122"/>
              <a:ea typeface="微软雅黑" panose="020B0503020204020204" pitchFamily="34" charset="-122"/>
              <a:cs typeface="+mn-cs"/>
            </a:endParaRPr>
          </a:p>
        </p:txBody>
      </p:sp>
      <p:pic>
        <p:nvPicPr>
          <p:cNvPr id="48130" name="图片 553985" descr="E:/基础版区域地理/教参/327+.TIF"/>
          <p:cNvPicPr>
            <a:picLocks noChangeAspect="1"/>
          </p:cNvPicPr>
          <p:nvPr/>
        </p:nvPicPr>
        <p:blipFill>
          <a:blip r:embed="rId2" r:link="rId3" cstate="print"/>
          <a:srcRect b="6990"/>
          <a:stretch>
            <a:fillRect/>
          </a:stretch>
        </p:blipFill>
        <p:spPr>
          <a:xfrm>
            <a:off x="46038" y="508000"/>
            <a:ext cx="11628437" cy="3440113"/>
          </a:xfrm>
          <a:prstGeom prst="rect">
            <a:avLst/>
          </a:prstGeom>
          <a:noFill/>
          <a:ln w="9525">
            <a:noFill/>
          </a:ln>
        </p:spPr>
      </p:pic>
      <p:sp>
        <p:nvSpPr>
          <p:cNvPr id="48131" name="矩形 72706"/>
          <p:cNvSpPr/>
          <p:nvPr/>
        </p:nvSpPr>
        <p:spPr>
          <a:xfrm>
            <a:off x="468313" y="4294188"/>
            <a:ext cx="11628437" cy="954087"/>
          </a:xfrm>
          <a:prstGeom prst="rect">
            <a:avLst/>
          </a:prstGeom>
          <a:noFill/>
          <a:ln w="9525">
            <a:noFill/>
          </a:ln>
        </p:spPr>
        <p:txBody>
          <a:bodyPr anchor="t">
            <a:spAutoFit/>
          </a:bodyPr>
          <a:lstStyle/>
          <a:p>
            <a:pPr>
              <a:spcAft>
                <a:spcPct val="10000"/>
              </a:spcAft>
            </a:pPr>
            <a:r>
              <a:rPr lang="en-US" altLang="zh-CN" sz="2800" b="1" dirty="0">
                <a:latin typeface="微软雅黑" panose="020B0503020204020204" pitchFamily="34" charset="-122"/>
                <a:ea typeface="微软雅黑" panose="020B0503020204020204" pitchFamily="34" charset="-122"/>
              </a:rPr>
              <a:t>A</a:t>
            </a:r>
            <a:r>
              <a:rPr lang="zh-CN" altLang="en-US" sz="2800" b="1" dirty="0">
                <a:latin typeface="微软雅黑" panose="020B0503020204020204" pitchFamily="34" charset="-122"/>
                <a:ea typeface="微软雅黑" panose="020B0503020204020204" pitchFamily="34" charset="-122"/>
              </a:rPr>
              <a:t>钢铁工业走廊：上海宝山、安徽马鞍山、湖北武汉、重庆、四川攀枝花等钢铁工业基地，构成了“钢铁工业走廊”的雏形</a:t>
            </a:r>
          </a:p>
        </p:txBody>
      </p:sp>
      <p:sp>
        <p:nvSpPr>
          <p:cNvPr id="48132" name="矩形 72707"/>
          <p:cNvSpPr/>
          <p:nvPr/>
        </p:nvSpPr>
        <p:spPr>
          <a:xfrm>
            <a:off x="468313" y="5248275"/>
            <a:ext cx="11296650" cy="952500"/>
          </a:xfrm>
          <a:prstGeom prst="rect">
            <a:avLst/>
          </a:prstGeom>
          <a:noFill/>
          <a:ln w="9525">
            <a:noFill/>
          </a:ln>
        </p:spPr>
        <p:txBody>
          <a:bodyPr anchor="t">
            <a:spAutoFit/>
          </a:bodyPr>
          <a:lstStyle/>
          <a:p>
            <a:pPr>
              <a:spcAft>
                <a:spcPct val="10000"/>
              </a:spcAft>
            </a:pPr>
            <a:r>
              <a:rPr lang="en-US" altLang="zh-CN" sz="2800" b="1" dirty="0">
                <a:latin typeface="微软雅黑" panose="020B0503020204020204" pitchFamily="34" charset="-122"/>
                <a:ea typeface="微软雅黑" panose="020B0503020204020204" pitchFamily="34" charset="-122"/>
              </a:rPr>
              <a:t>B</a:t>
            </a:r>
            <a:r>
              <a:rPr lang="zh-CN" altLang="en-US" sz="2800" b="1" dirty="0">
                <a:latin typeface="微软雅黑" panose="020B0503020204020204" pitchFamily="34" charset="-122"/>
                <a:ea typeface="微软雅黑" panose="020B0503020204020204" pitchFamily="34" charset="-122"/>
              </a:rPr>
              <a:t>汽车工业走廊：上海、南京、武汉汽车工业基地以及重庆汽车摩托车基地，构成了沿江“汽车工业走廊”的雏形</a:t>
            </a:r>
          </a:p>
        </p:txBody>
      </p:sp>
      <p:sp>
        <p:nvSpPr>
          <p:cNvPr id="48133" name="矩形 72708"/>
          <p:cNvSpPr/>
          <p:nvPr/>
        </p:nvSpPr>
        <p:spPr>
          <a:xfrm>
            <a:off x="468313" y="6238875"/>
            <a:ext cx="4659312" cy="520700"/>
          </a:xfrm>
          <a:prstGeom prst="rect">
            <a:avLst/>
          </a:prstGeom>
          <a:noFill/>
          <a:ln w="9525">
            <a:noFill/>
          </a:ln>
        </p:spPr>
        <p:txBody>
          <a:bodyPr anchor="t">
            <a:spAutoFit/>
          </a:bodyPr>
          <a:lstStyle/>
          <a:p>
            <a:pPr>
              <a:spcAft>
                <a:spcPct val="10000"/>
              </a:spcAft>
            </a:pPr>
            <a:r>
              <a:rPr lang="en-US" altLang="zh-CN" sz="2800" b="1" dirty="0">
                <a:latin typeface="微软雅黑" panose="020B0503020204020204" pitchFamily="34" charset="-122"/>
                <a:ea typeface="微软雅黑" panose="020B0503020204020204" pitchFamily="34" charset="-122"/>
              </a:rPr>
              <a:t>C</a:t>
            </a:r>
            <a:r>
              <a:rPr lang="zh-CN" altLang="en-US" sz="2800" b="1" dirty="0">
                <a:latin typeface="微软雅黑" panose="020B0503020204020204" pitchFamily="34" charset="-122"/>
                <a:ea typeface="微软雅黑" panose="020B0503020204020204" pitchFamily="34" charset="-122"/>
              </a:rPr>
              <a:t>沪宁杭工业区（基地）</a:t>
            </a:r>
          </a:p>
        </p:txBody>
      </p:sp>
      <p:sp>
        <p:nvSpPr>
          <p:cNvPr id="48134" name="Rectangle 2"/>
          <p:cNvSpPr/>
          <p:nvPr/>
        </p:nvSpPr>
        <p:spPr>
          <a:xfrm>
            <a:off x="468313" y="3894138"/>
            <a:ext cx="8675687" cy="536575"/>
          </a:xfrm>
          <a:prstGeom prst="rect">
            <a:avLst/>
          </a:prstGeom>
          <a:noFill/>
          <a:ln w="9525">
            <a:noFill/>
          </a:ln>
        </p:spPr>
        <p:txBody>
          <a:bodyPr anchor="t">
            <a:spAutoFit/>
          </a:bodyPr>
          <a:lstStyle/>
          <a:p>
            <a:pPr>
              <a:spcAft>
                <a:spcPct val="5000"/>
              </a:spcAft>
            </a:pPr>
            <a:r>
              <a:rPr lang="zh-CN" altLang="en-US" sz="2900" b="1" dirty="0">
                <a:solidFill>
                  <a:srgbClr val="FF0000"/>
                </a:solidFill>
                <a:latin typeface="微软雅黑" panose="020B0503020204020204" pitchFamily="34" charset="-122"/>
                <a:ea typeface="微软雅黑" panose="020B0503020204020204" pitchFamily="34" charset="-122"/>
              </a:rPr>
              <a:t>自东向西已经形成了几大工业走廊和工业基地:</a:t>
            </a:r>
          </a:p>
        </p:txBody>
      </p:sp>
    </p:spTree>
    <p:extLst>
      <p:ext uri="{BB962C8B-B14F-4D97-AF65-F5344CB8AC3E}">
        <p14:creationId xmlns:p14="http://schemas.microsoft.com/office/powerpoint/2010/main" val="13288535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沪宁杭工业基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195" y="1921951"/>
            <a:ext cx="4373309" cy="46878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6083" name="Text Box 4"/>
          <p:cNvSpPr txBox="1">
            <a:spLocks noChangeArrowheads="1"/>
          </p:cNvSpPr>
          <p:nvPr/>
        </p:nvSpPr>
        <p:spPr bwMode="auto">
          <a:xfrm>
            <a:off x="565484" y="202618"/>
            <a:ext cx="3581400" cy="519113"/>
          </a:xfrm>
          <a:prstGeom prst="rect">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dirty="0" smtClean="0">
                <a:solidFill>
                  <a:schemeClr val="bg1"/>
                </a:solidFill>
                <a:latin typeface="黑体" panose="02010609060101010101" pitchFamily="49" charset="-122"/>
                <a:ea typeface="黑体" panose="02010609060101010101" pitchFamily="49" charset="-122"/>
              </a:rPr>
              <a:t>沪</a:t>
            </a:r>
            <a:r>
              <a:rPr lang="zh-CN" altLang="en-US" sz="2800" b="1" dirty="0">
                <a:solidFill>
                  <a:schemeClr val="bg1"/>
                </a:solidFill>
                <a:latin typeface="黑体" panose="02010609060101010101" pitchFamily="49" charset="-122"/>
                <a:ea typeface="黑体" panose="02010609060101010101" pitchFamily="49" charset="-122"/>
              </a:rPr>
              <a:t>宁杭工业基地</a:t>
            </a:r>
          </a:p>
        </p:txBody>
      </p:sp>
      <p:sp>
        <p:nvSpPr>
          <p:cNvPr id="46084" name="Text Box 5"/>
          <p:cNvSpPr txBox="1">
            <a:spLocks noChangeArrowheads="1"/>
          </p:cNvSpPr>
          <p:nvPr/>
        </p:nvSpPr>
        <p:spPr bwMode="auto">
          <a:xfrm>
            <a:off x="5687553" y="663125"/>
            <a:ext cx="3455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0000FF"/>
                </a:solidFill>
                <a:latin typeface="Times New Roman" panose="02020603050405020304" pitchFamily="18" charset="0"/>
                <a:ea typeface="黑体" panose="02010609060101010101" pitchFamily="49" charset="-122"/>
              </a:rPr>
              <a:t>区位优势</a:t>
            </a:r>
          </a:p>
        </p:txBody>
      </p:sp>
      <p:sp>
        <p:nvSpPr>
          <p:cNvPr id="46085" name="Rectangle 6"/>
          <p:cNvSpPr>
            <a:spLocks noChangeArrowheads="1"/>
          </p:cNvSpPr>
          <p:nvPr/>
        </p:nvSpPr>
        <p:spPr bwMode="auto">
          <a:xfrm>
            <a:off x="4229100" y="216905"/>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CC0000"/>
                </a:solidFill>
              </a:rPr>
              <a:t>全国最大的的综合性工业基地</a:t>
            </a:r>
          </a:p>
        </p:txBody>
      </p:sp>
      <p:sp>
        <p:nvSpPr>
          <p:cNvPr id="46086" name="Text Box 7"/>
          <p:cNvSpPr txBox="1">
            <a:spLocks noChangeArrowheads="1"/>
          </p:cNvSpPr>
          <p:nvPr/>
        </p:nvSpPr>
        <p:spPr bwMode="auto">
          <a:xfrm>
            <a:off x="5773737" y="3684131"/>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0000FF"/>
                </a:solidFill>
                <a:latin typeface="Times New Roman" panose="02020603050405020304" pitchFamily="18" charset="0"/>
                <a:ea typeface="黑体" panose="02010609060101010101" pitchFamily="49" charset="-122"/>
              </a:rPr>
              <a:t>存在问题：</a:t>
            </a:r>
          </a:p>
        </p:txBody>
      </p:sp>
      <p:sp>
        <p:nvSpPr>
          <p:cNvPr id="46087" name="Text Box 8"/>
          <p:cNvSpPr txBox="1">
            <a:spLocks noChangeArrowheads="1"/>
          </p:cNvSpPr>
          <p:nvPr/>
        </p:nvSpPr>
        <p:spPr bwMode="auto">
          <a:xfrm>
            <a:off x="5869489" y="4880393"/>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0000FF"/>
                </a:solidFill>
                <a:latin typeface="Times New Roman" panose="02020603050405020304" pitchFamily="18" charset="0"/>
                <a:ea typeface="黑体" panose="02010609060101010101" pitchFamily="49" charset="-122"/>
              </a:rPr>
              <a:t>发展方向：</a:t>
            </a:r>
          </a:p>
        </p:txBody>
      </p:sp>
      <p:sp>
        <p:nvSpPr>
          <p:cNvPr id="136201" name="Text Box 9"/>
          <p:cNvSpPr txBox="1">
            <a:spLocks noChangeArrowheads="1"/>
          </p:cNvSpPr>
          <p:nvPr/>
        </p:nvSpPr>
        <p:spPr bwMode="auto">
          <a:xfrm>
            <a:off x="5450305" y="5346700"/>
            <a:ext cx="623235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pPr>
            <a:r>
              <a:rPr kumimoji="1" lang="zh-CN" altLang="en-US" sz="2400" b="1" dirty="0">
                <a:latin typeface="Times New Roman" panose="02020603050405020304" pitchFamily="18" charset="0"/>
                <a:ea typeface="楷体_GB2312" pitchFamily="49" charset="-122"/>
              </a:rPr>
              <a:t>西电东送，西气东输，开发新技术</a:t>
            </a:r>
            <a:r>
              <a:rPr kumimoji="1" lang="zh-CN" altLang="en-US" sz="2400" b="1" dirty="0" smtClean="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能耗少、</a:t>
            </a:r>
            <a:r>
              <a:rPr kumimoji="1" lang="zh-CN" altLang="en-US" sz="2400" b="1" dirty="0" smtClean="0">
                <a:latin typeface="Times New Roman" panose="02020603050405020304" pitchFamily="18" charset="0"/>
                <a:ea typeface="楷体_GB2312" pitchFamily="49" charset="-122"/>
              </a:rPr>
              <a:t>高精尖的新产品</a:t>
            </a:r>
            <a:r>
              <a:rPr kumimoji="1" lang="zh-CN" altLang="en-US" sz="2400" b="1" dirty="0">
                <a:latin typeface="Times New Roman" panose="02020603050405020304" pitchFamily="18" charset="0"/>
                <a:ea typeface="楷体_GB2312" pitchFamily="49" charset="-122"/>
              </a:rPr>
              <a:t>，开拓国际市场</a:t>
            </a:r>
          </a:p>
        </p:txBody>
      </p:sp>
      <p:sp>
        <p:nvSpPr>
          <p:cNvPr id="136202" name="Text Box 10"/>
          <p:cNvSpPr txBox="1">
            <a:spLocks noChangeArrowheads="1"/>
          </p:cNvSpPr>
          <p:nvPr/>
        </p:nvSpPr>
        <p:spPr bwMode="auto">
          <a:xfrm>
            <a:off x="5975684" y="4149890"/>
            <a:ext cx="3625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latin typeface="Times New Roman" panose="02020603050405020304" pitchFamily="18" charset="0"/>
                <a:ea typeface="楷体_GB2312" pitchFamily="49" charset="-122"/>
              </a:rPr>
              <a:t>能源、</a:t>
            </a:r>
            <a:r>
              <a:rPr kumimoji="1" lang="zh-CN" altLang="en-US" sz="2400" b="1" dirty="0" smtClean="0">
                <a:latin typeface="Times New Roman" panose="02020603050405020304" pitchFamily="18" charset="0"/>
                <a:ea typeface="楷体_GB2312" pitchFamily="49" charset="-122"/>
              </a:rPr>
              <a:t>矿产、土地缺乏</a:t>
            </a:r>
            <a:endParaRPr kumimoji="1" lang="zh-CN" altLang="en-US" sz="2400" b="1" dirty="0">
              <a:latin typeface="Times New Roman" panose="02020603050405020304" pitchFamily="18" charset="0"/>
              <a:ea typeface="楷体_GB2312" pitchFamily="49" charset="-122"/>
            </a:endParaRPr>
          </a:p>
        </p:txBody>
      </p:sp>
      <p:sp>
        <p:nvSpPr>
          <p:cNvPr id="136203" name="Rectangle 11"/>
          <p:cNvSpPr>
            <a:spLocks noChangeArrowheads="1"/>
          </p:cNvSpPr>
          <p:nvPr/>
        </p:nvSpPr>
        <p:spPr bwMode="auto">
          <a:xfrm>
            <a:off x="5869489" y="1247706"/>
            <a:ext cx="4572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t>A.</a:t>
            </a:r>
            <a:r>
              <a:rPr kumimoji="1" lang="zh-CN" altLang="en-US" sz="2400" b="1" dirty="0"/>
              <a:t>工业历史悠久，</a:t>
            </a:r>
          </a:p>
          <a:p>
            <a:pPr eaLnBrk="1" hangingPunct="1"/>
            <a:r>
              <a:rPr kumimoji="1" lang="zh-CN" altLang="en-US" sz="2400" b="1" dirty="0"/>
              <a:t>    工业基础雄厚；</a:t>
            </a:r>
          </a:p>
          <a:p>
            <a:pPr eaLnBrk="1" hangingPunct="1"/>
            <a:r>
              <a:rPr kumimoji="1" lang="en-US" altLang="zh-CN" sz="2400" b="1" dirty="0"/>
              <a:t>B.</a:t>
            </a:r>
            <a:r>
              <a:rPr kumimoji="1" lang="zh-CN" altLang="en-US" sz="2400" b="1" dirty="0"/>
              <a:t>雄厚的技术力量</a:t>
            </a:r>
          </a:p>
          <a:p>
            <a:pPr eaLnBrk="1" hangingPunct="1"/>
            <a:r>
              <a:rPr kumimoji="1" lang="en-US" altLang="zh-CN" sz="2400" b="1" dirty="0"/>
              <a:t>C.</a:t>
            </a:r>
            <a:r>
              <a:rPr kumimoji="1" lang="zh-CN" altLang="en-US" sz="2400" b="1" dirty="0"/>
              <a:t>发达的水陆空交通运输；</a:t>
            </a:r>
          </a:p>
          <a:p>
            <a:pPr eaLnBrk="1" hangingPunct="1"/>
            <a:r>
              <a:rPr kumimoji="1" lang="en-US" altLang="zh-CN" sz="2400" b="1" dirty="0"/>
              <a:t>D.</a:t>
            </a:r>
            <a:r>
              <a:rPr kumimoji="1" lang="zh-CN" altLang="en-US" sz="2400" b="1" dirty="0"/>
              <a:t>农业基础好；</a:t>
            </a:r>
          </a:p>
          <a:p>
            <a:pPr eaLnBrk="1" hangingPunct="1"/>
            <a:r>
              <a:rPr kumimoji="1" lang="en-US" altLang="zh-CN" sz="2400" b="1" dirty="0"/>
              <a:t>E.</a:t>
            </a:r>
            <a:r>
              <a:rPr kumimoji="1" lang="zh-CN" altLang="en-US" sz="2400" b="1" dirty="0"/>
              <a:t>接近消费市场。</a:t>
            </a:r>
          </a:p>
        </p:txBody>
      </p:sp>
      <p:sp>
        <p:nvSpPr>
          <p:cNvPr id="2" name="文本框 1"/>
          <p:cNvSpPr txBox="1"/>
          <p:nvPr/>
        </p:nvSpPr>
        <p:spPr>
          <a:xfrm>
            <a:off x="300789" y="998621"/>
            <a:ext cx="4957011" cy="923330"/>
          </a:xfrm>
          <a:prstGeom prst="rect">
            <a:avLst/>
          </a:prstGeom>
          <a:noFill/>
        </p:spPr>
        <p:txBody>
          <a:bodyPr wrap="square" rtlCol="0">
            <a:spAutoFit/>
          </a:bodyPr>
          <a:lstStyle/>
          <a:p>
            <a:r>
              <a:rPr kumimoji="1" lang="zh-CN" altLang="en-US" b="1" dirty="0">
                <a:ea typeface="黑体" panose="02010609060101010101" pitchFamily="49" charset="-122"/>
              </a:rPr>
              <a:t>以</a:t>
            </a:r>
            <a:r>
              <a:rPr kumimoji="1" lang="zh-CN" altLang="en-US" b="1" dirty="0">
                <a:solidFill>
                  <a:srgbClr val="FF0000"/>
                </a:solidFill>
                <a:ea typeface="黑体" panose="02010609060101010101" pitchFamily="49" charset="-122"/>
              </a:rPr>
              <a:t>轻型</a:t>
            </a:r>
            <a:r>
              <a:rPr kumimoji="1" lang="zh-CN" altLang="en-US" b="1" dirty="0">
                <a:ea typeface="黑体" panose="02010609060101010101" pitchFamily="49" charset="-122"/>
              </a:rPr>
              <a:t>和</a:t>
            </a:r>
            <a:r>
              <a:rPr kumimoji="1" lang="zh-CN" altLang="en-US" b="1" dirty="0">
                <a:solidFill>
                  <a:srgbClr val="FF0000"/>
                </a:solidFill>
                <a:ea typeface="黑体" panose="02010609060101010101" pitchFamily="49" charset="-122"/>
              </a:rPr>
              <a:t>精密机械、轻纺、电子、化工</a:t>
            </a:r>
            <a:r>
              <a:rPr kumimoji="1" lang="zh-CN" altLang="en-US" b="1" dirty="0">
                <a:ea typeface="黑体" panose="02010609060101010101" pitchFamily="49" charset="-122"/>
              </a:rPr>
              <a:t>等工业最突出。近年还建立了新型材料、汽车、微电子、计算机等新兴工业。</a:t>
            </a:r>
            <a:endParaRPr lang="zh-CN" altLang="en-US" dirty="0"/>
          </a:p>
        </p:txBody>
      </p:sp>
    </p:spTree>
    <p:extLst>
      <p:ext uri="{BB962C8B-B14F-4D97-AF65-F5344CB8AC3E}">
        <p14:creationId xmlns:p14="http://schemas.microsoft.com/office/powerpoint/2010/main" val="600549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6203"/>
                                        </p:tgtEl>
                                        <p:attrNameLst>
                                          <p:attrName>style.visibility</p:attrName>
                                        </p:attrNameLst>
                                      </p:cBhvr>
                                      <p:to>
                                        <p:strVal val="visible"/>
                                      </p:to>
                                    </p:set>
                                    <p:animEffect transition="in" filter="blinds(horizontal)">
                                      <p:cBhvr>
                                        <p:cTn id="7" dur="500"/>
                                        <p:tgtEl>
                                          <p:spTgt spid="1362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620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6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1" grpId="0"/>
      <p:bldP spid="136202" grpId="0"/>
      <p:bldP spid="13620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0" y="6212389"/>
            <a:ext cx="7516812" cy="523875"/>
          </a:xfrm>
          <a:prstGeom prst="rect">
            <a:avLst/>
          </a:prstGeom>
          <a:noFill/>
          <a:ln w="9525">
            <a:noFill/>
          </a:ln>
        </p:spPr>
        <p:txBody>
          <a:bodyPr anchor="t">
            <a:spAutoFit/>
          </a:bodyPr>
          <a:lstStyle/>
          <a:p>
            <a:pPr>
              <a:spcBef>
                <a:spcPct val="50000"/>
              </a:spcBef>
              <a:buClr>
                <a:schemeClr val="bg1"/>
              </a:buClr>
            </a:pPr>
            <a:r>
              <a:rPr lang="zh-CN" altLang="en-US" sz="2800" b="1" dirty="0">
                <a:solidFill>
                  <a:srgbClr val="FF0000"/>
                </a:solidFill>
                <a:latin typeface="微软雅黑" panose="020B0503020204020204" pitchFamily="34" charset="-122"/>
                <a:ea typeface="微软雅黑" panose="020B0503020204020204" pitchFamily="34" charset="-122"/>
              </a:rPr>
              <a:t>轻工业为</a:t>
            </a:r>
            <a:r>
              <a:rPr lang="zh-CN" altLang="en-US" sz="2800" b="1" dirty="0">
                <a:latin typeface="微软雅黑" panose="020B0503020204020204" pitchFamily="34" charset="-122"/>
                <a:ea typeface="微软雅黑" panose="020B0503020204020204" pitchFamily="34" charset="-122"/>
              </a:rPr>
              <a:t>主的</a:t>
            </a:r>
            <a:r>
              <a:rPr lang="zh-CN" altLang="en-US" sz="2800" b="1" dirty="0">
                <a:solidFill>
                  <a:srgbClr val="FF0000"/>
                </a:solidFill>
                <a:latin typeface="微软雅黑" panose="020B0503020204020204" pitchFamily="34" charset="-122"/>
                <a:ea typeface="微软雅黑" panose="020B0503020204020204" pitchFamily="34" charset="-122"/>
              </a:rPr>
              <a:t>综合性</a:t>
            </a:r>
            <a:r>
              <a:rPr lang="zh-CN" altLang="en-US" sz="2800" b="1" dirty="0">
                <a:latin typeface="微软雅黑" panose="020B0503020204020204" pitchFamily="34" charset="-122"/>
                <a:ea typeface="微软雅黑" panose="020B0503020204020204" pitchFamily="34" charset="-122"/>
              </a:rPr>
              <a:t>工业基地</a:t>
            </a:r>
          </a:p>
        </p:txBody>
      </p:sp>
      <p:sp>
        <p:nvSpPr>
          <p:cNvPr id="49155" name="文本框 2"/>
          <p:cNvSpPr txBox="1"/>
          <p:nvPr/>
        </p:nvSpPr>
        <p:spPr>
          <a:xfrm>
            <a:off x="93663" y="325438"/>
            <a:ext cx="10040937" cy="522287"/>
          </a:xfrm>
          <a:prstGeom prst="rect">
            <a:avLst/>
          </a:prstGeom>
          <a:noFill/>
          <a:ln w="9525">
            <a:noFill/>
          </a:ln>
        </p:spPr>
        <p:txBody>
          <a:bodyPr anchor="t">
            <a:spAutoFit/>
          </a:bodyPr>
          <a:lstStyle/>
          <a:p>
            <a:pPr>
              <a:buSzTx/>
            </a:pPr>
            <a:r>
              <a:rPr lang="en-US" altLang="zh-CN" sz="2800" b="1" dirty="0">
                <a:latin typeface="微软雅黑" panose="020B0503020204020204" pitchFamily="34" charset="-122"/>
                <a:ea typeface="微软雅黑" panose="020B0503020204020204" pitchFamily="34" charset="-122"/>
                <a:sym typeface="黑体" panose="02010609060101010101" pitchFamily="49" charset="-122"/>
              </a:rPr>
              <a:t>(2)</a:t>
            </a:r>
            <a:r>
              <a:rPr lang="zh-CN" altLang="en-US" sz="2800" b="1" dirty="0">
                <a:latin typeface="微软雅黑" panose="020B0503020204020204" pitchFamily="34" charset="-122"/>
                <a:ea typeface="微软雅黑" panose="020B0503020204020204" pitchFamily="34" charset="-122"/>
                <a:sym typeface="黑体" panose="02010609060101010101" pitchFamily="49" charset="-122"/>
              </a:rPr>
              <a:t>南部外向型工业地带</a:t>
            </a:r>
            <a:r>
              <a:rPr lang="en-US" altLang="zh-CN" sz="2800" b="1" dirty="0">
                <a:latin typeface="微软雅黑" panose="020B0503020204020204" pitchFamily="34" charset="-122"/>
                <a:ea typeface="微软雅黑" panose="020B0503020204020204" pitchFamily="34" charset="-122"/>
                <a:sym typeface="黑体" panose="02010609060101010101" pitchFamily="49" charset="-122"/>
              </a:rPr>
              <a:t>---</a:t>
            </a:r>
            <a:r>
              <a:rPr lang="zh-CN" altLang="zh-CN" sz="2800" b="1" dirty="0">
                <a:latin typeface="微软雅黑" panose="020B0503020204020204" pitchFamily="34" charset="-122"/>
                <a:ea typeface="微软雅黑" panose="020B0503020204020204" pitchFamily="34" charset="-122"/>
              </a:rPr>
              <a:t>以</a:t>
            </a:r>
            <a:r>
              <a:rPr lang="zh-CN" altLang="zh-CN" sz="2800" b="1" dirty="0">
                <a:solidFill>
                  <a:srgbClr val="FF0000"/>
                </a:solidFill>
                <a:latin typeface="微软雅黑" panose="020B0503020204020204" pitchFamily="34" charset="-122"/>
                <a:ea typeface="微软雅黑" panose="020B0503020204020204" pitchFamily="34" charset="-122"/>
              </a:rPr>
              <a:t>珠江三角洲</a:t>
            </a:r>
            <a:r>
              <a:rPr lang="zh-CN" altLang="zh-CN" sz="2800" b="1" dirty="0">
                <a:latin typeface="微软雅黑" panose="020B0503020204020204" pitchFamily="34" charset="-122"/>
                <a:ea typeface="微软雅黑" panose="020B0503020204020204" pitchFamily="34" charset="-122"/>
              </a:rPr>
              <a:t>工业基地为核心</a:t>
            </a:r>
            <a:endParaRPr lang="zh-CN" altLang="en-US" sz="2800" b="1" dirty="0">
              <a:latin typeface="微软雅黑" panose="020B0503020204020204" pitchFamily="34" charset="-122"/>
              <a:ea typeface="微软雅黑" panose="020B0503020204020204" pitchFamily="34" charset="-122"/>
            </a:endParaRPr>
          </a:p>
        </p:txBody>
      </p:sp>
      <p:pic>
        <p:nvPicPr>
          <p:cNvPr id="7" name="Picture 2" descr="珠江三角洲"/>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6994" y="1184651"/>
            <a:ext cx="4987137" cy="5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3"/>
          <p:cNvSpPr txBox="1">
            <a:spLocks noChangeArrowheads="1"/>
          </p:cNvSpPr>
          <p:nvPr/>
        </p:nvSpPr>
        <p:spPr bwMode="auto">
          <a:xfrm>
            <a:off x="5494421" y="3173162"/>
            <a:ext cx="8077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dirty="0">
                <a:solidFill>
                  <a:srgbClr val="000000"/>
                </a:solidFill>
                <a:latin typeface="宋体" panose="02010600030101010101" pitchFamily="2" charset="-122"/>
              </a:rPr>
              <a:t>④</a:t>
            </a:r>
            <a:r>
              <a:rPr kumimoji="1" lang="zh-CN" altLang="en-US" sz="2400" b="1" dirty="0">
                <a:solidFill>
                  <a:srgbClr val="000000"/>
                </a:solidFill>
                <a:latin typeface="宋体" panose="02010600030101010101" pitchFamily="2" charset="-122"/>
              </a:rPr>
              <a:t>政策支持</a:t>
            </a:r>
          </a:p>
          <a:p>
            <a:pPr algn="just" eaLnBrk="1" hangingPunct="1">
              <a:spcBef>
                <a:spcPct val="50000"/>
              </a:spcBef>
            </a:pPr>
            <a:r>
              <a:rPr kumimoji="1" lang="zh-CN" altLang="en-US" sz="2400" b="1" dirty="0">
                <a:solidFill>
                  <a:srgbClr val="000000"/>
                </a:solidFill>
                <a:latin typeface="宋体" panose="02010600030101010101" pitchFamily="2" charset="-122"/>
              </a:rPr>
              <a:t>⑤全国最大的</a:t>
            </a:r>
            <a:r>
              <a:rPr kumimoji="1" lang="zh-CN" altLang="en-US" sz="2400" b="1" dirty="0" smtClean="0">
                <a:solidFill>
                  <a:srgbClr val="000000"/>
                </a:solidFill>
                <a:latin typeface="宋体" panose="02010600030101010101" pitchFamily="2" charset="-122"/>
              </a:rPr>
              <a:t>侨乡</a:t>
            </a:r>
            <a:r>
              <a:rPr kumimoji="1" lang="en-US" altLang="zh-CN" sz="2400" b="1" dirty="0" smtClean="0">
                <a:solidFill>
                  <a:srgbClr val="000000"/>
                </a:solidFill>
                <a:latin typeface="宋体" panose="02010600030101010101" pitchFamily="2" charset="-122"/>
              </a:rPr>
              <a:t>,</a:t>
            </a:r>
            <a:r>
              <a:rPr kumimoji="1" lang="zh-CN" altLang="en-US" sz="2400" b="1" dirty="0" smtClean="0">
                <a:solidFill>
                  <a:srgbClr val="000000"/>
                </a:solidFill>
                <a:latin typeface="宋体" panose="02010600030101010101" pitchFamily="2" charset="-122"/>
              </a:rPr>
              <a:t>便于吸引外资</a:t>
            </a:r>
            <a:endParaRPr kumimoji="1" lang="zh-CN" altLang="en-US" sz="2400" b="1" dirty="0">
              <a:solidFill>
                <a:srgbClr val="000000"/>
              </a:solidFill>
              <a:latin typeface="宋体" panose="02010600030101010101" pitchFamily="2" charset="-122"/>
            </a:endParaRPr>
          </a:p>
        </p:txBody>
      </p:sp>
      <p:sp>
        <p:nvSpPr>
          <p:cNvPr id="9" name="Text Box 4"/>
          <p:cNvSpPr txBox="1">
            <a:spLocks noChangeArrowheads="1"/>
          </p:cNvSpPr>
          <p:nvPr/>
        </p:nvSpPr>
        <p:spPr bwMode="auto">
          <a:xfrm>
            <a:off x="5494421" y="1582486"/>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000000"/>
                </a:solidFill>
                <a:latin typeface="宋体" panose="02010600030101010101" pitchFamily="2" charset="-122"/>
              </a:rPr>
              <a:t>①</a:t>
            </a:r>
            <a:r>
              <a:rPr kumimoji="1" lang="zh-CN" altLang="en-US" sz="2400" b="1">
                <a:solidFill>
                  <a:srgbClr val="000000"/>
                </a:solidFill>
                <a:latin typeface="宋体" panose="02010600030101010101" pitchFamily="2" charset="-122"/>
              </a:rPr>
              <a:t>地理位置好，毗邻</a:t>
            </a:r>
            <a:r>
              <a:rPr kumimoji="1" lang="zh-CN" altLang="en-US" sz="2400" b="1">
                <a:solidFill>
                  <a:schemeClr val="accent2"/>
                </a:solidFill>
                <a:latin typeface="宋体" panose="02010600030101010101" pitchFamily="2" charset="-122"/>
              </a:rPr>
              <a:t>港澳，东南亚</a:t>
            </a:r>
            <a:endParaRPr kumimoji="1" lang="zh-CN" altLang="en-US" sz="2400" b="1">
              <a:solidFill>
                <a:srgbClr val="000000"/>
              </a:solidFill>
              <a:latin typeface="宋体" panose="02010600030101010101" pitchFamily="2" charset="-122"/>
            </a:endParaRPr>
          </a:p>
        </p:txBody>
      </p:sp>
      <p:sp>
        <p:nvSpPr>
          <p:cNvPr id="10" name="Text Box 5"/>
          <p:cNvSpPr txBox="1">
            <a:spLocks noChangeArrowheads="1"/>
          </p:cNvSpPr>
          <p:nvPr/>
        </p:nvSpPr>
        <p:spPr bwMode="auto">
          <a:xfrm>
            <a:off x="5494421" y="2115886"/>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000000"/>
                </a:solidFill>
                <a:latin typeface="宋体" panose="02010600030101010101" pitchFamily="2" charset="-122"/>
              </a:rPr>
              <a:t>②</a:t>
            </a:r>
            <a:r>
              <a:rPr kumimoji="1" lang="zh-CN" altLang="en-US" sz="2400" b="1">
                <a:solidFill>
                  <a:srgbClr val="000000"/>
                </a:solidFill>
                <a:latin typeface="宋体" panose="02010600030101010101" pitchFamily="2" charset="-122"/>
              </a:rPr>
              <a:t>劳动力资源丰富</a:t>
            </a:r>
          </a:p>
        </p:txBody>
      </p:sp>
      <p:sp>
        <p:nvSpPr>
          <p:cNvPr id="11" name="Text Box 8"/>
          <p:cNvSpPr txBox="1">
            <a:spLocks noChangeArrowheads="1"/>
          </p:cNvSpPr>
          <p:nvPr/>
        </p:nvSpPr>
        <p:spPr bwMode="auto">
          <a:xfrm>
            <a:off x="5494421" y="2649286"/>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000000"/>
                </a:solidFill>
                <a:latin typeface="宋体" panose="02010600030101010101" pitchFamily="2" charset="-122"/>
              </a:rPr>
              <a:t>③</a:t>
            </a:r>
            <a:r>
              <a:rPr kumimoji="1" lang="zh-CN" altLang="en-US" sz="2400" b="1">
                <a:solidFill>
                  <a:srgbClr val="000000"/>
                </a:solidFill>
                <a:latin typeface="宋体" panose="02010600030101010101" pitchFamily="2" charset="-122"/>
              </a:rPr>
              <a:t>便利的水陆空交通运输</a:t>
            </a:r>
          </a:p>
        </p:txBody>
      </p:sp>
      <p:sp>
        <p:nvSpPr>
          <p:cNvPr id="12" name="Text Box 9"/>
          <p:cNvSpPr txBox="1">
            <a:spLocks noChangeArrowheads="1"/>
          </p:cNvSpPr>
          <p:nvPr/>
        </p:nvSpPr>
        <p:spPr bwMode="auto">
          <a:xfrm>
            <a:off x="5342021" y="4254249"/>
            <a:ext cx="70866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存在问题：</a:t>
            </a:r>
          </a:p>
          <a:p>
            <a:pPr eaLnBrk="1" hangingPunct="1">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  </a:t>
            </a:r>
            <a:r>
              <a:rPr kumimoji="1" lang="zh-CN" altLang="en-US" sz="2800" b="1">
                <a:latin typeface="Times New Roman" panose="02020603050405020304" pitchFamily="18" charset="0"/>
                <a:ea typeface="黑体" panose="02010609060101010101" pitchFamily="49" charset="-122"/>
              </a:rPr>
              <a:t>能源矿产不足</a:t>
            </a:r>
          </a:p>
        </p:txBody>
      </p:sp>
      <p:sp>
        <p:nvSpPr>
          <p:cNvPr id="13" name="Text Box 10"/>
          <p:cNvSpPr txBox="1">
            <a:spLocks noChangeArrowheads="1"/>
          </p:cNvSpPr>
          <p:nvPr/>
        </p:nvSpPr>
        <p:spPr bwMode="auto">
          <a:xfrm>
            <a:off x="5418221" y="5473448"/>
            <a:ext cx="617241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0000FF"/>
                </a:solidFill>
                <a:latin typeface="Times New Roman" panose="02020603050405020304" pitchFamily="18" charset="0"/>
                <a:ea typeface="黑体" panose="02010609060101010101" pitchFamily="49" charset="-122"/>
              </a:rPr>
              <a:t>发展方向</a:t>
            </a:r>
          </a:p>
          <a:p>
            <a:pPr eaLnBrk="1" hangingPunct="1">
              <a:spcBef>
                <a:spcPct val="50000"/>
              </a:spcBef>
            </a:pPr>
            <a:r>
              <a:rPr kumimoji="1" lang="zh-CN" altLang="en-US" sz="2400" b="1" dirty="0">
                <a:latin typeface="楷体_GB2312" pitchFamily="49" charset="-122"/>
                <a:ea typeface="楷体_GB2312" pitchFamily="49" charset="-122"/>
              </a:rPr>
              <a:t>西电东送，开发新技术，充分利用特区优势、外引内联，开拓国际市场</a:t>
            </a:r>
          </a:p>
        </p:txBody>
      </p:sp>
      <p:sp>
        <p:nvSpPr>
          <p:cNvPr id="14" name="Text Box 11"/>
          <p:cNvSpPr txBox="1">
            <a:spLocks noChangeArrowheads="1"/>
          </p:cNvSpPr>
          <p:nvPr/>
        </p:nvSpPr>
        <p:spPr bwMode="auto">
          <a:xfrm>
            <a:off x="5418221" y="1130049"/>
            <a:ext cx="487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0000FF"/>
                </a:solidFill>
                <a:latin typeface="Times New Roman" panose="02020603050405020304" pitchFamily="18" charset="0"/>
                <a:ea typeface="黑体" panose="02010609060101010101" pitchFamily="49" charset="-122"/>
              </a:rPr>
              <a:t>区位优势：</a:t>
            </a:r>
          </a:p>
        </p:txBody>
      </p:sp>
    </p:spTree>
    <p:extLst>
      <p:ext uri="{BB962C8B-B14F-4D97-AF65-F5344CB8AC3E}">
        <p14:creationId xmlns:p14="http://schemas.microsoft.com/office/powerpoint/2010/main" val="68106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blinds(horizontal)">
                                      <p:cBhvr>
                                        <p:cTn id="32" dur="500"/>
                                        <p:tgtEl>
                                          <p:spTgt spid="1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animEffect transition="in" filter="blinds(horizontal)">
                                      <p:cBhvr>
                                        <p:cTn id="3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utoUpdateAnimBg="0"/>
      <p:bldP spid="9" grpId="0" autoUpdateAnimBg="0"/>
      <p:bldP spid="10" grpId="0" autoUpdateAnimBg="0"/>
      <p:bldP spid="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132" name="Picture 4" descr="https://gimg2.baidu.com/image_search/src=http%3A%2F%2Fp2.itc.cn%2Fimages03%2F20200519%2F0e82defcda4c4975a9ed00f914f1d342.jpeg&amp;refer=http%3A%2F%2Fp2.itc.cn&amp;app=2002&amp;size=f9999,10000&amp;q=a80&amp;n=0&amp;g=0n&amp;fmt=jpeg?sec=1617803139&amp;t=35208b2e20345312f9ef2dfdb647e583"/>
          <p:cNvPicPr>
            <a:picLocks noChangeAspect="1" noChangeArrowheads="1"/>
          </p:cNvPicPr>
          <p:nvPr/>
        </p:nvPicPr>
        <p:blipFill>
          <a:blip r:embed="rId3" cstate="print"/>
          <a:srcRect/>
          <a:stretch>
            <a:fillRect/>
          </a:stretch>
        </p:blipFill>
        <p:spPr bwMode="auto">
          <a:xfrm>
            <a:off x="44450" y="746760"/>
            <a:ext cx="12147550" cy="6111240"/>
          </a:xfrm>
          <a:prstGeom prst="rect">
            <a:avLst/>
          </a:prstGeom>
          <a:noFill/>
        </p:spPr>
      </p:pic>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822960" y="0"/>
            <a:ext cx="10515600"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长 江 中 下 游 平 原</a:t>
            </a:r>
          </a:p>
        </p:txBody>
      </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sp>
        <p:nvSpPr>
          <p:cNvPr id="9" name="文本框 4">
            <a:extLst>
              <a:ext uri="{FF2B5EF4-FFF2-40B4-BE49-F238E27FC236}">
                <a16:creationId xmlns:a16="http://schemas.microsoft.com/office/drawing/2014/main" xmlns="" id="{5EF4457D-6E49-4519-9EB9-3334A1DAB6C6}"/>
              </a:ext>
            </a:extLst>
          </p:cNvPr>
          <p:cNvSpPr txBox="1">
            <a:spLocks noChangeArrowheads="1"/>
          </p:cNvSpPr>
          <p:nvPr/>
        </p:nvSpPr>
        <p:spPr bwMode="auto">
          <a:xfrm>
            <a:off x="762000" y="5060737"/>
            <a:ext cx="1892300" cy="1312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ts val="5000"/>
              </a:lnSpc>
              <a:spcBef>
                <a:spcPct val="0"/>
              </a:spcBef>
              <a:spcAft>
                <a:spcPct val="0"/>
              </a:spcAft>
              <a:buClrTx/>
              <a:buSzPct val="100000"/>
              <a:buFont typeface="Times New Roman" panose="02020603050405020304" pitchFamily="18" charset="0"/>
              <a:buNone/>
              <a:tabLst/>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自然特点：</a:t>
            </a:r>
          </a:p>
          <a:p>
            <a:pPr marL="0" marR="0" lvl="0" indent="0" algn="l" defTabSz="914400" rtl="0" eaLnBrk="1" fontAlgn="base" latinLnBrk="0" hangingPunct="1">
              <a:lnSpc>
                <a:spcPts val="5000"/>
              </a:lnSpc>
              <a:spcBef>
                <a:spcPct val="0"/>
              </a:spcBef>
              <a:spcAft>
                <a:spcPct val="0"/>
              </a:spcAft>
              <a:buClrTx/>
              <a:buSzPct val="100000"/>
              <a:buFont typeface="Times New Roman" panose="02020603050405020304" pitchFamily="18" charset="0"/>
              <a:buNone/>
              <a:tabLst/>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作物：</a:t>
            </a:r>
          </a:p>
        </p:txBody>
      </p:sp>
      <p:sp>
        <p:nvSpPr>
          <p:cNvPr id="10" name="文本框 9">
            <a:extLst>
              <a:ext uri="{FF2B5EF4-FFF2-40B4-BE49-F238E27FC236}">
                <a16:creationId xmlns:a16="http://schemas.microsoft.com/office/drawing/2014/main" xmlns="" id="{511447D3-6610-4380-BC35-722D82D29E5B}"/>
              </a:ext>
            </a:extLst>
          </p:cNvPr>
          <p:cNvSpPr txBox="1">
            <a:spLocks noChangeArrowheads="1"/>
          </p:cNvSpPr>
          <p:nvPr/>
        </p:nvSpPr>
        <p:spPr bwMode="auto">
          <a:xfrm>
            <a:off x="2725737" y="5194087"/>
            <a:ext cx="97361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Pct val="100000"/>
              <a:buFont typeface="Times New Roman" panose="02020603050405020304" pitchFamily="18" charset="0"/>
              <a:buNone/>
              <a:tabLst/>
              <a:defRPr/>
            </a:pPr>
            <a:r>
              <a:rPr kumimoji="0" lang="zh-CN" altLang="zh-CN"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地势平坦，气候温和，土壤肥沃，河湖密布</a:t>
            </a:r>
          </a:p>
        </p:txBody>
      </p:sp>
      <p:sp>
        <p:nvSpPr>
          <p:cNvPr id="11" name="文本框 10">
            <a:extLst>
              <a:ext uri="{FF2B5EF4-FFF2-40B4-BE49-F238E27FC236}">
                <a16:creationId xmlns:a16="http://schemas.microsoft.com/office/drawing/2014/main" xmlns="" id="{EDF58CB4-18A9-435D-9289-4048CE93CF6E}"/>
              </a:ext>
            </a:extLst>
          </p:cNvPr>
          <p:cNvSpPr txBox="1">
            <a:spLocks noChangeArrowheads="1"/>
          </p:cNvSpPr>
          <p:nvPr/>
        </p:nvSpPr>
        <p:spPr bwMode="auto">
          <a:xfrm>
            <a:off x="2017712" y="5851312"/>
            <a:ext cx="82502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Pct val="100000"/>
              <a:buFont typeface="Times New Roman" panose="02020603050405020304" pitchFamily="18" charset="0"/>
              <a:buNone/>
              <a:tabLst/>
              <a:defRPr/>
            </a:pPr>
            <a:r>
              <a:rPr kumimoji="0" lang="zh-CN" altLang="zh-CN" sz="3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粮、棉、油菜、水产（鱼米之乡）</a:t>
            </a:r>
          </a:p>
        </p:txBody>
      </p:sp>
    </p:spTree>
    <p:extLst>
      <p:ext uri="{BB962C8B-B14F-4D97-AF65-F5344CB8AC3E}">
        <p14:creationId xmlns:p14="http://schemas.microsoft.com/office/powerpoint/2010/main" val="1547334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南方地区矿产,城市和铁路分布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3" y="1028783"/>
            <a:ext cx="6942472" cy="5829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7" name="矩形 79874"/>
          <p:cNvSpPr/>
          <p:nvPr/>
        </p:nvSpPr>
        <p:spPr>
          <a:xfrm>
            <a:off x="7129798" y="976579"/>
            <a:ext cx="4300203" cy="2074414"/>
          </a:xfrm>
          <a:prstGeom prst="rect">
            <a:avLst/>
          </a:prstGeom>
          <a:noFill/>
          <a:ln w="9525">
            <a:noFill/>
          </a:ln>
        </p:spPr>
        <p:txBody>
          <a:bodyPr wrap="square" anchor="ctr">
            <a:spAutoFit/>
          </a:bodyPr>
          <a:lstStyle/>
          <a:p>
            <a:pPr>
              <a:lnSpc>
                <a:spcPct val="115000"/>
              </a:lnSpc>
            </a:pP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）发展条件：</a:t>
            </a:r>
          </a:p>
          <a:p>
            <a:pPr>
              <a:lnSpc>
                <a:spcPct val="115000"/>
              </a:lnSpc>
            </a:pPr>
            <a:r>
              <a:rPr lang="zh-CN" altLang="en-US" sz="2800" b="1" dirty="0">
                <a:latin typeface="微软雅黑" panose="020B0503020204020204" pitchFamily="34" charset="-122"/>
                <a:ea typeface="微软雅黑" panose="020B0503020204020204" pitchFamily="34" charset="-122"/>
              </a:rPr>
              <a:t>地形崎岖不平，但水能、矿产、农林牧资源丰富。</a:t>
            </a:r>
            <a:endParaRPr lang="en-US" altLang="zh-CN" sz="2800" b="1" dirty="0">
              <a:latin typeface="微软雅黑" panose="020B0503020204020204" pitchFamily="34" charset="-122"/>
              <a:ea typeface="微软雅黑" panose="020B0503020204020204" pitchFamily="34" charset="-122"/>
            </a:endParaRPr>
          </a:p>
          <a:p>
            <a:pPr>
              <a:lnSpc>
                <a:spcPct val="115000"/>
              </a:lnSpc>
            </a:pPr>
            <a:r>
              <a:rPr lang="zh-CN" altLang="en-US" sz="2800" b="1" dirty="0">
                <a:latin typeface="微软雅黑" panose="020B0503020204020204" pitchFamily="34" charset="-122"/>
                <a:ea typeface="微软雅黑" panose="020B0503020204020204" pitchFamily="34" charset="-122"/>
              </a:rPr>
              <a:t>西部开发政策</a:t>
            </a:r>
          </a:p>
        </p:txBody>
      </p:sp>
      <p:sp>
        <p:nvSpPr>
          <p:cNvPr id="50178" name="矩形 79875"/>
          <p:cNvSpPr/>
          <p:nvPr/>
        </p:nvSpPr>
        <p:spPr>
          <a:xfrm>
            <a:off x="7023435" y="3039310"/>
            <a:ext cx="6767513" cy="522288"/>
          </a:xfrm>
          <a:prstGeom prst="rect">
            <a:avLst/>
          </a:prstGeom>
          <a:noFill/>
          <a:ln w="9525">
            <a:noFill/>
          </a:ln>
        </p:spPr>
        <p:txBody>
          <a:bodyPr anchor="ctr">
            <a:spAutoFit/>
          </a:bodyPr>
          <a:lstStyle/>
          <a:p>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）主要的工业区和工业部门：</a:t>
            </a:r>
          </a:p>
        </p:txBody>
      </p:sp>
      <p:sp>
        <p:nvSpPr>
          <p:cNvPr id="50179" name="矩形 79876"/>
          <p:cNvSpPr/>
          <p:nvPr/>
        </p:nvSpPr>
        <p:spPr>
          <a:xfrm>
            <a:off x="7358398" y="3621923"/>
            <a:ext cx="5292725" cy="2935287"/>
          </a:xfrm>
          <a:prstGeom prst="rect">
            <a:avLst/>
          </a:prstGeom>
          <a:noFill/>
          <a:ln w="9525">
            <a:noFill/>
          </a:ln>
        </p:spPr>
        <p:txBody>
          <a:bodyPr anchor="t">
            <a:spAutoFit/>
          </a:bodyPr>
          <a:lstStyle/>
          <a:p>
            <a:pPr>
              <a:spcAft>
                <a:spcPct val="40000"/>
              </a:spcAft>
            </a:pPr>
            <a:r>
              <a:rPr lang="zh-CN" altLang="en-US" sz="2800" b="1" dirty="0">
                <a:latin typeface="微软雅黑" panose="020B0503020204020204" pitchFamily="34" charset="-122"/>
                <a:ea typeface="微软雅黑" panose="020B0503020204020204" pitchFamily="34" charset="-122"/>
              </a:rPr>
              <a:t>宜昌、重庆－电力、钢铁</a:t>
            </a:r>
          </a:p>
          <a:p>
            <a:pPr>
              <a:spcAft>
                <a:spcPct val="40000"/>
              </a:spcAft>
            </a:pPr>
            <a:r>
              <a:rPr lang="zh-CN" altLang="en-US" sz="2800" b="1" dirty="0">
                <a:latin typeface="微软雅黑" panose="020B0503020204020204" pitchFamily="34" charset="-122"/>
                <a:ea typeface="微软雅黑" panose="020B0503020204020204" pitchFamily="34" charset="-122"/>
              </a:rPr>
              <a:t>攀枝花、六盘水－钢铁、煤铁</a:t>
            </a:r>
          </a:p>
          <a:p>
            <a:pPr>
              <a:spcAft>
                <a:spcPct val="40000"/>
              </a:spcAft>
            </a:pPr>
            <a:r>
              <a:rPr lang="zh-CN" altLang="en-US" sz="2800" b="1" dirty="0">
                <a:latin typeface="微软雅黑" panose="020B0503020204020204" pitchFamily="34" charset="-122"/>
                <a:ea typeface="微软雅黑" panose="020B0503020204020204" pitchFamily="34" charset="-122"/>
              </a:rPr>
              <a:t>西昌－卫星发射基地</a:t>
            </a:r>
          </a:p>
          <a:p>
            <a:pPr>
              <a:spcAft>
                <a:spcPct val="40000"/>
              </a:spcAft>
            </a:pPr>
            <a:r>
              <a:rPr lang="zh-CN" altLang="en-US" sz="2800" b="1" dirty="0">
                <a:latin typeface="微软雅黑" panose="020B0503020204020204" pitchFamily="34" charset="-122"/>
                <a:ea typeface="微软雅黑" panose="020B0503020204020204" pitchFamily="34" charset="-122"/>
              </a:rPr>
              <a:t>贵阳－炼铝工业</a:t>
            </a:r>
          </a:p>
          <a:p>
            <a:pPr>
              <a:spcAft>
                <a:spcPct val="40000"/>
              </a:spcAft>
            </a:pPr>
            <a:r>
              <a:rPr lang="zh-CN" altLang="en-US" sz="2800" b="1" dirty="0">
                <a:latin typeface="微软雅黑" panose="020B0503020204020204" pitchFamily="34" charset="-122"/>
                <a:ea typeface="微软雅黑" panose="020B0503020204020204" pitchFamily="34" charset="-122"/>
              </a:rPr>
              <a:t>成都－纺织工业</a:t>
            </a:r>
          </a:p>
        </p:txBody>
      </p:sp>
      <p:sp>
        <p:nvSpPr>
          <p:cNvPr id="7" name="矩形 6"/>
          <p:cNvSpPr/>
          <p:nvPr/>
        </p:nvSpPr>
        <p:spPr>
          <a:xfrm>
            <a:off x="80963" y="136525"/>
            <a:ext cx="9302750" cy="661988"/>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3</a:t>
            </a:r>
            <a:r>
              <a:rPr kumimoji="0" lang="zh-CN" altLang="en-US"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西南地区综合性工业区</a:t>
            </a:r>
            <a:r>
              <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带</a:t>
            </a:r>
            <a:r>
              <a:rPr kumimoji="0" lang="en-US"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zh-CN" sz="28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能源资源</a:t>
            </a:r>
            <a:r>
              <a:rPr kumimoji="0" lang="zh-CN" altLang="zh-CN" sz="2800" b="1"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性工业占优势</a:t>
            </a: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62988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PH线_p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74" y="1792705"/>
            <a:ext cx="5741444" cy="443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 Box 3"/>
          <p:cNvSpPr txBox="1">
            <a:spLocks noChangeArrowheads="1"/>
          </p:cNvSpPr>
          <p:nvPr/>
        </p:nvSpPr>
        <p:spPr bwMode="auto">
          <a:xfrm>
            <a:off x="1524000" y="6407820"/>
            <a:ext cx="297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latin typeface="宋体" panose="02010600030101010101" pitchFamily="2" charset="-122"/>
              </a:rPr>
              <a:t>2001</a:t>
            </a:r>
            <a:r>
              <a:rPr lang="zh-CN" altLang="en-US" sz="2000" dirty="0">
                <a:latin typeface="宋体" panose="02010600030101010101" pitchFamily="2" charset="-122"/>
              </a:rPr>
              <a:t>年我国降水</a:t>
            </a:r>
            <a:r>
              <a:rPr lang="en-US" altLang="zh-CN" sz="2000" dirty="0">
                <a:latin typeface="宋体" panose="02010600030101010101" pitchFamily="2" charset="-122"/>
              </a:rPr>
              <a:t>pH</a:t>
            </a:r>
            <a:r>
              <a:rPr lang="zh-CN" altLang="en-US" sz="2000" dirty="0">
                <a:latin typeface="宋体" panose="02010600030101010101" pitchFamily="2" charset="-122"/>
              </a:rPr>
              <a:t>等值线</a:t>
            </a:r>
          </a:p>
        </p:txBody>
      </p:sp>
      <p:sp>
        <p:nvSpPr>
          <p:cNvPr id="90116" name="Text Box 4"/>
          <p:cNvSpPr txBox="1">
            <a:spLocks noChangeArrowheads="1"/>
          </p:cNvSpPr>
          <p:nvPr/>
        </p:nvSpPr>
        <p:spPr bwMode="auto">
          <a:xfrm>
            <a:off x="5883442" y="1977191"/>
            <a:ext cx="6184231" cy="3108543"/>
          </a:xfrm>
          <a:prstGeom prst="rect">
            <a:avLst/>
          </a:prstGeom>
          <a:solidFill>
            <a:schemeClr val="bg1">
              <a:alpha val="5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t>①</a:t>
            </a:r>
            <a:r>
              <a:rPr lang="zh-CN" altLang="en-US" b="1" dirty="0" smtClean="0"/>
              <a:t>南方有色冶金工业</a:t>
            </a:r>
            <a:r>
              <a:rPr lang="zh-CN" altLang="en-US" b="1" dirty="0"/>
              <a:t>发达，排放大量酸性气体</a:t>
            </a:r>
          </a:p>
          <a:p>
            <a:pPr eaLnBrk="1" hangingPunct="1"/>
            <a:r>
              <a:rPr lang="zh-CN" altLang="en-US" b="1" dirty="0"/>
              <a:t>②南方降水多</a:t>
            </a:r>
          </a:p>
          <a:p>
            <a:pPr eaLnBrk="1" hangingPunct="1"/>
            <a:r>
              <a:rPr lang="zh-CN" altLang="en-US" b="1" dirty="0"/>
              <a:t>③南方土壤为酸性，北方多碱性土，大气中碱性土壤颗粒能与酸雨中和 </a:t>
            </a:r>
          </a:p>
          <a:p>
            <a:pPr eaLnBrk="1" hangingPunct="1"/>
            <a:r>
              <a:rPr lang="zh-CN" altLang="en-US" b="1" dirty="0"/>
              <a:t>④南方地形多山地、丘陵、盆地，风速较小 ，酸性气体不易扩散</a:t>
            </a:r>
          </a:p>
        </p:txBody>
      </p:sp>
      <p:sp>
        <p:nvSpPr>
          <p:cNvPr id="73733" name="Text Box 5"/>
          <p:cNvSpPr txBox="1">
            <a:spLocks noChangeArrowheads="1"/>
          </p:cNvSpPr>
          <p:nvPr/>
        </p:nvSpPr>
        <p:spPr bwMode="auto">
          <a:xfrm>
            <a:off x="104274" y="1183563"/>
            <a:ext cx="640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chemeClr val="accent2"/>
                </a:solidFill>
              </a:rPr>
              <a:t>为什么我国南方的酸雨比北方严重？</a:t>
            </a:r>
          </a:p>
        </p:txBody>
      </p:sp>
      <p:sp>
        <p:nvSpPr>
          <p:cNvPr id="93190" name="AutoShape 6"/>
          <p:cNvSpPr>
            <a:spLocks noChangeArrowheads="1"/>
          </p:cNvSpPr>
          <p:nvPr/>
        </p:nvSpPr>
        <p:spPr bwMode="auto">
          <a:xfrm>
            <a:off x="8610600" y="0"/>
            <a:ext cx="457200" cy="609600"/>
          </a:xfrm>
          <a:prstGeom prst="star5">
            <a:avLst/>
          </a:prstGeom>
          <a:solidFill>
            <a:srgbClr val="FF0000"/>
          </a:solidFill>
          <a:ln w="9525">
            <a:solidFill>
              <a:schemeClr val="tx1"/>
            </a:solidFill>
            <a:miter lim="800000"/>
            <a:headEnd/>
            <a:tailEnd/>
          </a:ln>
          <a:effectLst/>
        </p:spPr>
        <p:txBody>
          <a:bodyPr wrap="none" anchor="ctr"/>
          <a:lstStyle/>
          <a:p>
            <a:pPr>
              <a:defRPr/>
            </a:pPr>
            <a:endParaRPr lang="zh-CN" altLang="en-US"/>
          </a:p>
        </p:txBody>
      </p:sp>
      <p:sp>
        <p:nvSpPr>
          <p:cNvPr id="7" name="TextBox 1"/>
          <p:cNvSpPr txBox="1"/>
          <p:nvPr/>
        </p:nvSpPr>
        <p:spPr>
          <a:xfrm>
            <a:off x="104274" y="114854"/>
            <a:ext cx="8928992" cy="584775"/>
          </a:xfrm>
          <a:prstGeom prst="rect">
            <a:avLst/>
          </a:prstGeom>
          <a:noFill/>
        </p:spPr>
        <p:txBody>
          <a:bodyPr wrap="square" rtlCol="0">
            <a:spAutoFit/>
          </a:bodyPr>
          <a:lstStyle/>
          <a:p>
            <a:r>
              <a:rPr lang="zh-CN" altLang="en-US" sz="3200" dirty="0" smtClean="0"/>
              <a:t>南方工业发展中面临的环境问题</a:t>
            </a:r>
            <a:r>
              <a:rPr lang="en-US" altLang="zh-CN" sz="3200" dirty="0" smtClean="0"/>
              <a:t>——</a:t>
            </a:r>
            <a:r>
              <a:rPr lang="zh-CN" altLang="en-US" sz="3200" dirty="0" smtClean="0"/>
              <a:t>酸雨</a:t>
            </a:r>
            <a:endParaRPr lang="zh-CN" altLang="en-US" sz="3200" dirty="0"/>
          </a:p>
        </p:txBody>
      </p:sp>
      <p:sp>
        <p:nvSpPr>
          <p:cNvPr id="8" name="Text Box 14"/>
          <p:cNvSpPr txBox="1">
            <a:spLocks noChangeArrowheads="1"/>
          </p:cNvSpPr>
          <p:nvPr/>
        </p:nvSpPr>
        <p:spPr bwMode="auto">
          <a:xfrm>
            <a:off x="6015788" y="5360249"/>
            <a:ext cx="59195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b="1" dirty="0" smtClean="0">
                <a:solidFill>
                  <a:srgbClr val="FF0000"/>
                </a:solidFill>
                <a:latin typeface="Times New Roman" panose="02020603050405020304" pitchFamily="18" charset="0"/>
              </a:rPr>
              <a:t>措施：减少</a:t>
            </a:r>
            <a:r>
              <a:rPr kumimoji="1" lang="zh-CN" altLang="en-US" sz="2400" b="1" dirty="0">
                <a:solidFill>
                  <a:srgbClr val="FF0000"/>
                </a:solidFill>
                <a:latin typeface="Times New Roman" panose="02020603050405020304" pitchFamily="18" charset="0"/>
              </a:rPr>
              <a:t>人为硫氧化物和氮氧化物的排放，研制煤炭中硫资源的综合开发与利用，发展洁净煤技术、清洁燃烧技术等。 </a:t>
            </a:r>
          </a:p>
        </p:txBody>
      </p:sp>
    </p:spTree>
    <p:extLst>
      <p:ext uri="{BB962C8B-B14F-4D97-AF65-F5344CB8AC3E}">
        <p14:creationId xmlns:p14="http://schemas.microsoft.com/office/powerpoint/2010/main" val="3853408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blinds(horizontal)">
                                      <p:cBhvr>
                                        <p:cTn id="7" dur="500"/>
                                        <p:tgtEl>
                                          <p:spTgt spid="9011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grpId="0" nodeType="clickEffect">
                                  <p:stCondLst>
                                    <p:cond delay="0"/>
                                  </p:stCondLst>
                                  <p:iterate type="lt">
                                    <p:tmPct val="100000"/>
                                  </p:iterate>
                                  <p:childTnLst>
                                    <p:set>
                                      <p:cBhvr>
                                        <p:cTn id="11" dur="1" fill="hold">
                                          <p:stCondLst>
                                            <p:cond delay="0"/>
                                          </p:stCondLst>
                                        </p:cTn>
                                        <p:tgtEl>
                                          <p:spTgt spid="8"/>
                                        </p:tgtEl>
                                        <p:attrNameLst>
                                          <p:attrName>style.visibility</p:attrName>
                                        </p:attrNameLst>
                                      </p:cBhvr>
                                      <p:to>
                                        <p:strVal val="visible"/>
                                      </p:to>
                                    </p:set>
                                    <p:anim calcmode="lin" valueType="num">
                                      <p:cBhvr>
                                        <p:cTn id="12" dur="75" fill="hold"/>
                                        <p:tgtEl>
                                          <p:spTgt spid="8"/>
                                        </p:tgtEl>
                                        <p:attrNameLst>
                                          <p:attrName>ppt_x</p:attrName>
                                        </p:attrNameLst>
                                      </p:cBhvr>
                                      <p:tavLst>
                                        <p:tav tm="0">
                                          <p:val>
                                            <p:strVal val="#ppt_x"/>
                                          </p:val>
                                        </p:tav>
                                        <p:tav tm="100000">
                                          <p:val>
                                            <p:strVal val="#ppt_x"/>
                                          </p:val>
                                        </p:tav>
                                      </p:tavLst>
                                    </p:anim>
                                    <p:anim calcmode="lin" valueType="num">
                                      <p:cBhvr>
                                        <p:cTn id="13" dur="75" fill="hold"/>
                                        <p:tgtEl>
                                          <p:spTgt spid="8"/>
                                        </p:tgtEl>
                                        <p:attrNameLst>
                                          <p:attrName>ppt_y</p:attrName>
                                        </p:attrNameLst>
                                      </p:cBhvr>
                                      <p:tavLst>
                                        <p:tav tm="0">
                                          <p:val>
                                            <p:strVal val="#ppt_y-#ppt_h/2"/>
                                          </p:val>
                                        </p:tav>
                                        <p:tav tm="100000">
                                          <p:val>
                                            <p:strVal val="#ppt_y"/>
                                          </p:val>
                                        </p:tav>
                                      </p:tavLst>
                                    </p:anim>
                                    <p:anim calcmode="lin" valueType="num">
                                      <p:cBhvr>
                                        <p:cTn id="14" dur="75" fill="hold"/>
                                        <p:tgtEl>
                                          <p:spTgt spid="8"/>
                                        </p:tgtEl>
                                        <p:attrNameLst>
                                          <p:attrName>ppt_w</p:attrName>
                                        </p:attrNameLst>
                                      </p:cBhvr>
                                      <p:tavLst>
                                        <p:tav tm="0">
                                          <p:val>
                                            <p:strVal val="#ppt_w"/>
                                          </p:val>
                                        </p:tav>
                                        <p:tav tm="100000">
                                          <p:val>
                                            <p:strVal val="#ppt_w"/>
                                          </p:val>
                                        </p:tav>
                                      </p:tavLst>
                                    </p:anim>
                                    <p:anim calcmode="lin" valueType="num">
                                      <p:cBhvr>
                                        <p:cTn id="15" dur="75"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nimBg="1"/>
      <p:bldP spid="8"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2"/>
          <p:cNvSpPr txBox="1"/>
          <p:nvPr/>
        </p:nvSpPr>
        <p:spPr>
          <a:xfrm>
            <a:off x="0" y="125454"/>
            <a:ext cx="2925762" cy="644525"/>
          </a:xfrm>
          <a:prstGeom prst="rect">
            <a:avLst/>
          </a:prstGeom>
          <a:noFill/>
          <a:ln w="9525">
            <a:noFill/>
          </a:ln>
        </p:spPr>
        <p:txBody>
          <a:bodyPr wrap="none" anchor="t">
            <a:spAutoFit/>
          </a:bodyPr>
          <a:lstStyle/>
          <a:p>
            <a:r>
              <a:rPr lang="zh-CN" altLang="en-US" sz="3600" b="1" dirty="0">
                <a:solidFill>
                  <a:srgbClr val="FF0000"/>
                </a:solidFill>
                <a:latin typeface="微软雅黑" panose="020B0503020204020204" pitchFamily="34" charset="-122"/>
                <a:ea typeface="微软雅黑" panose="020B0503020204020204" pitchFamily="34" charset="-122"/>
              </a:rPr>
              <a:t>（三）、交通</a:t>
            </a:r>
          </a:p>
        </p:txBody>
      </p:sp>
      <p:sp>
        <p:nvSpPr>
          <p:cNvPr id="59394" name="Rectangle 2"/>
          <p:cNvSpPr>
            <a:spLocks noChangeArrowheads="1"/>
          </p:cNvSpPr>
          <p:nvPr/>
        </p:nvSpPr>
        <p:spPr bwMode="auto">
          <a:xfrm>
            <a:off x="6708775" y="511175"/>
            <a:ext cx="5110163" cy="5607050"/>
          </a:xfrm>
          <a:prstGeom prst="rect">
            <a:avLst/>
          </a:prstGeom>
          <a:noFill/>
          <a:ln>
            <a:noFill/>
          </a:ln>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）、水（河）运发达：</a:t>
            </a: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长江、珠江、京杭运河：</a:t>
            </a: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）主要铁路和铁路枢纽：</a:t>
            </a: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南北向的铁路干线：</a:t>
            </a: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①京沪线　②京九线　③京广线　</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④焦柳线⑤宝成线、成昆线</a:t>
            </a: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东西向的铁路干线：</a:t>
            </a: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⑥沪杭线、浙赣线、湘黔线、贵昆线</a:t>
            </a: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⑦成渝线、襄渝线、汉丹线 </a:t>
            </a: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西南地区：</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南昆线、川黔线、</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）主要港口：</a:t>
            </a:r>
          </a:p>
          <a:p>
            <a:pPr marL="342900" marR="0" lvl="0" indent="-34290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上海、宁波、温州、福州、厦门、汕头、香港、湛江、北海、海口、高雄等</a:t>
            </a:r>
          </a:p>
          <a:p>
            <a:pPr marL="342900" marR="0" lvl="0" indent="-342900" algn="l" defTabSz="914400" rtl="0" eaLnBrk="1" fontAlgn="base" latinLnBrk="0" hangingPunct="1">
              <a:lnSpc>
                <a:spcPct val="90000"/>
              </a:lnSpc>
              <a:spcBef>
                <a:spcPct val="20000"/>
              </a:spcBef>
              <a:spcAft>
                <a:spcPct val="0"/>
              </a:spcAft>
              <a:buClrTx/>
              <a:buSzTx/>
              <a:buFontTx/>
              <a:buChar char="•"/>
              <a:defRPr/>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5" name="Picture 2" descr="南方地区矿产,城市和铁路分布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3" y="1028783"/>
            <a:ext cx="6627812" cy="5528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00062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xmlns="" id="{CAB2D8C1-C899-45A5-BD26-9CAC887A488C}"/>
              </a:ext>
            </a:extLst>
          </p:cNvPr>
          <p:cNvGrpSpPr/>
          <p:nvPr/>
        </p:nvGrpSpPr>
        <p:grpSpPr>
          <a:xfrm>
            <a:off x="601964" y="903510"/>
            <a:ext cx="11130117" cy="5720307"/>
            <a:chOff x="530942" y="467032"/>
            <a:chExt cx="11130117" cy="5923936"/>
          </a:xfrm>
        </p:grpSpPr>
        <p:sp>
          <p:nvSpPr>
            <p:cNvPr id="19" name="矩形: 剪去单角 18">
              <a:extLst>
                <a:ext uri="{FF2B5EF4-FFF2-40B4-BE49-F238E27FC236}">
                  <a16:creationId xmlns:a16="http://schemas.microsoft.com/office/drawing/2014/main" xmlns="" id="{D848CEC2-16F6-44FB-8B7D-80417970C99E}"/>
                </a:ext>
              </a:extLst>
            </p:cNvPr>
            <p:cNvSpPr/>
            <p:nvPr/>
          </p:nvSpPr>
          <p:spPr>
            <a:xfrm>
              <a:off x="530942" y="467032"/>
              <a:ext cx="11130117" cy="5923936"/>
            </a:xfrm>
            <a:prstGeom prst="snip1Rect">
              <a:avLst>
                <a:gd name="adj" fmla="val 0"/>
              </a:avLst>
            </a:prstGeom>
            <a:solidFill>
              <a:sysClr val="window" lastClr="FFFFFF"/>
            </a:solidFill>
            <a:ln w="12700" cap="flat" cmpd="sng" algn="ctr">
              <a:noFill/>
              <a:prstDash val="solid"/>
              <a:miter lim="800000"/>
            </a:ln>
            <a:effectLst>
              <a:outerShdw blurRad="152400" algn="ctr" rotWithShape="0">
                <a:prstClr val="black">
                  <a:alpha val="5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思源黑体 CN Light"/>
                <a:ea typeface="+mn-ea"/>
                <a:cs typeface="+mn-cs"/>
              </a:endParaRPr>
            </a:p>
          </p:txBody>
        </p:sp>
        <p:sp>
          <p:nvSpPr>
            <p:cNvPr id="20" name="矩形 19">
              <a:extLst>
                <a:ext uri="{FF2B5EF4-FFF2-40B4-BE49-F238E27FC236}">
                  <a16:creationId xmlns:a16="http://schemas.microsoft.com/office/drawing/2014/main" xmlns="" id="{95DD6554-511D-4244-96B3-807556808B54}"/>
                </a:ext>
              </a:extLst>
            </p:cNvPr>
            <p:cNvSpPr/>
            <p:nvPr/>
          </p:nvSpPr>
          <p:spPr>
            <a:xfrm>
              <a:off x="530942" y="467032"/>
              <a:ext cx="11130116" cy="45719"/>
            </a:xfrm>
            <a:prstGeom prst="rect">
              <a:avLst/>
            </a:prstGeom>
            <a:solidFill>
              <a:srgbClr val="00C0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CN Light"/>
                <a:ea typeface="+mn-ea"/>
                <a:cs typeface="+mn-cs"/>
              </a:endParaRPr>
            </a:p>
          </p:txBody>
        </p:sp>
      </p:gr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pic>
        <p:nvPicPr>
          <p:cNvPr id="8" name="Picture 5">
            <a:extLst>
              <a:ext uri="{FF2B5EF4-FFF2-40B4-BE49-F238E27FC236}">
                <a16:creationId xmlns:a16="http://schemas.microsoft.com/office/drawing/2014/main" xmlns="" id="{EE4848AF-2E3B-4B1A-B8B5-CA25F09BEC3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Texturizer/>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806872" y="992586"/>
            <a:ext cx="6783164" cy="5542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6">
            <a:extLst>
              <a:ext uri="{FF2B5EF4-FFF2-40B4-BE49-F238E27FC236}">
                <a16:creationId xmlns:a16="http://schemas.microsoft.com/office/drawing/2014/main" xmlns="" id="{FFA2F9D3-2AD6-4BE6-A813-C9F0DC432531}"/>
              </a:ext>
            </a:extLst>
          </p:cNvPr>
          <p:cNvSpPr txBox="1">
            <a:spLocks noChangeArrowheads="1"/>
          </p:cNvSpPr>
          <p:nvPr/>
        </p:nvSpPr>
        <p:spPr bwMode="auto">
          <a:xfrm>
            <a:off x="955247" y="1418725"/>
            <a:ext cx="3297174" cy="46898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加强西南地区交通建设原因：</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①地处内陆边疆，邻国多，对外贸易活跃；</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②少数民族分布集中；③经济腹地广阔；</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④资源丰富；</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⑤因为地形原因，交通基础差，制约经济发展。</a:t>
            </a:r>
          </a:p>
        </p:txBody>
      </p:sp>
      <p:sp>
        <p:nvSpPr>
          <p:cNvPr id="11" name="文本框 10"/>
          <p:cNvSpPr txBox="1"/>
          <p:nvPr/>
        </p:nvSpPr>
        <p:spPr>
          <a:xfrm>
            <a:off x="261980" y="215758"/>
            <a:ext cx="5401401" cy="584775"/>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lang="zh-CN" altLang="en-US" sz="3200" b="1" dirty="0" smtClean="0">
                <a:solidFill>
                  <a:schemeClr val="accent1"/>
                </a:solidFill>
                <a:latin typeface="微软雅黑" panose="020B0503020204020204" charset="-122"/>
                <a:ea typeface="微软雅黑" panose="020B0503020204020204" charset="-122"/>
              </a:rPr>
              <a:t>（</a:t>
            </a:r>
            <a:r>
              <a:rPr lang="en-US" altLang="zh-CN" sz="3200" b="1" dirty="0" smtClean="0">
                <a:solidFill>
                  <a:schemeClr val="accent1"/>
                </a:solidFill>
                <a:latin typeface="微软雅黑" panose="020B0503020204020204" charset="-122"/>
                <a:ea typeface="微软雅黑" panose="020B0503020204020204" charset="-122"/>
              </a:rPr>
              <a:t>4</a:t>
            </a:r>
            <a:r>
              <a:rPr lang="zh-CN" altLang="en-US" sz="3200" b="1" dirty="0" smtClean="0">
                <a:solidFill>
                  <a:schemeClr val="accent1"/>
                </a:solidFill>
                <a:latin typeface="微软雅黑" panose="020B0503020204020204" charset="-122"/>
                <a:ea typeface="微软雅黑" panose="020B0503020204020204" charset="-122"/>
              </a:rPr>
              <a:t>）</a:t>
            </a:r>
            <a:r>
              <a:rPr sz="3200" b="1" dirty="0" err="1" smtClean="0">
                <a:solidFill>
                  <a:schemeClr val="accent1"/>
                </a:solidFill>
                <a:latin typeface="微软雅黑" panose="020B0503020204020204" charset="-122"/>
                <a:ea typeface="微软雅黑" panose="020B0503020204020204" charset="-122"/>
              </a:rPr>
              <a:t>西南地区交通</a:t>
            </a:r>
            <a:r>
              <a:rPr lang="zh-CN" altLang="en-US" sz="3200" b="1" dirty="0">
                <a:solidFill>
                  <a:schemeClr val="accent1"/>
                </a:solidFill>
                <a:latin typeface="微软雅黑" panose="020B0503020204020204" charset="-122"/>
                <a:ea typeface="微软雅黑" panose="020B0503020204020204" charset="-122"/>
              </a:rPr>
              <a:t>建设</a:t>
            </a:r>
            <a:endParaRPr lang="en-US" sz="3200" b="1" dirty="0">
              <a:solidFill>
                <a:schemeClr val="accent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173959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srcRect/>
          <a:stretch>
            <a:fillRect/>
          </a:stretch>
        </p:blipFill>
        <p:spPr>
          <a:xfrm>
            <a:off x="159385" y="733425"/>
            <a:ext cx="5946775" cy="6016625"/>
          </a:xfrm>
          <a:prstGeom prst="rect">
            <a:avLst/>
          </a:prstGeom>
          <a:noFill/>
        </p:spPr>
      </p:pic>
      <p:pic>
        <p:nvPicPr>
          <p:cNvPr id="9" name="图片 8"/>
          <p:cNvPicPr>
            <a:picLocks noChangeAspect="1"/>
          </p:cNvPicPr>
          <p:nvPr/>
        </p:nvPicPr>
        <p:blipFill rotWithShape="1">
          <a:blip r:embed="rId3" cstate="print"/>
          <a:srcRect t="6244" r="21406" b="13868"/>
          <a:stretch>
            <a:fillRect/>
          </a:stretch>
        </p:blipFill>
        <p:spPr>
          <a:xfrm>
            <a:off x="6106160" y="666115"/>
            <a:ext cx="5920740" cy="6049010"/>
          </a:xfrm>
          <a:prstGeom prst="rect">
            <a:avLst/>
          </a:prstGeom>
          <a:noFill/>
        </p:spPr>
      </p:pic>
      <p:pic>
        <p:nvPicPr>
          <p:cNvPr id="3" name="图片 2"/>
          <p:cNvPicPr>
            <a:picLocks noChangeAspect="1"/>
          </p:cNvPicPr>
          <p:nvPr/>
        </p:nvPicPr>
        <p:blipFill>
          <a:blip r:embed="rId4" cstate="print"/>
          <a:stretch>
            <a:fillRect/>
          </a:stretch>
        </p:blipFill>
        <p:spPr>
          <a:xfrm>
            <a:off x="-8458200" y="-7277100"/>
            <a:ext cx="3574800" cy="2629630"/>
          </a:xfrm>
          <a:prstGeom prst="rect">
            <a:avLst/>
          </a:prstGeom>
        </p:spPr>
      </p:pic>
      <p:sp>
        <p:nvSpPr>
          <p:cNvPr id="14" name="文本框 13"/>
          <p:cNvSpPr txBox="1"/>
          <p:nvPr/>
        </p:nvSpPr>
        <p:spPr>
          <a:xfrm>
            <a:off x="546185" y="114995"/>
            <a:ext cx="5401401" cy="584775"/>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lang="zh-CN" altLang="en-US" sz="3200" b="1" dirty="0" smtClean="0">
                <a:solidFill>
                  <a:schemeClr val="accent1"/>
                </a:solidFill>
                <a:latin typeface="微软雅黑" panose="020B0503020204020204" charset="-122"/>
                <a:ea typeface="微软雅黑" panose="020B0503020204020204" charset="-122"/>
              </a:rPr>
              <a:t>（</a:t>
            </a:r>
            <a:r>
              <a:rPr lang="en-US" altLang="zh-CN" sz="3200" b="1" dirty="0" smtClean="0">
                <a:solidFill>
                  <a:schemeClr val="accent1"/>
                </a:solidFill>
                <a:latin typeface="微软雅黑" panose="020B0503020204020204" charset="-122"/>
                <a:ea typeface="微软雅黑" panose="020B0503020204020204" charset="-122"/>
              </a:rPr>
              <a:t>4</a:t>
            </a:r>
            <a:r>
              <a:rPr lang="zh-CN" altLang="en-US" sz="3200" b="1" dirty="0" smtClean="0">
                <a:solidFill>
                  <a:schemeClr val="accent1"/>
                </a:solidFill>
                <a:latin typeface="微软雅黑" panose="020B0503020204020204" charset="-122"/>
                <a:ea typeface="微软雅黑" panose="020B0503020204020204" charset="-122"/>
              </a:rPr>
              <a:t>）</a:t>
            </a:r>
            <a:r>
              <a:rPr sz="3200" b="1" dirty="0" err="1" smtClean="0">
                <a:solidFill>
                  <a:schemeClr val="accent1"/>
                </a:solidFill>
                <a:latin typeface="微软雅黑" panose="020B0503020204020204" charset="-122"/>
                <a:ea typeface="微软雅黑" panose="020B0503020204020204" charset="-122"/>
              </a:rPr>
              <a:t>西南地区交通</a:t>
            </a:r>
            <a:r>
              <a:rPr lang="zh-CN" altLang="en-US" sz="3200" b="1" dirty="0">
                <a:solidFill>
                  <a:schemeClr val="accent1"/>
                </a:solidFill>
                <a:latin typeface="微软雅黑" panose="020B0503020204020204" charset="-122"/>
                <a:ea typeface="微软雅黑" panose="020B0503020204020204" charset="-122"/>
              </a:rPr>
              <a:t>建设</a:t>
            </a:r>
            <a:endParaRPr lang="en-US" sz="3200" b="1" dirty="0">
              <a:solidFill>
                <a:schemeClr val="accent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713560914"/>
      </p:ext>
    </p:extLst>
  </p:cSld>
  <p:clrMapOvr>
    <a:masterClrMapping/>
  </p:clrMapOvr>
  <p:transition spd="med">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558" y="47567"/>
            <a:ext cx="5401401" cy="584775"/>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lang="zh-CN" altLang="en-US" sz="3200" b="1" dirty="0" smtClean="0">
                <a:solidFill>
                  <a:schemeClr val="accent1"/>
                </a:solidFill>
                <a:latin typeface="微软雅黑" panose="020B0503020204020204" charset="-122"/>
                <a:ea typeface="微软雅黑" panose="020B0503020204020204" charset="-122"/>
              </a:rPr>
              <a:t>（</a:t>
            </a:r>
            <a:r>
              <a:rPr lang="en-US" altLang="zh-CN" sz="3200" b="1" dirty="0" smtClean="0">
                <a:solidFill>
                  <a:schemeClr val="accent1"/>
                </a:solidFill>
                <a:latin typeface="微软雅黑" panose="020B0503020204020204" charset="-122"/>
                <a:ea typeface="微软雅黑" panose="020B0503020204020204" charset="-122"/>
              </a:rPr>
              <a:t>4</a:t>
            </a:r>
            <a:r>
              <a:rPr lang="zh-CN" altLang="en-US" sz="3200" b="1" dirty="0" smtClean="0">
                <a:solidFill>
                  <a:schemeClr val="accent1"/>
                </a:solidFill>
                <a:latin typeface="微软雅黑" panose="020B0503020204020204" charset="-122"/>
                <a:ea typeface="微软雅黑" panose="020B0503020204020204" charset="-122"/>
              </a:rPr>
              <a:t>）</a:t>
            </a:r>
            <a:r>
              <a:rPr sz="3200" b="1" dirty="0" err="1" smtClean="0">
                <a:solidFill>
                  <a:schemeClr val="accent1"/>
                </a:solidFill>
                <a:latin typeface="微软雅黑" panose="020B0503020204020204" charset="-122"/>
                <a:ea typeface="微软雅黑" panose="020B0503020204020204" charset="-122"/>
              </a:rPr>
              <a:t>西南地区交通</a:t>
            </a:r>
            <a:r>
              <a:rPr lang="zh-CN" altLang="en-US" sz="3200" b="1" dirty="0">
                <a:solidFill>
                  <a:schemeClr val="accent1"/>
                </a:solidFill>
                <a:latin typeface="微软雅黑" panose="020B0503020204020204" charset="-122"/>
                <a:ea typeface="微软雅黑" panose="020B0503020204020204" charset="-122"/>
              </a:rPr>
              <a:t>建设</a:t>
            </a:r>
            <a:endParaRPr lang="en-US" sz="3200" b="1" dirty="0">
              <a:solidFill>
                <a:schemeClr val="accent1"/>
              </a:solidFill>
              <a:latin typeface="微软雅黑" panose="020B0503020204020204" charset="-122"/>
              <a:ea typeface="微软雅黑" panose="020B0503020204020204" charset="-122"/>
            </a:endParaRPr>
          </a:p>
        </p:txBody>
      </p:sp>
      <p:sp>
        <p:nvSpPr>
          <p:cNvPr id="4" name="矩形 3"/>
          <p:cNvSpPr/>
          <p:nvPr/>
        </p:nvSpPr>
        <p:spPr>
          <a:xfrm>
            <a:off x="638558" y="753796"/>
            <a:ext cx="3278462" cy="461665"/>
          </a:xfrm>
          <a:prstGeom prst="rect">
            <a:avLst/>
          </a:prstGeom>
        </p:spPr>
        <p:txBody>
          <a:bodyPr wrap="none">
            <a:spAutoFit/>
          </a:bodyPr>
          <a:lstStyle/>
          <a:p>
            <a:r>
              <a:rPr lang="zh-CN" altLang="en-US" sz="2400" b="1" dirty="0">
                <a:solidFill>
                  <a:srgbClr val="FF0000"/>
                </a:solidFill>
              </a:rPr>
              <a:t>大西南交通建设</a:t>
            </a:r>
            <a:r>
              <a:rPr lang="zh-CN" altLang="en-US" sz="2400" b="1" dirty="0" smtClean="0">
                <a:solidFill>
                  <a:srgbClr val="FF0000"/>
                </a:solidFill>
              </a:rPr>
              <a:t>障碍：</a:t>
            </a:r>
            <a:endParaRPr lang="zh-CN" altLang="en-US" sz="2400" b="1" dirty="0">
              <a:solidFill>
                <a:srgbClr val="FF0000"/>
              </a:solidFill>
            </a:endParaRPr>
          </a:p>
        </p:txBody>
      </p:sp>
      <p:sp>
        <p:nvSpPr>
          <p:cNvPr id="5" name="矩形 4"/>
          <p:cNvSpPr/>
          <p:nvPr/>
        </p:nvSpPr>
        <p:spPr>
          <a:xfrm>
            <a:off x="301989" y="1177744"/>
            <a:ext cx="11516841" cy="830997"/>
          </a:xfrm>
          <a:prstGeom prst="rect">
            <a:avLst/>
          </a:prstGeom>
        </p:spPr>
        <p:txBody>
          <a:bodyPr wrap="square">
            <a:spAutoFit/>
          </a:bodyPr>
          <a:lstStyle/>
          <a:p>
            <a:pPr marL="342900" indent="-342900">
              <a:buFont typeface="Wingdings" panose="05000000000000000000" pitchFamily="2" charset="2"/>
              <a:buChar char="l"/>
            </a:pPr>
            <a:r>
              <a:rPr lang="zh-CN" altLang="en-US" sz="2400" b="1" dirty="0" smtClean="0"/>
              <a:t>地形地质：地壳</a:t>
            </a:r>
            <a:r>
              <a:rPr lang="zh-CN" altLang="en-US" sz="2400" b="1" dirty="0"/>
              <a:t>活动频繁，多地震、滑坡、泥石流等地质灾害</a:t>
            </a:r>
            <a:r>
              <a:rPr lang="zh-CN" altLang="en-US" sz="2400" b="1" dirty="0" smtClean="0"/>
              <a:t>。</a:t>
            </a:r>
            <a:endParaRPr lang="en-US" altLang="zh-CN" sz="2400" b="1" dirty="0" smtClean="0"/>
          </a:p>
          <a:p>
            <a:r>
              <a:rPr lang="zh-CN" altLang="en-US" sz="2400" b="1" dirty="0" smtClean="0"/>
              <a:t>                           地势</a:t>
            </a:r>
            <a:r>
              <a:rPr lang="zh-CN" altLang="en-US" sz="2400" b="1" dirty="0"/>
              <a:t>高差大</a:t>
            </a:r>
            <a:r>
              <a:rPr lang="zh-CN" altLang="en-US" sz="2400" b="1" dirty="0" smtClean="0"/>
              <a:t>，地形复杂多样</a:t>
            </a:r>
            <a:endParaRPr lang="en-US" altLang="zh-CN" sz="2400" b="1" dirty="0" smtClean="0"/>
          </a:p>
        </p:txBody>
      </p:sp>
      <p:sp>
        <p:nvSpPr>
          <p:cNvPr id="6" name="矩形 5"/>
          <p:cNvSpPr/>
          <p:nvPr/>
        </p:nvSpPr>
        <p:spPr>
          <a:xfrm>
            <a:off x="286137" y="1971024"/>
            <a:ext cx="4169337" cy="461665"/>
          </a:xfrm>
          <a:prstGeom prst="rect">
            <a:avLst/>
          </a:prstGeom>
        </p:spPr>
        <p:txBody>
          <a:bodyPr wrap="square">
            <a:spAutoFit/>
          </a:bodyPr>
          <a:lstStyle/>
          <a:p>
            <a:pPr marL="342900" indent="-342900">
              <a:buFont typeface="Wingdings" panose="05000000000000000000" pitchFamily="2" charset="2"/>
              <a:buChar char="l"/>
            </a:pPr>
            <a:r>
              <a:rPr lang="zh-CN" altLang="en-US" sz="2400" b="1" dirty="0" smtClean="0"/>
              <a:t>气候：夏季气温</a:t>
            </a:r>
            <a:r>
              <a:rPr lang="zh-CN" altLang="en-US" sz="2400" b="1" dirty="0"/>
              <a:t>高降水多</a:t>
            </a:r>
          </a:p>
        </p:txBody>
      </p:sp>
      <p:sp>
        <p:nvSpPr>
          <p:cNvPr id="7" name="矩形 6"/>
          <p:cNvSpPr/>
          <p:nvPr/>
        </p:nvSpPr>
        <p:spPr>
          <a:xfrm>
            <a:off x="286137" y="2478855"/>
            <a:ext cx="4888188" cy="461665"/>
          </a:xfrm>
          <a:prstGeom prst="rect">
            <a:avLst/>
          </a:prstGeom>
        </p:spPr>
        <p:txBody>
          <a:bodyPr wrap="square">
            <a:spAutoFit/>
          </a:bodyPr>
          <a:lstStyle/>
          <a:p>
            <a:pPr marL="342900" indent="-342900">
              <a:buFont typeface="Wingdings" panose="05000000000000000000" pitchFamily="2" charset="2"/>
              <a:buChar char="l"/>
            </a:pPr>
            <a:r>
              <a:rPr lang="zh-CN" altLang="en-US" sz="2400" b="1" dirty="0"/>
              <a:t>经济基础薄弱，沿线人口稀少</a:t>
            </a:r>
          </a:p>
        </p:txBody>
      </p:sp>
      <p:sp>
        <p:nvSpPr>
          <p:cNvPr id="8" name="矩形 7"/>
          <p:cNvSpPr/>
          <p:nvPr/>
        </p:nvSpPr>
        <p:spPr>
          <a:xfrm>
            <a:off x="286137" y="2954582"/>
            <a:ext cx="7118991" cy="461665"/>
          </a:xfrm>
          <a:prstGeom prst="rect">
            <a:avLst/>
          </a:prstGeom>
        </p:spPr>
        <p:txBody>
          <a:bodyPr wrap="square">
            <a:spAutoFit/>
          </a:bodyPr>
          <a:lstStyle/>
          <a:p>
            <a:pPr marL="342900" indent="-342900">
              <a:buFont typeface="Wingdings" panose="05000000000000000000" pitchFamily="2" charset="2"/>
              <a:buChar char="l"/>
            </a:pPr>
            <a:r>
              <a:rPr lang="zh-CN" altLang="en-US" sz="2400" b="1" dirty="0"/>
              <a:t>远离经济发达地区</a:t>
            </a:r>
            <a:r>
              <a:rPr lang="zh-CN" altLang="en-US" sz="2400" b="1" dirty="0" smtClean="0"/>
              <a:t>，毗邻</a:t>
            </a:r>
            <a:r>
              <a:rPr lang="zh-CN" altLang="en-US" sz="2400" b="1" dirty="0"/>
              <a:t>国家经济落后</a:t>
            </a:r>
          </a:p>
        </p:txBody>
      </p:sp>
      <p:sp>
        <p:nvSpPr>
          <p:cNvPr id="9" name="文本框 8"/>
          <p:cNvSpPr txBox="1"/>
          <p:nvPr/>
        </p:nvSpPr>
        <p:spPr>
          <a:xfrm>
            <a:off x="422074" y="3647080"/>
            <a:ext cx="10076180" cy="3030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anchor="t">
            <a:noAutofit/>
          </a:bodyPr>
          <a:lstStyle/>
          <a:p>
            <a:pPr marL="0" indent="0" algn="l" defTabSz="914400" eaLnBrk="0" hangingPunct="0">
              <a:lnSpc>
                <a:spcPct val="100000"/>
              </a:lnSpc>
              <a:spcBef>
                <a:spcPts val="0"/>
              </a:spcBef>
              <a:spcAft>
                <a:spcPts val="0"/>
              </a:spcAft>
              <a:buFontTx/>
              <a:buNone/>
            </a:pPr>
            <a:r>
              <a:rPr sz="2800" b="1" dirty="0" err="1">
                <a:solidFill>
                  <a:srgbClr val="FF0000"/>
                </a:solidFill>
                <a:latin typeface="楷体" panose="02010609060101010101" charset="-122"/>
                <a:ea typeface="楷体" panose="02010609060101010101" charset="-122"/>
              </a:rPr>
              <a:t>交通建设对区域发展的</a:t>
            </a:r>
            <a:r>
              <a:rPr sz="3200" b="1" u="sng" dirty="0" err="1">
                <a:solidFill>
                  <a:srgbClr val="FF0000"/>
                </a:solidFill>
                <a:latin typeface="楷体" panose="02010609060101010101" charset="-122"/>
                <a:ea typeface="楷体" panose="02010609060101010101" charset="-122"/>
              </a:rPr>
              <a:t>意义</a:t>
            </a:r>
            <a:r>
              <a:rPr sz="2800" b="1" dirty="0">
                <a:solidFill>
                  <a:srgbClr val="FF0000"/>
                </a:solidFill>
                <a:latin typeface="楷体" panose="02010609060101010101" charset="-122"/>
                <a:ea typeface="楷体" panose="02010609060101010101" charset="-122"/>
              </a:rPr>
              <a:t>：</a:t>
            </a:r>
            <a:endParaRPr lang="ko-KR" altLang="en-US" sz="2800" b="1" dirty="0">
              <a:solidFill>
                <a:srgbClr val="FF0000"/>
              </a:solidFill>
              <a:latin typeface="楷体" panose="02010609060101010101" charset="-122"/>
              <a:ea typeface="楷体" panose="02010609060101010101" charset="-122"/>
            </a:endParaRPr>
          </a:p>
          <a:p>
            <a:pPr marL="266700" indent="266700" algn="just" defTabSz="266700" eaLnBrk="1" hangingPunct="1">
              <a:lnSpc>
                <a:spcPct val="114000"/>
              </a:lnSpc>
              <a:spcBef>
                <a:spcPts val="0"/>
              </a:spcBef>
              <a:spcAft>
                <a:spcPts val="0"/>
              </a:spcAft>
              <a:buFontTx/>
              <a:buNone/>
            </a:pPr>
            <a:r>
              <a:rPr sz="2800" b="1" dirty="0">
                <a:solidFill>
                  <a:schemeClr val="tx1"/>
                </a:solidFill>
                <a:latin typeface="楷体" panose="02010609060101010101" charset="-122"/>
                <a:ea typeface="楷体" panose="02010609060101010101" charset="-122"/>
              </a:rPr>
              <a:t>(1)</a:t>
            </a:r>
            <a:r>
              <a:rPr sz="2800" b="1" dirty="0" err="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加速区域开发，促进沿线经济发展,使资源得到充分利用</a:t>
            </a:r>
            <a:endParaRPr lang="ko-KR" altLang="en-US" sz="2800" b="1" dirty="0">
              <a:solidFill>
                <a:schemeClr val="tx1"/>
              </a:solidFill>
              <a:latin typeface="楷体" panose="02010609060101010101" charset="-122"/>
              <a:ea typeface="楷体" panose="02010609060101010101" charset="-122"/>
            </a:endParaRPr>
          </a:p>
          <a:p>
            <a:pPr marL="266700" indent="266700" algn="just" defTabSz="266700" eaLnBrk="1" hangingPunct="1">
              <a:lnSpc>
                <a:spcPct val="114000"/>
              </a:lnSpc>
              <a:spcBef>
                <a:spcPts val="0"/>
              </a:spcBef>
              <a:spcAft>
                <a:spcPts val="0"/>
              </a:spcAft>
              <a:buFontTx/>
              <a:buNone/>
            </a:pPr>
            <a:r>
              <a:rPr sz="2800" b="1" dirty="0">
                <a:solidFill>
                  <a:schemeClr val="tx1"/>
                </a:solidFill>
                <a:latin typeface="楷体" panose="02010609060101010101" charset="-122"/>
                <a:ea typeface="楷体" panose="02010609060101010101" charset="-122"/>
              </a:rPr>
              <a:t>(2)</a:t>
            </a:r>
            <a:r>
              <a:rPr sz="2800" b="1" dirty="0" err="1">
                <a:solidFill>
                  <a:schemeClr val="tx1"/>
                </a:solidFill>
                <a:latin typeface="楷体" panose="02010609060101010101" charset="-122"/>
                <a:ea typeface="楷体" panose="02010609060101010101" charset="-122"/>
              </a:rPr>
              <a:t>促进生产规模、原材料供应范围和产品销售市场的扩大</a:t>
            </a:r>
            <a:endParaRPr lang="ko-KR" altLang="en-US" sz="2800" b="1" dirty="0">
              <a:solidFill>
                <a:schemeClr val="tx1"/>
              </a:solidFill>
              <a:latin typeface="楷体" panose="02010609060101010101" charset="-122"/>
              <a:ea typeface="楷体" panose="02010609060101010101" charset="-122"/>
            </a:endParaRPr>
          </a:p>
          <a:p>
            <a:pPr marL="266700" indent="266700" algn="just" defTabSz="266700" eaLnBrk="1" hangingPunct="1">
              <a:lnSpc>
                <a:spcPct val="114000"/>
              </a:lnSpc>
              <a:spcBef>
                <a:spcPts val="0"/>
              </a:spcBef>
              <a:spcAft>
                <a:spcPts val="0"/>
              </a:spcAft>
              <a:buFontTx/>
              <a:buNone/>
            </a:pPr>
            <a:r>
              <a:rPr sz="2800" b="1" dirty="0">
                <a:solidFill>
                  <a:schemeClr val="tx1"/>
                </a:solidFill>
                <a:latin typeface="楷体" panose="02010609060101010101" charset="-122"/>
                <a:ea typeface="楷体" panose="02010609060101010101" charset="-122"/>
              </a:rPr>
              <a:t>(3)</a:t>
            </a:r>
            <a:r>
              <a:rPr sz="2800" b="1" dirty="0" err="1">
                <a:solidFill>
                  <a:schemeClr val="tx1"/>
                </a:solidFill>
                <a:latin typeface="楷体" panose="02010609060101010101" charset="-122"/>
                <a:ea typeface="楷体" panose="02010609060101010101" charset="-122"/>
              </a:rPr>
              <a:t>加强区域联系，促进经济、科技、文化的交流</a:t>
            </a:r>
            <a:endParaRPr lang="ko-KR" altLang="en-US" sz="2800" b="1" dirty="0">
              <a:solidFill>
                <a:schemeClr val="tx1"/>
              </a:solidFill>
              <a:latin typeface="楷体" panose="02010609060101010101" charset="-122"/>
              <a:ea typeface="楷体" panose="02010609060101010101" charset="-122"/>
            </a:endParaRPr>
          </a:p>
          <a:p>
            <a:pPr marL="266700" indent="266700" algn="just" defTabSz="266700" eaLnBrk="1" hangingPunct="1">
              <a:lnSpc>
                <a:spcPct val="114000"/>
              </a:lnSpc>
              <a:spcBef>
                <a:spcPts val="0"/>
              </a:spcBef>
              <a:spcAft>
                <a:spcPts val="0"/>
              </a:spcAft>
              <a:buFontTx/>
              <a:buNone/>
            </a:pPr>
            <a:r>
              <a:rPr sz="2800" b="1" dirty="0">
                <a:solidFill>
                  <a:schemeClr val="tx1"/>
                </a:solidFill>
                <a:latin typeface="楷体" panose="02010609060101010101" charset="-122"/>
                <a:ea typeface="楷体" panose="02010609060101010101" charset="-122"/>
              </a:rPr>
              <a:t>(4)</a:t>
            </a:r>
            <a:r>
              <a:rPr sz="2800" b="1" dirty="0" err="1">
                <a:solidFill>
                  <a:schemeClr val="tx1"/>
                </a:solidFill>
                <a:latin typeface="楷体" panose="02010609060101010101" charset="-122"/>
                <a:ea typeface="楷体" panose="02010609060101010101" charset="-122"/>
              </a:rPr>
              <a:t>利于民族团结和国防安全</a:t>
            </a:r>
            <a:endParaRPr lang="ko-KR" altLang="en-US" sz="2800" b="1" dirty="0">
              <a:solidFill>
                <a:schemeClr val="tx1"/>
              </a:solidFill>
              <a:latin typeface="楷体" panose="02010609060101010101" charset="-122"/>
              <a:ea typeface="楷体" panose="02010609060101010101" charset="-122"/>
            </a:endParaRPr>
          </a:p>
          <a:p>
            <a:pPr marL="266700" indent="266700" algn="just" defTabSz="266700" eaLnBrk="1" hangingPunct="1">
              <a:lnSpc>
                <a:spcPct val="114000"/>
              </a:lnSpc>
              <a:spcBef>
                <a:spcPts val="0"/>
              </a:spcBef>
              <a:spcAft>
                <a:spcPts val="0"/>
              </a:spcAft>
              <a:buFontTx/>
              <a:buNone/>
            </a:pPr>
            <a:r>
              <a:rPr sz="2800" b="1" dirty="0">
                <a:solidFill>
                  <a:schemeClr val="tx1"/>
                </a:solidFill>
                <a:latin typeface="楷体" panose="02010609060101010101" charset="-122"/>
                <a:ea typeface="楷体" panose="02010609060101010101" charset="-122"/>
              </a:rPr>
              <a:t>(5)</a:t>
            </a:r>
            <a:r>
              <a:rPr sz="2800" b="1" dirty="0" err="1">
                <a:solidFill>
                  <a:schemeClr val="tx1"/>
                </a:solidFill>
                <a:latin typeface="楷体" panose="02010609060101010101" charset="-122"/>
                <a:ea typeface="楷体" panose="02010609060101010101" charset="-122"/>
              </a:rPr>
              <a:t>合理布局交通网</a:t>
            </a:r>
            <a:endParaRPr lang="ko-KR" altLang="en-US" sz="2800" b="1" dirty="0">
              <a:solidFill>
                <a:schemeClr val="tx1"/>
              </a:solidFill>
              <a:latin typeface="楷体" panose="02010609060101010101" charset="-122"/>
              <a:ea typeface="楷体" panose="02010609060101010101" charset="-122"/>
            </a:endParaRPr>
          </a:p>
        </p:txBody>
      </p:sp>
    </p:spTree>
    <p:extLst>
      <p:ext uri="{BB962C8B-B14F-4D97-AF65-F5344CB8AC3E}">
        <p14:creationId xmlns:p14="http://schemas.microsoft.com/office/powerpoint/2010/main" val="12507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1000"/>
                                        <p:tgtEl>
                                          <p:spTgt spid="9">
                                            <p:txEl>
                                              <p:pRg st="0" end="0"/>
                                            </p:txEl>
                                          </p:spTgt>
                                        </p:tgtEl>
                                      </p:cBhvr>
                                    </p:animEffect>
                                    <p:anim calcmode="lin" valueType="num">
                                      <p:cBhvr>
                                        <p:cTn id="2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1000"/>
                                        <p:tgtEl>
                                          <p:spTgt spid="9">
                                            <p:txEl>
                                              <p:pRg st="1" end="1"/>
                                            </p:txEl>
                                          </p:spTgt>
                                        </p:tgtEl>
                                      </p:cBhvr>
                                    </p:animEffect>
                                    <p:anim calcmode="lin" valueType="num">
                                      <p:cBhvr>
                                        <p:cTn id="3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1" end="1"/>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fade">
                                      <p:cBhvr>
                                        <p:cTn id="37" dur="1000"/>
                                        <p:tgtEl>
                                          <p:spTgt spid="9">
                                            <p:txEl>
                                              <p:pRg st="2" end="2"/>
                                            </p:txEl>
                                          </p:spTgt>
                                        </p:tgtEl>
                                      </p:cBhvr>
                                    </p:animEffect>
                                    <p:anim calcmode="lin" valueType="num">
                                      <p:cBhvr>
                                        <p:cTn id="3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
                                            <p:txEl>
                                              <p:pRg st="3" end="3"/>
                                            </p:txEl>
                                          </p:spTgt>
                                        </p:tgtEl>
                                        <p:attrNameLst>
                                          <p:attrName>style.visibility</p:attrName>
                                        </p:attrNameLst>
                                      </p:cBhvr>
                                      <p:to>
                                        <p:strVal val="visible"/>
                                      </p:to>
                                    </p:set>
                                    <p:animEffect transition="in" filter="fade">
                                      <p:cBhvr>
                                        <p:cTn id="42" dur="1000"/>
                                        <p:tgtEl>
                                          <p:spTgt spid="9">
                                            <p:txEl>
                                              <p:pRg st="3" end="3"/>
                                            </p:txEl>
                                          </p:spTgt>
                                        </p:tgtEl>
                                      </p:cBhvr>
                                    </p:animEffect>
                                    <p:anim calcmode="lin" valueType="num">
                                      <p:cBhvr>
                                        <p:cTn id="4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animEffect transition="in" filter="fade">
                                      <p:cBhvr>
                                        <p:cTn id="47" dur="1000"/>
                                        <p:tgtEl>
                                          <p:spTgt spid="9">
                                            <p:txEl>
                                              <p:pRg st="4" end="4"/>
                                            </p:txEl>
                                          </p:spTgt>
                                        </p:tgtEl>
                                      </p:cBhvr>
                                    </p:animEffect>
                                    <p:anim calcmode="lin" valueType="num">
                                      <p:cBhvr>
                                        <p:cTn id="4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4" end="4"/>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9">
                                            <p:txEl>
                                              <p:pRg st="5" end="5"/>
                                            </p:txEl>
                                          </p:spTgt>
                                        </p:tgtEl>
                                        <p:attrNameLst>
                                          <p:attrName>style.visibility</p:attrName>
                                        </p:attrNameLst>
                                      </p:cBhvr>
                                      <p:to>
                                        <p:strVal val="visible"/>
                                      </p:to>
                                    </p:set>
                                    <p:animEffect transition="in" filter="fade">
                                      <p:cBhvr>
                                        <p:cTn id="52" dur="1000"/>
                                        <p:tgtEl>
                                          <p:spTgt spid="9">
                                            <p:txEl>
                                              <p:pRg st="5" end="5"/>
                                            </p:txEl>
                                          </p:spTgt>
                                        </p:tgtEl>
                                      </p:cBhvr>
                                    </p:animEffect>
                                    <p:anim calcmode="lin" valueType="num">
                                      <p:cBhvr>
                                        <p:cTn id="53"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14400" y="7298690"/>
            <a:ext cx="2857500" cy="2457450"/>
          </a:xfrm>
          <a:prstGeom prst="rect">
            <a:avLst/>
          </a:prstGeom>
          <a:noFill/>
        </p:spPr>
      </p:pic>
      <p:sp>
        <p:nvSpPr>
          <p:cNvPr id="7" name="文本框 6"/>
          <p:cNvSpPr txBox="1"/>
          <p:nvPr/>
        </p:nvSpPr>
        <p:spPr>
          <a:xfrm>
            <a:off x="276726" y="914400"/>
            <a:ext cx="6338069" cy="5660390"/>
          </a:xfrm>
          <a:prstGeom prst="rect">
            <a:avLst/>
          </a:prstGeom>
          <a:solidFill>
            <a:srgbClr val="FFFFFF"/>
          </a:solidFill>
          <a:ln w="0">
            <a:noFill/>
          </a:ln>
        </p:spPr>
        <p:txBody>
          <a:bodyPr vert="horz" wrap="square" lIns="0" tIns="0" rIns="0" bIns="0" numCol="1" anchor="t">
            <a:noAutofit/>
          </a:bodyPr>
          <a:lstStyle/>
          <a:p>
            <a:pPr marL="0" indent="0" algn="l" defTabSz="228600">
              <a:lnSpc>
                <a:spcPct val="100000"/>
              </a:lnSpc>
              <a:spcBef>
                <a:spcPts val="0"/>
              </a:spcBef>
              <a:spcAft>
                <a:spcPts val="1100"/>
              </a:spcAft>
              <a:buFontTx/>
              <a:buNone/>
            </a:pPr>
            <a:r>
              <a:rPr sz="3200" b="1" i="0" dirty="0" err="1">
                <a:solidFill>
                  <a:srgbClr val="FF0000"/>
                </a:solidFill>
                <a:latin typeface="微软雅黑" panose="020B0503020204020204" charset="-122"/>
                <a:ea typeface="微软雅黑" panose="020B0503020204020204" charset="-122"/>
              </a:rPr>
              <a:t>战略意义</a:t>
            </a:r>
            <a:r>
              <a:rPr sz="3200" b="1" i="0" dirty="0">
                <a:solidFill>
                  <a:srgbClr val="FF0000"/>
                </a:solidFill>
                <a:latin typeface="微软雅黑" panose="020B0503020204020204" charset="-122"/>
                <a:ea typeface="微软雅黑" panose="020B0503020204020204" charset="-122"/>
              </a:rPr>
              <a:t>：</a:t>
            </a:r>
            <a:endParaRPr lang="ko-KR" altLang="en-US" sz="3200" b="1" i="0" dirty="0">
              <a:solidFill>
                <a:srgbClr val="FF0000"/>
              </a:solidFill>
              <a:latin typeface="微软雅黑" panose="020B0503020204020204" charset="-122"/>
              <a:ea typeface="微软雅黑" panose="020B0503020204020204" charset="-122"/>
            </a:endParaRPr>
          </a:p>
          <a:p>
            <a:pPr marL="0" indent="0" algn="l" defTabSz="228600">
              <a:lnSpc>
                <a:spcPct val="100000"/>
              </a:lnSpc>
              <a:spcBef>
                <a:spcPts val="0"/>
              </a:spcBef>
              <a:spcAft>
                <a:spcPts val="1100"/>
              </a:spcAft>
              <a:buFontTx/>
              <a:buNone/>
            </a:pPr>
            <a:r>
              <a:rPr sz="2000" b="1" i="0" dirty="0" err="1">
                <a:solidFill>
                  <a:srgbClr val="333333"/>
                </a:solidFill>
                <a:latin typeface="微软雅黑" panose="020B0503020204020204" charset="-122"/>
                <a:ea typeface="微软雅黑" panose="020B0503020204020204" charset="-122"/>
              </a:rPr>
              <a:t>缓解了中国对马六甲海峡的依赖程度，降低海上进</a:t>
            </a:r>
            <a:endParaRPr lang="ko-KR" altLang="en-US" sz="2000" b="1" i="0" dirty="0">
              <a:solidFill>
                <a:srgbClr val="333333"/>
              </a:solidFill>
              <a:latin typeface="微软雅黑" panose="020B0503020204020204" charset="-122"/>
              <a:ea typeface="微软雅黑" panose="020B0503020204020204" charset="-122"/>
            </a:endParaRPr>
          </a:p>
          <a:p>
            <a:pPr marL="0" indent="0" algn="l" defTabSz="228600">
              <a:lnSpc>
                <a:spcPct val="100000"/>
              </a:lnSpc>
              <a:spcBef>
                <a:spcPts val="0"/>
              </a:spcBef>
              <a:spcAft>
                <a:spcPts val="1100"/>
              </a:spcAft>
              <a:buFontTx/>
              <a:buNone/>
            </a:pPr>
            <a:r>
              <a:rPr sz="2000" b="1" i="0" dirty="0" err="1">
                <a:solidFill>
                  <a:srgbClr val="333333"/>
                </a:solidFill>
                <a:latin typeface="微软雅黑" panose="020B0503020204020204" charset="-122"/>
                <a:ea typeface="微软雅黑" panose="020B0503020204020204" charset="-122"/>
              </a:rPr>
              <a:t>口原油的风险，有利于增强我国石油供应安全性</a:t>
            </a:r>
            <a:r>
              <a:rPr sz="2000" b="1" i="0" dirty="0">
                <a:solidFill>
                  <a:srgbClr val="333333"/>
                </a:solidFill>
                <a:latin typeface="微软雅黑" panose="020B0503020204020204" charset="-122"/>
                <a:ea typeface="微软雅黑" panose="020B0503020204020204" charset="-122"/>
              </a:rPr>
              <a:t>。</a:t>
            </a:r>
            <a:endParaRPr lang="ko-KR" altLang="en-US" sz="2000" b="1" i="0" dirty="0">
              <a:solidFill>
                <a:srgbClr val="333333"/>
              </a:solidFill>
              <a:latin typeface="微软雅黑" panose="020B0503020204020204" charset="-122"/>
              <a:ea typeface="微软雅黑" panose="020B0503020204020204" charset="-122"/>
            </a:endParaRPr>
          </a:p>
          <a:p>
            <a:pPr marL="0" indent="0" algn="l" defTabSz="228600">
              <a:lnSpc>
                <a:spcPct val="100000"/>
              </a:lnSpc>
              <a:spcBef>
                <a:spcPts val="0"/>
              </a:spcBef>
              <a:spcAft>
                <a:spcPts val="0"/>
              </a:spcAft>
              <a:buFontTx/>
              <a:buNone/>
            </a:pPr>
            <a:endParaRPr sz="1600" b="1" i="0" dirty="0">
              <a:solidFill>
                <a:srgbClr val="FF0000"/>
              </a:solidFill>
              <a:latin typeface="微软雅黑" panose="020B0503020204020204" charset="-122"/>
              <a:ea typeface="微软雅黑" panose="020B0503020204020204" charset="-122"/>
            </a:endParaRPr>
          </a:p>
          <a:p>
            <a:pPr marL="0" indent="0" algn="l" defTabSz="228600">
              <a:lnSpc>
                <a:spcPct val="100000"/>
              </a:lnSpc>
              <a:spcBef>
                <a:spcPts val="0"/>
              </a:spcBef>
              <a:spcAft>
                <a:spcPts val="1100"/>
              </a:spcAft>
              <a:buFontTx/>
              <a:buNone/>
            </a:pPr>
            <a:endParaRPr lang="ko-KR" altLang="en-US" sz="2000" b="1" i="0" dirty="0">
              <a:solidFill>
                <a:srgbClr val="333333"/>
              </a:solidFill>
              <a:latin typeface="微软雅黑" panose="020B0503020204020204" charset="-122"/>
              <a:ea typeface="微软雅黑" panose="020B0503020204020204" charset="-122"/>
            </a:endParaRPr>
          </a:p>
        </p:txBody>
      </p:sp>
      <p:sp>
        <p:nvSpPr>
          <p:cNvPr id="8" name="文本框 7"/>
          <p:cNvSpPr txBox="1"/>
          <p:nvPr/>
        </p:nvSpPr>
        <p:spPr>
          <a:xfrm>
            <a:off x="7455535" y="41910"/>
            <a:ext cx="4573270" cy="554990"/>
          </a:xfrm>
          <a:prstGeom prst="rect">
            <a:avLst/>
          </a:prstGeom>
          <a:noFill/>
        </p:spPr>
        <p:txBody>
          <a:bodyPr vert="horz" wrap="square" lIns="0" tIns="0" rIns="0" bIns="0" numCol="1" anchor="t">
            <a:noAutofit/>
          </a:bodyPr>
          <a:lstStyle/>
          <a:p>
            <a:pPr marL="0" indent="0" algn="l" defTabSz="914400" hangingPunct="1">
              <a:lnSpc>
                <a:spcPct val="100000"/>
              </a:lnSpc>
              <a:spcBef>
                <a:spcPts val="0"/>
              </a:spcBef>
              <a:spcAft>
                <a:spcPts val="0"/>
              </a:spcAft>
              <a:buFontTx/>
              <a:buNone/>
            </a:pPr>
            <a:r>
              <a:rPr sz="3600" b="1" i="0" dirty="0" err="1">
                <a:solidFill>
                  <a:srgbClr val="FF0000"/>
                </a:solidFill>
                <a:latin typeface="楷体" panose="02010609060101010101" charset="-122"/>
                <a:ea typeface="楷体" panose="02010609060101010101" charset="-122"/>
              </a:rPr>
              <a:t>中缅油气管道</a:t>
            </a:r>
            <a:endParaRPr lang="ko-KR" altLang="en-US" sz="3600" b="1" i="0" dirty="0">
              <a:solidFill>
                <a:srgbClr val="FF0000"/>
              </a:solidFill>
              <a:latin typeface="楷体" panose="02010609060101010101" charset="-122"/>
              <a:ea typeface="楷体" panose="02010609060101010101" charset="-122"/>
            </a:endParaRPr>
          </a:p>
        </p:txBody>
      </p:sp>
      <p:sp>
        <p:nvSpPr>
          <p:cNvPr id="11" name="矩形 10"/>
          <p:cNvSpPr/>
          <p:nvPr/>
        </p:nvSpPr>
        <p:spPr>
          <a:xfrm>
            <a:off x="346710" y="3630930"/>
            <a:ext cx="4212590" cy="397510"/>
          </a:xfrm>
          <a:prstGeom prst="rect">
            <a:avLst/>
          </a:prstGeom>
        </p:spPr>
        <p:txBody>
          <a:bodyPr wrap="square" lIns="91431" tIns="45716" rIns="91431" bIns="45716">
            <a:spAutoFit/>
          </a:bodyPr>
          <a:lstStyle/>
          <a:p>
            <a:pPr marL="342900" indent="-342900" algn="l" defTabSz="228600">
              <a:lnSpc>
                <a:spcPct val="100000"/>
              </a:lnSpc>
              <a:spcBef>
                <a:spcPts val="0"/>
              </a:spcBef>
              <a:spcAft>
                <a:spcPts val="1100"/>
              </a:spcAft>
              <a:buFont typeface="Wingdings" panose="05000000000000000000" pitchFamily="2" charset="2"/>
              <a:buChar char="l"/>
            </a:pPr>
            <a:r>
              <a:rPr sz="2000" b="1" dirty="0" err="1">
                <a:solidFill>
                  <a:srgbClr val="333333"/>
                </a:solidFill>
                <a:latin typeface="微软雅黑" panose="020B0503020204020204" charset="-122"/>
                <a:ea typeface="微软雅黑" panose="020B0503020204020204" charset="-122"/>
                <a:sym typeface="+mn-ea"/>
              </a:rPr>
              <a:t>加快西南地区的</a:t>
            </a:r>
            <a:r>
              <a:rPr sz="2000" b="1" dirty="0" err="1">
                <a:solidFill>
                  <a:srgbClr val="009900"/>
                </a:solidFill>
                <a:latin typeface="微软雅黑" panose="020B0503020204020204" charset="-122"/>
                <a:ea typeface="微软雅黑" panose="020B0503020204020204" charset="-122"/>
                <a:sym typeface="+mn-ea"/>
              </a:rPr>
              <a:t>基础设施建设</a:t>
            </a:r>
            <a:r>
              <a:rPr sz="2000" b="1" dirty="0">
                <a:solidFill>
                  <a:srgbClr val="009900"/>
                </a:solidFill>
                <a:latin typeface="微软雅黑" panose="020B0503020204020204" charset="-122"/>
                <a:ea typeface="微软雅黑" panose="020B0503020204020204" charset="-122"/>
                <a:sym typeface="+mn-ea"/>
              </a:rPr>
              <a:t>。</a:t>
            </a:r>
            <a:endParaRPr lang="en-US" altLang="zh-CN" sz="2000" b="1" dirty="0">
              <a:solidFill>
                <a:schemeClr val="tx1">
                  <a:lumMod val="75000"/>
                  <a:lumOff val="25000"/>
                </a:schemeClr>
              </a:solidFill>
              <a:latin typeface="微软雅黑" panose="020B0503020204020204" charset="-122"/>
              <a:ea typeface="微软雅黑" panose="020B0503020204020204" charset="-122"/>
            </a:endParaRPr>
          </a:p>
        </p:txBody>
      </p:sp>
      <p:sp>
        <p:nvSpPr>
          <p:cNvPr id="10" name="文本框 9"/>
          <p:cNvSpPr txBox="1"/>
          <p:nvPr/>
        </p:nvSpPr>
        <p:spPr>
          <a:xfrm>
            <a:off x="346709" y="4115435"/>
            <a:ext cx="5849553" cy="707886"/>
          </a:xfrm>
          <a:prstGeom prst="rect">
            <a:avLst/>
          </a:prstGeom>
          <a:noFill/>
        </p:spPr>
        <p:txBody>
          <a:bodyPr wrap="square" rtlCol="0" anchor="t">
            <a:spAutoFit/>
          </a:bodyPr>
          <a:lstStyle/>
          <a:p>
            <a:pPr marL="342900" indent="-342900" algn="l">
              <a:buFont typeface="Wingdings" panose="05000000000000000000" pitchFamily="2" charset="2"/>
              <a:buChar char="l"/>
            </a:pPr>
            <a:r>
              <a:rPr sz="2000" b="1" dirty="0" err="1">
                <a:solidFill>
                  <a:srgbClr val="333333"/>
                </a:solidFill>
                <a:latin typeface="微软雅黑" panose="020B0503020204020204" charset="-122"/>
                <a:ea typeface="微软雅黑" panose="020B0503020204020204" charset="-122"/>
                <a:sym typeface="+mn-ea"/>
              </a:rPr>
              <a:t>对云南省</a:t>
            </a:r>
            <a:r>
              <a:rPr sz="2000" b="1" dirty="0" err="1">
                <a:solidFill>
                  <a:srgbClr val="FF0000"/>
                </a:solidFill>
                <a:latin typeface="微软雅黑" panose="020B0503020204020204" charset="-122"/>
                <a:ea typeface="微软雅黑" panose="020B0503020204020204" charset="-122"/>
                <a:sym typeface="+mn-ea"/>
              </a:rPr>
              <a:t>化工、轻工、</a:t>
            </a:r>
            <a:r>
              <a:rPr sz="2000" b="1" dirty="0" err="1" smtClean="0">
                <a:solidFill>
                  <a:srgbClr val="FF0000"/>
                </a:solidFill>
                <a:latin typeface="微软雅黑" panose="020B0503020204020204" charset="-122"/>
                <a:ea typeface="微软雅黑" panose="020B0503020204020204" charset="-122"/>
                <a:sym typeface="+mn-ea"/>
              </a:rPr>
              <a:t>纺织</a:t>
            </a:r>
            <a:r>
              <a:rPr sz="2000" b="1" dirty="0" err="1" smtClean="0">
                <a:solidFill>
                  <a:srgbClr val="333333"/>
                </a:solidFill>
                <a:latin typeface="微软雅黑" panose="020B0503020204020204" charset="-122"/>
                <a:ea typeface="微软雅黑" panose="020B0503020204020204" charset="-122"/>
                <a:sym typeface="+mn-ea"/>
              </a:rPr>
              <a:t>等产业产生巨大拉动作用</a:t>
            </a:r>
            <a:r>
              <a:rPr sz="2000" b="1" dirty="0" err="1">
                <a:solidFill>
                  <a:srgbClr val="333333"/>
                </a:solidFill>
                <a:latin typeface="微软雅黑" panose="020B0503020204020204" charset="-122"/>
                <a:ea typeface="微软雅黑" panose="020B0503020204020204" charset="-122"/>
                <a:sym typeface="+mn-ea"/>
              </a:rPr>
              <a:t>，</a:t>
            </a:r>
            <a:r>
              <a:rPr sz="2000" b="1" dirty="0" err="1" smtClean="0">
                <a:solidFill>
                  <a:srgbClr val="009900"/>
                </a:solidFill>
                <a:latin typeface="微软雅黑" panose="020B0503020204020204" charset="-122"/>
                <a:ea typeface="微软雅黑" panose="020B0503020204020204" charset="-122"/>
                <a:sym typeface="+mn-ea"/>
              </a:rPr>
              <a:t>石化工业</a:t>
            </a:r>
            <a:r>
              <a:rPr sz="2000" b="1" dirty="0" err="1" smtClean="0">
                <a:solidFill>
                  <a:srgbClr val="333333"/>
                </a:solidFill>
                <a:latin typeface="微软雅黑" panose="020B0503020204020204" charset="-122"/>
                <a:ea typeface="微软雅黑" panose="020B0503020204020204" charset="-122"/>
                <a:sym typeface="+mn-ea"/>
              </a:rPr>
              <a:t>成为云南省新的重要产业</a:t>
            </a:r>
            <a:endParaRPr lang="zh-CN" altLang="en-US" sz="2000" dirty="0"/>
          </a:p>
        </p:txBody>
      </p:sp>
      <p:sp>
        <p:nvSpPr>
          <p:cNvPr id="12" name="文本框 11"/>
          <p:cNvSpPr txBox="1"/>
          <p:nvPr/>
        </p:nvSpPr>
        <p:spPr>
          <a:xfrm>
            <a:off x="346709" y="4910316"/>
            <a:ext cx="6561455" cy="847725"/>
          </a:xfrm>
          <a:prstGeom prst="rect">
            <a:avLst/>
          </a:prstGeom>
          <a:noFill/>
        </p:spPr>
        <p:txBody>
          <a:bodyPr wrap="square" rtlCol="0" anchor="t">
            <a:spAutoFit/>
          </a:bodyPr>
          <a:lstStyle/>
          <a:p>
            <a:pPr marL="342900" indent="-342900" algn="l" defTabSz="228600">
              <a:lnSpc>
                <a:spcPct val="100000"/>
              </a:lnSpc>
              <a:spcBef>
                <a:spcPts val="0"/>
              </a:spcBef>
              <a:spcAft>
                <a:spcPts val="1100"/>
              </a:spcAft>
              <a:buFont typeface="Wingdings" panose="05000000000000000000" pitchFamily="2" charset="2"/>
              <a:buChar char="l"/>
            </a:pPr>
            <a:r>
              <a:rPr sz="2000" b="1" dirty="0" err="1">
                <a:solidFill>
                  <a:srgbClr val="333333"/>
                </a:solidFill>
                <a:latin typeface="微软雅黑" panose="020B0503020204020204" charset="-122"/>
                <a:ea typeface="微软雅黑" panose="020B0503020204020204" charset="-122"/>
                <a:sym typeface="+mn-ea"/>
              </a:rPr>
              <a:t>推进云南</a:t>
            </a:r>
            <a:r>
              <a:rPr sz="2000" b="1" dirty="0" err="1">
                <a:solidFill>
                  <a:srgbClr val="7030A0"/>
                </a:solidFill>
                <a:latin typeface="微软雅黑" panose="020B0503020204020204" charset="-122"/>
                <a:ea typeface="微软雅黑" panose="020B0503020204020204" charset="-122"/>
                <a:sym typeface="+mn-ea"/>
                <a:hlinkClick r:id="rId3"/>
              </a:rPr>
              <a:t>经济结构调整</a:t>
            </a:r>
            <a:r>
              <a:rPr sz="2000" b="1" dirty="0" err="1">
                <a:solidFill>
                  <a:srgbClr val="333333"/>
                </a:solidFill>
                <a:latin typeface="微软雅黑" panose="020B0503020204020204" charset="-122"/>
                <a:ea typeface="微软雅黑" panose="020B0503020204020204" charset="-122"/>
                <a:sym typeface="+mn-ea"/>
              </a:rPr>
              <a:t>和增长方式</a:t>
            </a:r>
            <a:endParaRPr sz="2000" b="1" dirty="0">
              <a:solidFill>
                <a:srgbClr val="333333"/>
              </a:solidFill>
              <a:latin typeface="微软雅黑" panose="020B0503020204020204" charset="-122"/>
              <a:ea typeface="微软雅黑" panose="020B0503020204020204" charset="-122"/>
              <a:sym typeface="+mn-ea"/>
            </a:endParaRPr>
          </a:p>
          <a:p>
            <a:pPr marL="342900" indent="-342900" algn="l" defTabSz="228600">
              <a:lnSpc>
                <a:spcPct val="100000"/>
              </a:lnSpc>
              <a:spcBef>
                <a:spcPts val="0"/>
              </a:spcBef>
              <a:spcAft>
                <a:spcPts val="1100"/>
              </a:spcAft>
              <a:buFont typeface="Wingdings" panose="05000000000000000000" pitchFamily="2" charset="2"/>
              <a:buChar char="l"/>
            </a:pPr>
            <a:r>
              <a:rPr sz="2000" b="1" dirty="0" err="1">
                <a:solidFill>
                  <a:srgbClr val="333333"/>
                </a:solidFill>
                <a:latin typeface="微软雅黑" panose="020B0503020204020204" charset="-122"/>
                <a:ea typeface="微软雅黑" panose="020B0503020204020204" charset="-122"/>
                <a:sym typeface="+mn-ea"/>
              </a:rPr>
              <a:t>转变、加快经济社会发展</a:t>
            </a:r>
            <a:endParaRPr lang="zh-CN" altLang="en-US" sz="2000" dirty="0"/>
          </a:p>
        </p:txBody>
      </p:sp>
      <p:sp>
        <p:nvSpPr>
          <p:cNvPr id="13" name="文本框 12"/>
          <p:cNvSpPr txBox="1"/>
          <p:nvPr/>
        </p:nvSpPr>
        <p:spPr>
          <a:xfrm>
            <a:off x="344938" y="5782245"/>
            <a:ext cx="4711546" cy="400110"/>
          </a:xfrm>
          <a:prstGeom prst="rect">
            <a:avLst/>
          </a:prstGeom>
          <a:noFill/>
        </p:spPr>
        <p:txBody>
          <a:bodyPr wrap="none" rtlCol="0" anchor="t">
            <a:spAutoFit/>
          </a:bodyPr>
          <a:lstStyle/>
          <a:p>
            <a:pPr marL="342900" indent="-342900">
              <a:buFont typeface="Wingdings" panose="05000000000000000000" pitchFamily="2" charset="2"/>
              <a:buChar char="l"/>
            </a:pPr>
            <a:r>
              <a:rPr sz="2000" b="1" dirty="0" err="1" smtClean="0">
                <a:solidFill>
                  <a:srgbClr val="333333"/>
                </a:solidFill>
                <a:latin typeface="微软雅黑" panose="020B0503020204020204" charset="-122"/>
                <a:ea typeface="微软雅黑" panose="020B0503020204020204" charset="-122"/>
                <a:sym typeface="+mn-ea"/>
              </a:rPr>
              <a:t>促进边疆</a:t>
            </a:r>
            <a:r>
              <a:rPr sz="2000" b="1" dirty="0" err="1" smtClean="0">
                <a:solidFill>
                  <a:srgbClr val="7030A0"/>
                </a:solidFill>
                <a:latin typeface="微软雅黑" panose="020B0503020204020204" charset="-122"/>
                <a:ea typeface="微软雅黑" panose="020B0503020204020204" charset="-122"/>
                <a:sym typeface="+mn-ea"/>
                <a:hlinkClick r:id="rId4"/>
              </a:rPr>
              <a:t>少数民族地区</a:t>
            </a:r>
            <a:r>
              <a:rPr sz="2000" b="1" dirty="0" err="1" smtClean="0">
                <a:solidFill>
                  <a:srgbClr val="333333"/>
                </a:solidFill>
                <a:latin typeface="微软雅黑" panose="020B0503020204020204" charset="-122"/>
                <a:ea typeface="微软雅黑" panose="020B0503020204020204" charset="-122"/>
                <a:sym typeface="+mn-ea"/>
              </a:rPr>
              <a:t>经济社会进步</a:t>
            </a:r>
            <a:endParaRPr lang="zh-CN" altLang="en-US" sz="2000" dirty="0"/>
          </a:p>
        </p:txBody>
      </p:sp>
      <p:sp>
        <p:nvSpPr>
          <p:cNvPr id="15" name="文本框 14"/>
          <p:cNvSpPr txBox="1"/>
          <p:nvPr/>
        </p:nvSpPr>
        <p:spPr>
          <a:xfrm>
            <a:off x="276726" y="2362200"/>
            <a:ext cx="2983832" cy="1198880"/>
          </a:xfrm>
          <a:prstGeom prst="rect">
            <a:avLst/>
          </a:prstGeom>
          <a:noFill/>
        </p:spPr>
        <p:txBody>
          <a:bodyPr wrap="square" rtlCol="0" anchor="t">
            <a:spAutoFit/>
          </a:bodyPr>
          <a:lstStyle/>
          <a:p>
            <a:pPr marL="0" indent="0" algn="l" defTabSz="228600">
              <a:lnSpc>
                <a:spcPct val="100000"/>
              </a:lnSpc>
              <a:spcBef>
                <a:spcPts val="0"/>
              </a:spcBef>
              <a:spcAft>
                <a:spcPts val="0"/>
              </a:spcAft>
              <a:buFontTx/>
              <a:buNone/>
            </a:pPr>
            <a:r>
              <a:rPr sz="4000" b="1" dirty="0" err="1">
                <a:solidFill>
                  <a:srgbClr val="FF0000"/>
                </a:solidFill>
                <a:latin typeface="微软雅黑" panose="020B0503020204020204" charset="-122"/>
                <a:ea typeface="微软雅黑" panose="020B0503020204020204" charset="-122"/>
                <a:sym typeface="+mn-ea"/>
              </a:rPr>
              <a:t>经济意义</a:t>
            </a:r>
            <a:endParaRPr lang="ko-KR" altLang="en-US" sz="4000" b="1" i="0" dirty="0">
              <a:solidFill>
                <a:srgbClr val="FF0000"/>
              </a:solidFill>
              <a:latin typeface="微软雅黑" panose="020B0503020204020204" charset="-122"/>
              <a:ea typeface="微软雅黑" panose="020B0503020204020204" charset="-122"/>
            </a:endParaRPr>
          </a:p>
          <a:p>
            <a:pPr marL="0" indent="0" algn="l" defTabSz="228600">
              <a:lnSpc>
                <a:spcPct val="100000"/>
              </a:lnSpc>
              <a:spcBef>
                <a:spcPts val="0"/>
              </a:spcBef>
              <a:spcAft>
                <a:spcPts val="1100"/>
              </a:spcAft>
              <a:buFontTx/>
              <a:buNone/>
            </a:pPr>
            <a:r>
              <a:rPr sz="3200" b="1" dirty="0" err="1">
                <a:solidFill>
                  <a:schemeClr val="accent1">
                    <a:lumMod val="75000"/>
                    <a:lumOff val="0"/>
                  </a:schemeClr>
                </a:solidFill>
                <a:latin typeface="微软雅黑" panose="020B0503020204020204" charset="-122"/>
                <a:ea typeface="微软雅黑" panose="020B0503020204020204" charset="-122"/>
                <a:sym typeface="+mn-ea"/>
              </a:rPr>
              <a:t>对西南地区</a:t>
            </a:r>
            <a:r>
              <a:rPr sz="3200" b="1" dirty="0">
                <a:solidFill>
                  <a:schemeClr val="accent1">
                    <a:lumMod val="75000"/>
                    <a:lumOff val="0"/>
                  </a:schemeClr>
                </a:solidFill>
                <a:latin typeface="微软雅黑" panose="020B0503020204020204" charset="-122"/>
                <a:ea typeface="微软雅黑" panose="020B0503020204020204" charset="-122"/>
                <a:sym typeface="+mn-ea"/>
              </a:rPr>
              <a:t>：</a:t>
            </a:r>
            <a:endParaRPr lang="zh-CN" altLang="en-US" sz="3200" dirty="0"/>
          </a:p>
        </p:txBody>
      </p:sp>
      <p:sp>
        <p:nvSpPr>
          <p:cNvPr id="41" name="文本框 40"/>
          <p:cNvSpPr txBox="1"/>
          <p:nvPr/>
        </p:nvSpPr>
        <p:spPr>
          <a:xfrm>
            <a:off x="546185" y="114995"/>
            <a:ext cx="5401401" cy="584775"/>
          </a:xfrm>
          <a:prstGeom prst="rect">
            <a:avLst/>
          </a:prstGeom>
          <a:noFill/>
        </p:spPr>
        <p:txBody>
          <a:bodyPr vert="horz" wrap="square" lIns="91440" tIns="45720" rIns="91440" bIns="45720" numCol="1" anchor="t">
            <a:spAutoFit/>
          </a:bodyPr>
          <a:lstStyle/>
          <a:p>
            <a:pPr marL="0" indent="0" algn="l" defTabSz="685800" eaLnBrk="1" hangingPunct="1">
              <a:lnSpc>
                <a:spcPct val="100000"/>
              </a:lnSpc>
              <a:spcBef>
                <a:spcPts val="0"/>
              </a:spcBef>
              <a:spcAft>
                <a:spcPts val="0"/>
              </a:spcAft>
              <a:buFontTx/>
              <a:buNone/>
            </a:pPr>
            <a:r>
              <a:rPr lang="zh-CN" altLang="en-US" sz="3200" b="1" dirty="0" smtClean="0">
                <a:solidFill>
                  <a:schemeClr val="accent1"/>
                </a:solidFill>
                <a:latin typeface="微软雅黑" panose="020B0503020204020204" charset="-122"/>
                <a:ea typeface="微软雅黑" panose="020B0503020204020204" charset="-122"/>
              </a:rPr>
              <a:t>（</a:t>
            </a:r>
            <a:r>
              <a:rPr lang="en-US" altLang="zh-CN" sz="3200" b="1" dirty="0" smtClean="0">
                <a:solidFill>
                  <a:schemeClr val="accent1"/>
                </a:solidFill>
                <a:latin typeface="微软雅黑" panose="020B0503020204020204" charset="-122"/>
                <a:ea typeface="微软雅黑" panose="020B0503020204020204" charset="-122"/>
              </a:rPr>
              <a:t>4</a:t>
            </a:r>
            <a:r>
              <a:rPr lang="zh-CN" altLang="en-US" sz="3200" b="1" dirty="0" smtClean="0">
                <a:solidFill>
                  <a:schemeClr val="accent1"/>
                </a:solidFill>
                <a:latin typeface="微软雅黑" panose="020B0503020204020204" charset="-122"/>
                <a:ea typeface="微软雅黑" panose="020B0503020204020204" charset="-122"/>
              </a:rPr>
              <a:t>）</a:t>
            </a:r>
            <a:r>
              <a:rPr sz="3200" b="1" dirty="0" err="1" smtClean="0">
                <a:solidFill>
                  <a:schemeClr val="accent1"/>
                </a:solidFill>
                <a:latin typeface="微软雅黑" panose="020B0503020204020204" charset="-122"/>
                <a:ea typeface="微软雅黑" panose="020B0503020204020204" charset="-122"/>
              </a:rPr>
              <a:t>西南地区交通</a:t>
            </a:r>
            <a:r>
              <a:rPr lang="zh-CN" altLang="en-US" sz="3200" b="1" dirty="0">
                <a:solidFill>
                  <a:schemeClr val="accent1"/>
                </a:solidFill>
                <a:latin typeface="微软雅黑" panose="020B0503020204020204" charset="-122"/>
                <a:ea typeface="微软雅黑" panose="020B0503020204020204" charset="-122"/>
              </a:rPr>
              <a:t>建设</a:t>
            </a:r>
            <a:endParaRPr lang="en-US" sz="3200" b="1" dirty="0">
              <a:solidFill>
                <a:schemeClr val="accent1"/>
              </a:solidFill>
              <a:latin typeface="微软雅黑" panose="020B0503020204020204" charset="-122"/>
              <a:ea typeface="微软雅黑" panose="020B0503020204020204"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6245" y="967670"/>
            <a:ext cx="5762560" cy="5553849"/>
          </a:xfrm>
          <a:prstGeom prst="rect">
            <a:avLst/>
          </a:prstGeom>
        </p:spPr>
      </p:pic>
    </p:spTree>
    <p:extLst>
      <p:ext uri="{BB962C8B-B14F-4D97-AF65-F5344CB8AC3E}">
        <p14:creationId xmlns:p14="http://schemas.microsoft.com/office/powerpoint/2010/main" val="17565866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P spid="12" grpId="0"/>
      <p:bldP spid="12" grpId="1"/>
      <p:bldP spid="13" grpId="0"/>
      <p:bldP spid="13" grpId="1"/>
      <p:bldP spid="15"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561" name="图片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32771"/>
          <p:cNvSpPr>
            <a:spLocks noChangeArrowheads="1"/>
          </p:cNvSpPr>
          <p:nvPr/>
        </p:nvSpPr>
        <p:spPr bwMode="auto">
          <a:xfrm>
            <a:off x="5109634" y="409022"/>
            <a:ext cx="6565900" cy="265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lnSpc>
                <a:spcPct val="120000"/>
              </a:lnSpc>
              <a:defRPr/>
            </a:pPr>
            <a:r>
              <a:rPr lang="zh-CN" altLang="en-US" sz="3200" dirty="0"/>
              <a:t>     </a:t>
            </a:r>
            <a:r>
              <a:rPr lang="zh-CN" altLang="en-US" sz="2667" b="1" dirty="0">
                <a:latin typeface="+mj-ea"/>
                <a:ea typeface="+mj-ea"/>
              </a:rPr>
              <a:t>2008年5月1日，投资140个亿的杭州湾跨海大桥正式通车，大桥北起嘉兴市，止于宁波市，全长36千米。</a:t>
            </a:r>
            <a:r>
              <a:rPr lang="zh-CN" altLang="zh-CN" sz="2667" b="1" dirty="0">
                <a:latin typeface="+mj-ea"/>
                <a:ea typeface="+mj-ea"/>
              </a:rPr>
              <a:t>上海和宁波的距离由此缩短</a:t>
            </a:r>
            <a:r>
              <a:rPr lang="en-US" altLang="zh-CN" sz="2667" b="1" dirty="0">
                <a:latin typeface="+mj-ea"/>
                <a:ea typeface="+mj-ea"/>
              </a:rPr>
              <a:t>120 </a:t>
            </a:r>
            <a:r>
              <a:rPr lang="zh-CN" altLang="zh-CN" sz="2667" b="1" dirty="0">
                <a:latin typeface="+mj-ea"/>
                <a:ea typeface="+mj-ea"/>
              </a:rPr>
              <a:t>千米，沪杭甬之间将构建起</a:t>
            </a:r>
            <a:r>
              <a:rPr lang="en-US" altLang="zh-CN" sz="2667" b="1" dirty="0">
                <a:latin typeface="+mj-ea"/>
                <a:ea typeface="+mj-ea"/>
              </a:rPr>
              <a:t>2</a:t>
            </a:r>
            <a:r>
              <a:rPr lang="zh-CN" altLang="zh-CN" sz="2667" b="1" dirty="0">
                <a:latin typeface="+mj-ea"/>
                <a:ea typeface="+mj-ea"/>
              </a:rPr>
              <a:t>小时的</a:t>
            </a:r>
            <a:r>
              <a:rPr lang="zh-CN" altLang="en-US" sz="2667" b="1" dirty="0">
                <a:latin typeface="+mj-ea"/>
                <a:ea typeface="+mj-ea"/>
              </a:rPr>
              <a:t>“</a:t>
            </a:r>
            <a:r>
              <a:rPr lang="zh-CN" altLang="zh-CN" sz="2667" b="1" dirty="0">
                <a:latin typeface="+mj-ea"/>
                <a:ea typeface="+mj-ea"/>
              </a:rPr>
              <a:t>金三角交通圈</a:t>
            </a:r>
            <a:r>
              <a:rPr lang="zh-CN" altLang="en-US" sz="2667" b="1" dirty="0">
                <a:latin typeface="+mj-ea"/>
                <a:ea typeface="+mj-ea"/>
              </a:rPr>
              <a:t>”。</a:t>
            </a:r>
            <a:r>
              <a:rPr lang="zh-CN" altLang="en-US" sz="2667" b="1" dirty="0">
                <a:solidFill>
                  <a:schemeClr val="accent2"/>
                </a:solidFill>
                <a:latin typeface="+mj-ea"/>
                <a:ea typeface="+mj-ea"/>
              </a:rPr>
              <a:t> </a:t>
            </a:r>
          </a:p>
        </p:txBody>
      </p:sp>
      <p:sp>
        <p:nvSpPr>
          <p:cNvPr id="24" name="矩形 23"/>
          <p:cNvSpPr/>
          <p:nvPr/>
        </p:nvSpPr>
        <p:spPr>
          <a:xfrm>
            <a:off x="4745567" y="3581400"/>
            <a:ext cx="8024284" cy="3047373"/>
          </a:xfrm>
          <a:prstGeom prst="rect">
            <a:avLst/>
          </a:prstGeom>
        </p:spPr>
        <p:txBody>
          <a:bodyPr>
            <a:spAutoFit/>
          </a:bodyPr>
          <a:lstStyle/>
          <a:p>
            <a:pPr indent="406390" eaLnBrk="0" hangingPunct="0">
              <a:lnSpc>
                <a:spcPct val="120000"/>
              </a:lnSpc>
              <a:defRPr/>
            </a:pPr>
            <a:r>
              <a:rPr lang="en-US" altLang="zh-CN" sz="2667" b="1" kern="100" dirty="0">
                <a:latin typeface="+mj-ea"/>
                <a:cs typeface="Times New Roman" panose="02020603050405020304" pitchFamily="18" charset="0"/>
              </a:rPr>
              <a:t>     2018</a:t>
            </a:r>
            <a:r>
              <a:rPr lang="zh-CN" altLang="zh-CN" sz="2667" b="1" kern="100" dirty="0">
                <a:latin typeface="+mj-ea"/>
                <a:cs typeface="Arial" panose="020B0604020202020204" pitchFamily="34" charset="0"/>
              </a:rPr>
              <a:t>年</a:t>
            </a:r>
            <a:r>
              <a:rPr lang="en-US" altLang="zh-CN" sz="2667" b="1" kern="100" dirty="0">
                <a:latin typeface="+mj-ea"/>
                <a:cs typeface="Times New Roman" panose="02020603050405020304" pitchFamily="18" charset="0"/>
              </a:rPr>
              <a:t>10</a:t>
            </a:r>
            <a:r>
              <a:rPr lang="zh-CN" altLang="zh-CN" sz="2667" b="1" kern="100" dirty="0">
                <a:latin typeface="+mj-ea"/>
                <a:cs typeface="Arial" panose="020B0604020202020204" pitchFamily="34" charset="0"/>
              </a:rPr>
              <a:t>月</a:t>
            </a:r>
            <a:r>
              <a:rPr lang="en-US" altLang="zh-CN" sz="2667" b="1" kern="100" dirty="0">
                <a:latin typeface="+mj-ea"/>
                <a:cs typeface="Times New Roman" panose="02020603050405020304" pitchFamily="18" charset="0"/>
              </a:rPr>
              <a:t>24</a:t>
            </a:r>
            <a:r>
              <a:rPr lang="zh-CN" altLang="zh-CN" sz="2667" b="1" kern="100" dirty="0">
                <a:latin typeface="+mj-ea"/>
                <a:cs typeface="Arial" panose="020B0604020202020204" pitchFamily="34" charset="0"/>
              </a:rPr>
              <a:t>日</a:t>
            </a:r>
            <a:r>
              <a:rPr lang="zh-CN" altLang="en-US" sz="2667" b="1" kern="100" dirty="0">
                <a:latin typeface="+mj-ea"/>
                <a:cs typeface="Arial" panose="020B0604020202020204" pitchFamily="34" charset="0"/>
              </a:rPr>
              <a:t>，</a:t>
            </a:r>
            <a:r>
              <a:rPr lang="zh-CN" altLang="zh-CN" sz="2667" b="1" kern="100" dirty="0">
                <a:latin typeface="+mj-ea"/>
                <a:cs typeface="Arial" panose="020B0604020202020204" pitchFamily="34" charset="0"/>
              </a:rPr>
              <a:t>投资额</a:t>
            </a:r>
            <a:r>
              <a:rPr lang="en-US" altLang="zh-CN" sz="2667" b="1" kern="100" dirty="0">
                <a:latin typeface="+mj-ea"/>
                <a:cs typeface="Times New Roman" panose="02020603050405020304" pitchFamily="18" charset="0"/>
              </a:rPr>
              <a:t>1269</a:t>
            </a:r>
            <a:r>
              <a:rPr lang="zh-CN" altLang="zh-CN" sz="2667" b="1" kern="100" dirty="0">
                <a:latin typeface="+mj-ea"/>
                <a:cs typeface="Arial" panose="020B0604020202020204" pitchFamily="34" charset="0"/>
              </a:rPr>
              <a:t>亿</a:t>
            </a:r>
            <a:r>
              <a:rPr lang="zh-CN" altLang="en-US" sz="2667" b="1" kern="100" dirty="0">
                <a:latin typeface="+mj-ea"/>
                <a:cs typeface="Arial" panose="020B0604020202020204" pitchFamily="34" charset="0"/>
              </a:rPr>
              <a:t>的</a:t>
            </a:r>
            <a:endParaRPr lang="en-US" altLang="zh-CN" sz="2667" b="1" kern="100" dirty="0">
              <a:latin typeface="+mj-ea"/>
              <a:cs typeface="Arial" panose="020B0604020202020204" pitchFamily="34" charset="0"/>
            </a:endParaRPr>
          </a:p>
          <a:p>
            <a:pPr indent="406390" eaLnBrk="0" hangingPunct="0">
              <a:lnSpc>
                <a:spcPct val="120000"/>
              </a:lnSpc>
              <a:defRPr/>
            </a:pPr>
            <a:r>
              <a:rPr lang="zh-CN" altLang="en-US" sz="2667" b="1" kern="100" dirty="0">
                <a:latin typeface="+mj-ea"/>
                <a:cs typeface="Arial" panose="020B0604020202020204" pitchFamily="34" charset="0"/>
              </a:rPr>
              <a:t>港珠澳大桥</a:t>
            </a:r>
            <a:r>
              <a:rPr lang="zh-CN" altLang="zh-CN" sz="2667" b="1" kern="100" dirty="0">
                <a:latin typeface="+mj-ea"/>
                <a:cs typeface="Arial" panose="020B0604020202020204" pitchFamily="34" charset="0"/>
              </a:rPr>
              <a:t>通</a:t>
            </a:r>
            <a:r>
              <a:rPr lang="zh-CN" altLang="en-US" sz="2667" b="1" kern="100" dirty="0">
                <a:latin typeface="+mj-ea"/>
                <a:cs typeface="Arial" panose="020B0604020202020204" pitchFamily="34" charset="0"/>
              </a:rPr>
              <a:t>车</a:t>
            </a:r>
            <a:r>
              <a:rPr lang="zh-CN" altLang="zh-CN" sz="2667" b="1" kern="100" dirty="0">
                <a:latin typeface="+mj-ea"/>
                <a:cs typeface="Arial" panose="020B0604020202020204" pitchFamily="34" charset="0"/>
              </a:rPr>
              <a:t>运营，</a:t>
            </a:r>
            <a:r>
              <a:rPr lang="zh-CN" altLang="en-US" sz="2667" b="1" kern="100" dirty="0">
                <a:latin typeface="+mj-ea"/>
                <a:cs typeface="Arial" panose="020B0604020202020204" pitchFamily="34" charset="0"/>
              </a:rPr>
              <a:t>大桥起自</a:t>
            </a:r>
            <a:r>
              <a:rPr lang="zh-CN" altLang="zh-CN" sz="2667" b="1" kern="100" dirty="0">
                <a:latin typeface="+mj-ea"/>
                <a:cs typeface="Arial" panose="020B0604020202020204" pitchFamily="34" charset="0"/>
              </a:rPr>
              <a:t>香港口岸</a:t>
            </a:r>
            <a:endParaRPr lang="en-US" altLang="zh-CN" sz="2667" b="1" kern="100" dirty="0">
              <a:latin typeface="+mj-ea"/>
              <a:cs typeface="Arial" panose="020B0604020202020204" pitchFamily="34" charset="0"/>
            </a:endParaRPr>
          </a:p>
          <a:p>
            <a:pPr indent="406390" eaLnBrk="0" hangingPunct="0">
              <a:lnSpc>
                <a:spcPct val="120000"/>
              </a:lnSpc>
              <a:defRPr/>
            </a:pPr>
            <a:r>
              <a:rPr lang="zh-CN" altLang="zh-CN" sz="2667" b="1" kern="100" dirty="0">
                <a:latin typeface="+mj-ea"/>
                <a:cs typeface="Arial" panose="020B0604020202020204" pitchFamily="34" charset="0"/>
              </a:rPr>
              <a:t>人工岛，止于珠海洪湾立交；全长</a:t>
            </a:r>
            <a:r>
              <a:rPr lang="en-US" altLang="zh-CN" sz="2667" b="1" kern="100" dirty="0">
                <a:latin typeface="+mj-ea"/>
                <a:cs typeface="Times New Roman" panose="02020603050405020304" pitchFamily="18" charset="0"/>
              </a:rPr>
              <a:t>55</a:t>
            </a:r>
            <a:r>
              <a:rPr lang="zh-CN" altLang="zh-CN" sz="2667" b="1" kern="100" dirty="0">
                <a:latin typeface="+mj-ea"/>
                <a:cs typeface="Arial" panose="020B0604020202020204" pitchFamily="34" charset="0"/>
              </a:rPr>
              <a:t>千米</a:t>
            </a:r>
            <a:r>
              <a:rPr lang="zh-CN" altLang="en-US" sz="2667" b="1" kern="100" dirty="0">
                <a:latin typeface="+mj-ea"/>
                <a:cs typeface="Arial" panose="020B0604020202020204" pitchFamily="34" charset="0"/>
              </a:rPr>
              <a:t>，</a:t>
            </a:r>
            <a:endParaRPr lang="en-US" altLang="zh-CN" sz="2667" b="1" kern="100" dirty="0">
              <a:latin typeface="+mj-ea"/>
              <a:cs typeface="Arial" panose="020B0604020202020204" pitchFamily="34" charset="0"/>
            </a:endParaRPr>
          </a:p>
          <a:p>
            <a:pPr indent="406390" eaLnBrk="0" hangingPunct="0">
              <a:lnSpc>
                <a:spcPct val="120000"/>
              </a:lnSpc>
              <a:defRPr/>
            </a:pPr>
            <a:r>
              <a:rPr lang="zh-CN" altLang="zh-CN" sz="2667" b="1" kern="100" dirty="0">
                <a:latin typeface="+mj-ea"/>
                <a:cs typeface="Times New Roman" panose="02020603050405020304" pitchFamily="18" charset="0"/>
              </a:rPr>
              <a:t>为全球已建最长跨海大桥</a:t>
            </a:r>
            <a:r>
              <a:rPr lang="zh-CN" altLang="en-US" sz="2667" b="1" kern="100" dirty="0">
                <a:latin typeface="+mj-ea"/>
                <a:cs typeface="Times New Roman" panose="02020603050405020304" pitchFamily="18" charset="0"/>
              </a:rPr>
              <a:t>，以</a:t>
            </a:r>
            <a:r>
              <a:rPr lang="zh-CN" altLang="zh-CN" sz="2667" b="1" kern="100" dirty="0">
                <a:latin typeface="+mj-ea"/>
                <a:cs typeface="Times New Roman" panose="02020603050405020304" pitchFamily="18" charset="0"/>
              </a:rPr>
              <a:t>其超大的建</a:t>
            </a:r>
            <a:endParaRPr lang="en-US" altLang="zh-CN" sz="2667" b="1" kern="100" dirty="0">
              <a:latin typeface="+mj-ea"/>
              <a:cs typeface="Times New Roman" panose="02020603050405020304" pitchFamily="18" charset="0"/>
            </a:endParaRPr>
          </a:p>
          <a:p>
            <a:pPr indent="406390" eaLnBrk="0" hangingPunct="0">
              <a:lnSpc>
                <a:spcPct val="120000"/>
              </a:lnSpc>
              <a:defRPr/>
            </a:pPr>
            <a:r>
              <a:rPr lang="zh-CN" altLang="zh-CN" sz="2667" b="1" kern="100" dirty="0">
                <a:latin typeface="+mj-ea"/>
                <a:cs typeface="Times New Roman" panose="02020603050405020304" pitchFamily="18" charset="0"/>
              </a:rPr>
              <a:t>筑规模、空前的施工难度和顶尖的建造技</a:t>
            </a:r>
            <a:endParaRPr lang="en-US" altLang="zh-CN" sz="2667" b="1" kern="100" dirty="0">
              <a:latin typeface="+mj-ea"/>
              <a:cs typeface="Times New Roman" panose="02020603050405020304" pitchFamily="18" charset="0"/>
            </a:endParaRPr>
          </a:p>
          <a:p>
            <a:pPr indent="406390" eaLnBrk="0" hangingPunct="0">
              <a:lnSpc>
                <a:spcPct val="120000"/>
              </a:lnSpc>
              <a:defRPr/>
            </a:pPr>
            <a:r>
              <a:rPr lang="zh-CN" altLang="zh-CN" sz="2667" b="1" kern="100" dirty="0">
                <a:latin typeface="+mj-ea"/>
                <a:cs typeface="Times New Roman" panose="02020603050405020304" pitchFamily="18" charset="0"/>
              </a:rPr>
              <a:t>术而闻名世界</a:t>
            </a:r>
            <a:r>
              <a:rPr lang="zh-CN" altLang="en-US" sz="2667" b="1" kern="100" dirty="0">
                <a:latin typeface="+mj-ea"/>
                <a:cs typeface="Times New Roman" panose="02020603050405020304" pitchFamily="18" charset="0"/>
              </a:rPr>
              <a:t>。</a:t>
            </a:r>
            <a:endParaRPr lang="en-US" altLang="zh-CN" sz="2667" b="1" kern="100" dirty="0">
              <a:latin typeface="+mj-ea"/>
              <a:cs typeface="Times New Roman" panose="02020603050405020304" pitchFamily="18" charset="0"/>
            </a:endParaRPr>
          </a:p>
        </p:txBody>
      </p:sp>
      <p:pic>
        <p:nvPicPr>
          <p:cNvPr id="66564" name="图片 32772" descr="51f597b444c3988af7344">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r="1263" b="3195"/>
          <a:stretch>
            <a:fillRect/>
          </a:stretch>
        </p:blipFill>
        <p:spPr bwMode="auto">
          <a:xfrm>
            <a:off x="38100" y="29633"/>
            <a:ext cx="4555067" cy="3412067"/>
          </a:xfrm>
          <a:prstGeom prst="rect">
            <a:avLst/>
          </a:prstGeom>
          <a:noFill/>
          <a:ln w="19050">
            <a:solidFill>
              <a:srgbClr val="002060"/>
            </a:solidFill>
            <a:miter lim="800000"/>
            <a:headEnd/>
            <a:tailEnd/>
          </a:ln>
          <a:extLst>
            <a:ext uri="{909E8E84-426E-40DD-AFC4-6F175D3DCCD1}">
              <a14:hiddenFill xmlns:a14="http://schemas.microsoft.com/office/drawing/2010/main">
                <a:solidFill>
                  <a:srgbClr val="FFFFFF"/>
                </a:solidFill>
              </a14:hiddenFill>
            </a:ext>
          </a:extLst>
        </p:spPr>
      </p:pic>
      <p:sp>
        <p:nvSpPr>
          <p:cNvPr id="27" name="矩形标注 26"/>
          <p:cNvSpPr/>
          <p:nvPr/>
        </p:nvSpPr>
        <p:spPr>
          <a:xfrm>
            <a:off x="171451" y="228601"/>
            <a:ext cx="2008716" cy="546100"/>
          </a:xfrm>
          <a:prstGeom prst="wedgeRectCallout">
            <a:avLst>
              <a:gd name="adj1" fmla="val 72758"/>
              <a:gd name="adj2" fmla="val 16005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sz="1867" b="1" dirty="0">
                <a:solidFill>
                  <a:srgbClr val="FFFFFF"/>
                </a:solidFill>
              </a:rPr>
              <a:t>杭州湾跨海大桥</a:t>
            </a:r>
          </a:p>
        </p:txBody>
      </p:sp>
      <p:grpSp>
        <p:nvGrpSpPr>
          <p:cNvPr id="66566" name="组合 27"/>
          <p:cNvGrpSpPr>
            <a:grpSpLocks/>
          </p:cNvGrpSpPr>
          <p:nvPr/>
        </p:nvGrpSpPr>
        <p:grpSpPr bwMode="auto">
          <a:xfrm>
            <a:off x="38100" y="3412067"/>
            <a:ext cx="4555067" cy="3416300"/>
            <a:chOff x="28769" y="2084473"/>
            <a:chExt cx="3415830" cy="2561665"/>
          </a:xfrm>
        </p:grpSpPr>
        <p:pic>
          <p:nvPicPr>
            <p:cNvPr id="66567" name="图片 28"/>
            <p:cNvPicPr>
              <a:picLocks noChangeAspect="1" noChangeArrowheads="1"/>
            </p:cNvPicPr>
            <p:nvPr/>
          </p:nvPicPr>
          <p:blipFill>
            <a:blip r:embed="rId5" cstate="print">
              <a:extLst>
                <a:ext uri="{28A0092B-C50C-407E-A947-70E740481C1C}">
                  <a14:useLocalDpi xmlns:a14="http://schemas.microsoft.com/office/drawing/2010/main" val="0"/>
                </a:ext>
              </a:extLst>
            </a:blip>
            <a:srcRect l="563" t="10344" r="1147" b="7040"/>
            <a:stretch>
              <a:fillRect/>
            </a:stretch>
          </p:blipFill>
          <p:spPr bwMode="auto">
            <a:xfrm>
              <a:off x="28769" y="2084473"/>
              <a:ext cx="3415830" cy="2561665"/>
            </a:xfrm>
            <a:prstGeom prst="rect">
              <a:avLst/>
            </a:prstGeom>
            <a:noFill/>
            <a:ln w="19050">
              <a:solidFill>
                <a:srgbClr val="002060"/>
              </a:solidFill>
              <a:miter lim="800000"/>
              <a:headEnd/>
              <a:tailEnd/>
            </a:ln>
            <a:extLst>
              <a:ext uri="{909E8E84-426E-40DD-AFC4-6F175D3DCCD1}">
                <a14:hiddenFill xmlns:a14="http://schemas.microsoft.com/office/drawing/2010/main">
                  <a:solidFill>
                    <a:srgbClr val="FFFFFF"/>
                  </a:solidFill>
                </a14:hiddenFill>
              </a:ext>
            </a:extLst>
          </p:spPr>
        </p:pic>
        <p:sp>
          <p:nvSpPr>
            <p:cNvPr id="30" name="矩形标注 29"/>
            <p:cNvSpPr/>
            <p:nvPr/>
          </p:nvSpPr>
          <p:spPr>
            <a:xfrm>
              <a:off x="1554147" y="4176341"/>
              <a:ext cx="1211095" cy="398376"/>
            </a:xfrm>
            <a:prstGeom prst="wedgeRectCallout">
              <a:avLst>
                <a:gd name="adj1" fmla="val -42804"/>
                <a:gd name="adj2" fmla="val -1267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sz="1867" b="1" dirty="0">
                  <a:solidFill>
                    <a:srgbClr val="FFFFFF"/>
                  </a:solidFill>
                </a:rPr>
                <a:t>港珠澳大桥</a:t>
              </a:r>
            </a:p>
          </p:txBody>
        </p:sp>
      </p:grpSp>
    </p:spTree>
    <p:extLst>
      <p:ext uri="{BB962C8B-B14F-4D97-AF65-F5344CB8AC3E}">
        <p14:creationId xmlns:p14="http://schemas.microsoft.com/office/powerpoint/2010/main" val="3234999209"/>
      </p:ext>
    </p:extLst>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7586"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3934" y="154518"/>
            <a:ext cx="4121151" cy="2635249"/>
          </a:xfrm>
          <a:prstGeom prst="rect">
            <a:avLst/>
          </a:prstGeom>
          <a:noFill/>
          <a:ln w="19050">
            <a:solidFill>
              <a:srgbClr val="EF7E0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7587" name="Object 4"/>
          <p:cNvGraphicFramePr>
            <a:graphicFrameLocks noChangeAspect="1"/>
          </p:cNvGraphicFramePr>
          <p:nvPr/>
        </p:nvGraphicFramePr>
        <p:xfrm>
          <a:off x="184151" y="154518"/>
          <a:ext cx="4121149" cy="2635249"/>
        </p:xfrm>
        <a:graphic>
          <a:graphicData uri="http://schemas.openxmlformats.org/presentationml/2006/ole">
            <mc:AlternateContent xmlns:mc="http://schemas.openxmlformats.org/markup-compatibility/2006">
              <mc:Choice xmlns:v="urn:schemas-microsoft-com:vml" Requires="v">
                <p:oleObj spid="_x0000_s388103" r:id="rId4" imgW="4761905" imgH="2876190" progId="PBrush">
                  <p:embed/>
                </p:oleObj>
              </mc:Choice>
              <mc:Fallback>
                <p:oleObj r:id="rId4" imgW="4761905" imgH="2876190" progId="PBrush">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51" y="154518"/>
                        <a:ext cx="4121149" cy="2635249"/>
                      </a:xfrm>
                      <a:prstGeom prst="rect">
                        <a:avLst/>
                      </a:prstGeom>
                      <a:noFill/>
                      <a:ln w="19050">
                        <a:solidFill>
                          <a:srgbClr val="00206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0164" y="154458"/>
            <a:ext cx="4210539" cy="2635797"/>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7589" name="文本框 9"/>
          <p:cNvSpPr txBox="1">
            <a:spLocks noChangeArrowheads="1"/>
          </p:cNvSpPr>
          <p:nvPr/>
        </p:nvSpPr>
        <p:spPr bwMode="auto">
          <a:xfrm>
            <a:off x="146051" y="2370667"/>
            <a:ext cx="210346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0" hangingPunct="0">
              <a:buFont typeface="Arial" panose="020B0604020202020204" pitchFamily="34" charset="0"/>
              <a:buNone/>
            </a:pPr>
            <a:r>
              <a:rPr lang="zh-CN" altLang="en-US" sz="2133" b="1">
                <a:solidFill>
                  <a:srgbClr val="FFC000"/>
                </a:solidFill>
                <a:latin typeface="微软雅黑" panose="020B0503020204020204" pitchFamily="34" charset="-122"/>
              </a:rPr>
              <a:t>杭州湾跨海大桥</a:t>
            </a:r>
          </a:p>
        </p:txBody>
      </p:sp>
      <p:sp>
        <p:nvSpPr>
          <p:cNvPr id="67590" name="文本框 10"/>
          <p:cNvSpPr txBox="1">
            <a:spLocks noChangeArrowheads="1"/>
          </p:cNvSpPr>
          <p:nvPr/>
        </p:nvSpPr>
        <p:spPr bwMode="auto">
          <a:xfrm>
            <a:off x="5069417" y="300567"/>
            <a:ext cx="210346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0" hangingPunct="0">
              <a:buFont typeface="Arial" panose="020B0604020202020204" pitchFamily="34" charset="0"/>
              <a:buNone/>
            </a:pPr>
            <a:r>
              <a:rPr lang="zh-CN" altLang="en-US" sz="2133" b="1">
                <a:latin typeface="微软雅黑" panose="020B0503020204020204" pitchFamily="34" charset="-122"/>
              </a:rPr>
              <a:t>杭州湾跨海大桥</a:t>
            </a:r>
          </a:p>
        </p:txBody>
      </p:sp>
      <p:sp>
        <p:nvSpPr>
          <p:cNvPr id="67591" name="文本框 11"/>
          <p:cNvSpPr txBox="1">
            <a:spLocks noChangeArrowheads="1"/>
          </p:cNvSpPr>
          <p:nvPr/>
        </p:nvSpPr>
        <p:spPr bwMode="auto">
          <a:xfrm>
            <a:off x="9048752" y="300567"/>
            <a:ext cx="155523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0" hangingPunct="0">
              <a:buFont typeface="Arial" panose="020B0604020202020204" pitchFamily="34" charset="0"/>
              <a:buNone/>
            </a:pPr>
            <a:r>
              <a:rPr lang="zh-CN" altLang="en-US" sz="2133" b="1">
                <a:solidFill>
                  <a:srgbClr val="FFC000"/>
                </a:solidFill>
                <a:latin typeface="微软雅黑" panose="020B0503020204020204" pitchFamily="34" charset="-122"/>
              </a:rPr>
              <a:t>港珠澳大桥</a:t>
            </a:r>
          </a:p>
        </p:txBody>
      </p:sp>
      <p:sp>
        <p:nvSpPr>
          <p:cNvPr id="13" name="文本框 12"/>
          <p:cNvSpPr txBox="1">
            <a:spLocks noChangeArrowheads="1"/>
          </p:cNvSpPr>
          <p:nvPr/>
        </p:nvSpPr>
        <p:spPr bwMode="auto">
          <a:xfrm>
            <a:off x="457200" y="3191934"/>
            <a:ext cx="1084303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0" hangingPunct="0">
              <a:lnSpc>
                <a:spcPct val="150000"/>
              </a:lnSpc>
            </a:pPr>
            <a:r>
              <a:rPr lang="zh-CN" altLang="en-US" sz="2400" b="1">
                <a:solidFill>
                  <a:srgbClr val="FF0000"/>
                </a:solidFill>
                <a:latin typeface="微软雅黑" panose="020B0503020204020204" pitchFamily="34" charset="-122"/>
              </a:rPr>
              <a:t>施工难度大的自然原因</a:t>
            </a:r>
            <a:r>
              <a:rPr lang="zh-CN" altLang="en-US" sz="2400" b="1">
                <a:latin typeface="微软雅黑" panose="020B0503020204020204" pitchFamily="34" charset="-122"/>
              </a:rPr>
              <a:t>：</a:t>
            </a:r>
            <a:r>
              <a:rPr lang="zh-CN" altLang="zh-CN" sz="2400" b="1"/>
              <a:t>海域宽阔</a:t>
            </a:r>
            <a:r>
              <a:rPr lang="zh-CN" altLang="en-US" sz="2400" b="1"/>
              <a:t>，跨度长；   </a:t>
            </a:r>
            <a:r>
              <a:rPr lang="zh-CN" altLang="zh-CN" sz="2400" b="1"/>
              <a:t>台风多 </a:t>
            </a:r>
            <a:r>
              <a:rPr lang="zh-CN" altLang="en-US" sz="2400" b="1"/>
              <a:t>；  </a:t>
            </a:r>
            <a:r>
              <a:rPr lang="zh-CN" altLang="zh-CN" sz="2400" b="1"/>
              <a:t>潮差大</a:t>
            </a:r>
            <a:r>
              <a:rPr lang="en-US" altLang="zh-CN" sz="2400" b="1"/>
              <a:t> </a:t>
            </a:r>
            <a:r>
              <a:rPr lang="zh-CN" altLang="en-US" sz="2400" b="1"/>
              <a:t>；  </a:t>
            </a:r>
            <a:r>
              <a:rPr lang="zh-CN" altLang="zh-CN" sz="2400" b="1"/>
              <a:t>流速急 </a:t>
            </a:r>
            <a:r>
              <a:rPr lang="zh-CN" altLang="en-US" sz="2400" b="1"/>
              <a:t>； </a:t>
            </a:r>
            <a:endParaRPr lang="en-US" altLang="zh-CN" sz="2400" b="1"/>
          </a:p>
          <a:p>
            <a:pPr eaLnBrk="0" hangingPunct="0">
              <a:lnSpc>
                <a:spcPct val="150000"/>
              </a:lnSpc>
            </a:pPr>
            <a:r>
              <a:rPr lang="en-US" altLang="zh-CN" sz="2400" b="1"/>
              <a:t>                                        </a:t>
            </a:r>
            <a:r>
              <a:rPr lang="zh-CN" altLang="zh-CN" sz="2400" b="1"/>
              <a:t>水深，风浪大</a:t>
            </a:r>
            <a:r>
              <a:rPr lang="zh-CN" altLang="en-US" sz="2400" b="1"/>
              <a:t>；  </a:t>
            </a:r>
            <a:r>
              <a:rPr lang="zh-CN" altLang="zh-CN" sz="2400" b="1"/>
              <a:t>海</a:t>
            </a:r>
            <a:r>
              <a:rPr lang="zh-CN" altLang="en-US" sz="2400" b="1"/>
              <a:t>水</a:t>
            </a:r>
            <a:r>
              <a:rPr lang="zh-CN" altLang="zh-CN" sz="2400" b="1"/>
              <a:t>腐蚀</a:t>
            </a:r>
            <a:r>
              <a:rPr lang="zh-CN" altLang="en-US" sz="2400" b="1"/>
              <a:t>强等</a:t>
            </a:r>
            <a:endParaRPr lang="zh-CN" altLang="zh-CN" sz="2400" b="1"/>
          </a:p>
          <a:p>
            <a:pPr eaLnBrk="0" hangingPunct="0"/>
            <a:r>
              <a:rPr lang="en-US" altLang="zh-CN" sz="2400" b="1"/>
              <a:t> </a:t>
            </a:r>
            <a:endParaRPr lang="zh-CN" altLang="en-US" sz="2133" b="1">
              <a:latin typeface="微软雅黑" panose="020B0503020204020204" pitchFamily="34" charset="-122"/>
            </a:endParaRPr>
          </a:p>
        </p:txBody>
      </p:sp>
      <p:sp>
        <p:nvSpPr>
          <p:cNvPr id="14" name="矩形 13"/>
          <p:cNvSpPr/>
          <p:nvPr/>
        </p:nvSpPr>
        <p:spPr>
          <a:xfrm>
            <a:off x="0" y="4485218"/>
            <a:ext cx="12702117" cy="646331"/>
          </a:xfrm>
          <a:prstGeom prst="rect">
            <a:avLst/>
          </a:prstGeom>
        </p:spPr>
        <p:txBody>
          <a:bodyPr>
            <a:spAutoFit/>
          </a:bodyPr>
          <a:lstStyle/>
          <a:p>
            <a:pPr marL="533387" indent="-177796" algn="just" eaLnBrk="0" hangingPunct="0">
              <a:lnSpc>
                <a:spcPct val="150000"/>
              </a:lnSpc>
              <a:defRPr/>
            </a:pPr>
            <a:r>
              <a:rPr lang="en-US" altLang="zh-CN" sz="2400" b="1" kern="100" dirty="0">
                <a:solidFill>
                  <a:srgbClr val="FF0000"/>
                </a:solidFill>
                <a:latin typeface="+mj-ea"/>
                <a:ea typeface="+mj-ea"/>
                <a:cs typeface="Times New Roman" panose="02020603050405020304" pitchFamily="18" charset="0"/>
              </a:rPr>
              <a:t>S</a:t>
            </a:r>
            <a:r>
              <a:rPr lang="zh-CN" altLang="zh-CN" sz="2400" b="1" kern="100" dirty="0">
                <a:solidFill>
                  <a:srgbClr val="FF0000"/>
                </a:solidFill>
                <a:latin typeface="+mj-ea"/>
                <a:ea typeface="+mj-ea"/>
                <a:cs typeface="Times New Roman" panose="02020603050405020304" pitchFamily="18" charset="0"/>
              </a:rPr>
              <a:t>型</a:t>
            </a:r>
            <a:r>
              <a:rPr lang="zh-CN" altLang="en-US" sz="2400" b="1" kern="100" dirty="0">
                <a:solidFill>
                  <a:srgbClr val="FF0000"/>
                </a:solidFill>
                <a:latin typeface="+mj-ea"/>
                <a:ea typeface="+mj-ea"/>
                <a:cs typeface="Times New Roman" panose="02020603050405020304" pitchFamily="18" charset="0"/>
              </a:rPr>
              <a:t>桥体：</a:t>
            </a:r>
            <a:r>
              <a:rPr lang="zh-CN" altLang="en-US" sz="2400" b="1" kern="100" dirty="0">
                <a:latin typeface="+mj-ea"/>
                <a:ea typeface="+mj-ea"/>
                <a:cs typeface="Times New Roman" panose="02020603050405020304" pitchFamily="18" charset="0"/>
              </a:rPr>
              <a:t>美观；  减少</a:t>
            </a:r>
            <a:r>
              <a:rPr lang="zh-CN" altLang="zh-CN" sz="2400" b="1" kern="100" dirty="0">
                <a:latin typeface="+mj-ea"/>
                <a:ea typeface="+mj-ea"/>
                <a:cs typeface="Times New Roman" panose="02020603050405020304" pitchFamily="18" charset="0"/>
              </a:rPr>
              <a:t>海潮对大桥的冲击</a:t>
            </a:r>
            <a:r>
              <a:rPr lang="zh-CN" altLang="en-US" sz="2400" b="1" kern="100" dirty="0">
                <a:latin typeface="+mj-ea"/>
                <a:ea typeface="+mj-ea"/>
                <a:cs typeface="Times New Roman" panose="02020603050405020304" pitchFamily="18" charset="0"/>
              </a:rPr>
              <a:t>；  缓解司机驾驶</a:t>
            </a:r>
            <a:r>
              <a:rPr lang="zh-CN" altLang="zh-CN" sz="2400" b="1" kern="100" dirty="0">
                <a:latin typeface="+mj-ea"/>
                <a:ea typeface="+mj-ea"/>
                <a:cs typeface="Times New Roman" panose="02020603050405020304" pitchFamily="18" charset="0"/>
              </a:rPr>
              <a:t>疲劳，减少交通事故。</a:t>
            </a:r>
          </a:p>
        </p:txBody>
      </p:sp>
      <p:sp>
        <p:nvSpPr>
          <p:cNvPr id="15" name="矩形 14"/>
          <p:cNvSpPr/>
          <p:nvPr/>
        </p:nvSpPr>
        <p:spPr>
          <a:xfrm>
            <a:off x="-539751" y="5274734"/>
            <a:ext cx="11220451" cy="646331"/>
          </a:xfrm>
          <a:prstGeom prst="rect">
            <a:avLst/>
          </a:prstGeom>
        </p:spPr>
        <p:txBody>
          <a:bodyPr>
            <a:spAutoFit/>
          </a:bodyPr>
          <a:lstStyle/>
          <a:p>
            <a:pPr indent="888978" algn="just" eaLnBrk="0" hangingPunct="0">
              <a:lnSpc>
                <a:spcPct val="150000"/>
              </a:lnSpc>
              <a:defRPr/>
            </a:pPr>
            <a:r>
              <a:rPr lang="zh-CN" altLang="zh-CN" sz="2400" b="1" kern="100" dirty="0">
                <a:solidFill>
                  <a:srgbClr val="FF0000"/>
                </a:solidFill>
                <a:latin typeface="+mj-ea"/>
                <a:ea typeface="+mj-ea"/>
                <a:cs typeface="Times New Roman" panose="02020603050405020304" pitchFamily="18" charset="0"/>
              </a:rPr>
              <a:t>斜拉索</a:t>
            </a:r>
            <a:r>
              <a:rPr lang="zh-CN" altLang="en-US" sz="2400" b="1" kern="100" dirty="0">
                <a:solidFill>
                  <a:srgbClr val="FF0000"/>
                </a:solidFill>
                <a:latin typeface="+mj-ea"/>
                <a:ea typeface="+mj-ea"/>
                <a:cs typeface="Times New Roman" panose="02020603050405020304" pitchFamily="18" charset="0"/>
              </a:rPr>
              <a:t>：</a:t>
            </a:r>
            <a:r>
              <a:rPr lang="zh-CN" altLang="zh-CN" sz="2400" b="1" kern="100" dirty="0">
                <a:latin typeface="+mj-ea"/>
                <a:ea typeface="+mj-ea"/>
                <a:cs typeface="Times New Roman" panose="02020603050405020304" pitchFamily="18" charset="0"/>
              </a:rPr>
              <a:t>利于船只通航； </a:t>
            </a:r>
            <a:r>
              <a:rPr lang="en-US" altLang="zh-CN" sz="2400" b="1" kern="100" dirty="0">
                <a:latin typeface="+mj-ea"/>
                <a:ea typeface="+mj-ea"/>
                <a:cs typeface="Times New Roman" panose="02020603050405020304" pitchFamily="18" charset="0"/>
              </a:rPr>
              <a:t>  </a:t>
            </a:r>
            <a:r>
              <a:rPr lang="zh-CN" altLang="zh-CN" sz="2400" b="1" kern="100" dirty="0">
                <a:latin typeface="+mj-ea"/>
                <a:ea typeface="+mj-ea"/>
                <a:cs typeface="Times New Roman" panose="02020603050405020304" pitchFamily="18" charset="0"/>
              </a:rPr>
              <a:t>丰富大桥景观；</a:t>
            </a:r>
            <a:r>
              <a:rPr lang="en-US" altLang="zh-CN" sz="2400" b="1" kern="100" dirty="0">
                <a:latin typeface="+mj-ea"/>
                <a:ea typeface="+mj-ea"/>
                <a:cs typeface="Times New Roman" panose="02020603050405020304" pitchFamily="18" charset="0"/>
              </a:rPr>
              <a:t>   </a:t>
            </a:r>
            <a:r>
              <a:rPr lang="zh-CN" altLang="zh-CN" sz="2400" b="1" kern="100" dirty="0">
                <a:latin typeface="+mj-ea"/>
                <a:ea typeface="+mj-ea"/>
                <a:cs typeface="Times New Roman" panose="02020603050405020304" pitchFamily="18" charset="0"/>
              </a:rPr>
              <a:t>节省建筑材料。</a:t>
            </a:r>
          </a:p>
        </p:txBody>
      </p:sp>
    </p:spTree>
    <p:extLst>
      <p:ext uri="{BB962C8B-B14F-4D97-AF65-F5344CB8AC3E}">
        <p14:creationId xmlns:p14="http://schemas.microsoft.com/office/powerpoint/2010/main" val="15727989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8610"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3934" y="154518"/>
            <a:ext cx="4121151" cy="2635249"/>
          </a:xfrm>
          <a:prstGeom prst="rect">
            <a:avLst/>
          </a:prstGeom>
          <a:noFill/>
          <a:ln w="19050">
            <a:solidFill>
              <a:srgbClr val="EF7E0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8611" name="Object 4"/>
          <p:cNvGraphicFramePr>
            <a:graphicFrameLocks noChangeAspect="1"/>
          </p:cNvGraphicFramePr>
          <p:nvPr/>
        </p:nvGraphicFramePr>
        <p:xfrm>
          <a:off x="184151" y="154518"/>
          <a:ext cx="4121149" cy="2635249"/>
        </p:xfrm>
        <a:graphic>
          <a:graphicData uri="http://schemas.openxmlformats.org/presentationml/2006/ole">
            <mc:AlternateContent xmlns:mc="http://schemas.openxmlformats.org/markup-compatibility/2006">
              <mc:Choice xmlns:v="urn:schemas-microsoft-com:vml" Requires="v">
                <p:oleObj spid="_x0000_s389127" r:id="rId4" imgW="4761905" imgH="2876190" progId="PBrush">
                  <p:embed/>
                </p:oleObj>
              </mc:Choice>
              <mc:Fallback>
                <p:oleObj r:id="rId4" imgW="4761905" imgH="2876190" progId="PBrush">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51" y="154518"/>
                        <a:ext cx="4121149" cy="2635249"/>
                      </a:xfrm>
                      <a:prstGeom prst="rect">
                        <a:avLst/>
                      </a:prstGeom>
                      <a:noFill/>
                      <a:ln w="19050">
                        <a:solidFill>
                          <a:srgbClr val="00206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0164" y="154458"/>
            <a:ext cx="4210539" cy="2635797"/>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8613" name="文本框 9"/>
          <p:cNvSpPr txBox="1">
            <a:spLocks noChangeArrowheads="1"/>
          </p:cNvSpPr>
          <p:nvPr/>
        </p:nvSpPr>
        <p:spPr bwMode="auto">
          <a:xfrm>
            <a:off x="146051" y="2370667"/>
            <a:ext cx="210346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0" hangingPunct="0">
              <a:buFont typeface="Arial" panose="020B0604020202020204" pitchFamily="34" charset="0"/>
              <a:buNone/>
            </a:pPr>
            <a:r>
              <a:rPr lang="zh-CN" altLang="en-US" sz="2133" b="1">
                <a:solidFill>
                  <a:srgbClr val="FFC000"/>
                </a:solidFill>
                <a:latin typeface="微软雅黑" panose="020B0503020204020204" pitchFamily="34" charset="-122"/>
              </a:rPr>
              <a:t>杭州湾跨海大桥</a:t>
            </a:r>
          </a:p>
        </p:txBody>
      </p:sp>
      <p:sp>
        <p:nvSpPr>
          <p:cNvPr id="68614" name="文本框 10"/>
          <p:cNvSpPr txBox="1">
            <a:spLocks noChangeArrowheads="1"/>
          </p:cNvSpPr>
          <p:nvPr/>
        </p:nvSpPr>
        <p:spPr bwMode="auto">
          <a:xfrm>
            <a:off x="5069417" y="300567"/>
            <a:ext cx="210346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0" hangingPunct="0">
              <a:buFont typeface="Arial" panose="020B0604020202020204" pitchFamily="34" charset="0"/>
              <a:buNone/>
            </a:pPr>
            <a:r>
              <a:rPr lang="zh-CN" altLang="en-US" sz="2133" b="1">
                <a:latin typeface="微软雅黑" panose="020B0503020204020204" pitchFamily="34" charset="-122"/>
              </a:rPr>
              <a:t>杭州湾跨海大桥</a:t>
            </a:r>
          </a:p>
        </p:txBody>
      </p:sp>
      <p:sp>
        <p:nvSpPr>
          <p:cNvPr id="68615" name="文本框 11"/>
          <p:cNvSpPr txBox="1">
            <a:spLocks noChangeArrowheads="1"/>
          </p:cNvSpPr>
          <p:nvPr/>
        </p:nvSpPr>
        <p:spPr bwMode="auto">
          <a:xfrm>
            <a:off x="9048752" y="300567"/>
            <a:ext cx="155523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0" hangingPunct="0">
              <a:buFont typeface="Arial" panose="020B0604020202020204" pitchFamily="34" charset="0"/>
              <a:buNone/>
            </a:pPr>
            <a:r>
              <a:rPr lang="zh-CN" altLang="en-US" sz="2133" b="1">
                <a:solidFill>
                  <a:srgbClr val="FFC000"/>
                </a:solidFill>
                <a:latin typeface="微软雅黑" panose="020B0503020204020204" pitchFamily="34" charset="-122"/>
              </a:rPr>
              <a:t>港珠澳大桥</a:t>
            </a:r>
          </a:p>
        </p:txBody>
      </p:sp>
      <p:sp>
        <p:nvSpPr>
          <p:cNvPr id="13" name="文本框 12"/>
          <p:cNvSpPr txBox="1">
            <a:spLocks noChangeArrowheads="1"/>
          </p:cNvSpPr>
          <p:nvPr/>
        </p:nvSpPr>
        <p:spPr bwMode="auto">
          <a:xfrm>
            <a:off x="543985" y="3276601"/>
            <a:ext cx="986680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eaLnBrk="0" hangingPunct="0">
              <a:lnSpc>
                <a:spcPct val="150000"/>
              </a:lnSpc>
            </a:pPr>
            <a:r>
              <a:rPr lang="zh-CN" altLang="en-US" sz="2400" b="1">
                <a:solidFill>
                  <a:srgbClr val="FF0000"/>
                </a:solidFill>
                <a:latin typeface="微软雅黑" panose="020B0503020204020204" pitchFamily="34" charset="-122"/>
              </a:rPr>
              <a:t>意义：</a:t>
            </a:r>
            <a:r>
              <a:rPr lang="zh-CN" altLang="en-US" sz="2400" b="1">
                <a:latin typeface="微软雅黑" panose="020B0503020204020204" pitchFamily="34" charset="-122"/>
              </a:rPr>
              <a:t>缩短两地距离，减少运输时间，提高运输效率，降低运输成本； </a:t>
            </a:r>
            <a:endParaRPr lang="en-US" altLang="zh-CN" sz="2400" b="1">
              <a:latin typeface="微软雅黑" panose="020B0503020204020204" pitchFamily="34" charset="-122"/>
            </a:endParaRPr>
          </a:p>
          <a:p>
            <a:pPr eaLnBrk="0" hangingPunct="0">
              <a:lnSpc>
                <a:spcPct val="150000"/>
              </a:lnSpc>
            </a:pPr>
            <a:r>
              <a:rPr lang="zh-CN" altLang="en-US" sz="2400" b="1">
                <a:latin typeface="微软雅黑" panose="020B0503020204020204" pitchFamily="34" charset="-122"/>
              </a:rPr>
              <a:t>          合理布局交通网，缓解运输压力； </a:t>
            </a:r>
            <a:endParaRPr lang="en-US" altLang="zh-CN" sz="2400" b="1">
              <a:latin typeface="微软雅黑" panose="020B0503020204020204" pitchFamily="34" charset="-122"/>
            </a:endParaRPr>
          </a:p>
          <a:p>
            <a:pPr eaLnBrk="0" hangingPunct="0">
              <a:lnSpc>
                <a:spcPct val="150000"/>
              </a:lnSpc>
            </a:pPr>
            <a:r>
              <a:rPr lang="zh-CN" altLang="en-US" sz="2400" b="1">
                <a:latin typeface="微软雅黑" panose="020B0503020204020204" pitchFamily="34" charset="-122"/>
              </a:rPr>
              <a:t>          推进地区城市化发展，促进社会繁荣稳定； </a:t>
            </a:r>
            <a:endParaRPr lang="en-US" altLang="zh-CN" sz="2400" b="1">
              <a:latin typeface="微软雅黑" panose="020B0503020204020204" pitchFamily="34" charset="-122"/>
            </a:endParaRPr>
          </a:p>
          <a:p>
            <a:pPr eaLnBrk="0" hangingPunct="0">
              <a:lnSpc>
                <a:spcPct val="150000"/>
              </a:lnSpc>
            </a:pPr>
            <a:r>
              <a:rPr lang="zh-CN" altLang="en-US" sz="2400" b="1">
                <a:latin typeface="微软雅黑" panose="020B0503020204020204" pitchFamily="34" charset="-122"/>
              </a:rPr>
              <a:t>          加强地区政治、经济、文化等方面联系。</a:t>
            </a:r>
            <a:endParaRPr lang="en-US" altLang="zh-CN" sz="2400" b="1">
              <a:latin typeface="微软雅黑" panose="020B0503020204020204" pitchFamily="34" charset="-122"/>
            </a:endParaRPr>
          </a:p>
          <a:p>
            <a:pPr eaLnBrk="0" hangingPunct="0">
              <a:lnSpc>
                <a:spcPct val="150000"/>
              </a:lnSpc>
            </a:pPr>
            <a:r>
              <a:rPr lang="en-US" altLang="zh-CN" sz="2400" b="1">
                <a:latin typeface="微软雅黑" panose="020B0503020204020204" pitchFamily="34" charset="-122"/>
              </a:rPr>
              <a:t>          </a:t>
            </a:r>
            <a:r>
              <a:rPr lang="zh-CN" altLang="en-US" sz="2400" b="1">
                <a:latin typeface="微软雅黑" panose="020B0503020204020204" pitchFamily="34" charset="-122"/>
              </a:rPr>
              <a:t>实现节能减排，减少油耗和尾气排放，减轻环境污染</a:t>
            </a:r>
            <a:endParaRPr lang="en-US" altLang="zh-CN" sz="2400" b="1">
              <a:latin typeface="微软雅黑" panose="020B0503020204020204" pitchFamily="34" charset="-122"/>
            </a:endParaRPr>
          </a:p>
        </p:txBody>
      </p:sp>
    </p:spTree>
    <p:extLst>
      <p:ext uri="{BB962C8B-B14F-4D97-AF65-F5344CB8AC3E}">
        <p14:creationId xmlns:p14="http://schemas.microsoft.com/office/powerpoint/2010/main" val="357642075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INDEX" val="20187308"/>
  <p:tag name="KSO_WM_TEMPLATE_SUBCATEGORY" val="0"/>
  <p:tag name="KSO_WM_TEMPLATE_THUMBS_INDEX" val="1"/>
</p:tagLst>
</file>

<file path=ppt/tags/tag10.xml><?xml version="1.0" encoding="utf-8"?>
<p:tagLst xmlns:a="http://schemas.openxmlformats.org/drawingml/2006/main" xmlns:r="http://schemas.openxmlformats.org/officeDocument/2006/relationships" xmlns:p="http://schemas.openxmlformats.org/presentationml/2006/main">
  <p:tag name="AS_UNIQUEID" val="444"/>
</p:tagLst>
</file>

<file path=ppt/tags/tag100.xml><?xml version="1.0" encoding="utf-8"?>
<p:tagLst xmlns:a="http://schemas.openxmlformats.org/drawingml/2006/main" xmlns:r="http://schemas.openxmlformats.org/officeDocument/2006/relationships" xmlns:p="http://schemas.openxmlformats.org/presentationml/2006/main">
  <p:tag name="AS_UNIQUEID" val="681"/>
</p:tagLst>
</file>

<file path=ppt/tags/tag101.xml><?xml version="1.0" encoding="utf-8"?>
<p:tagLst xmlns:a="http://schemas.openxmlformats.org/drawingml/2006/main" xmlns:r="http://schemas.openxmlformats.org/officeDocument/2006/relationships" xmlns:p="http://schemas.openxmlformats.org/presentationml/2006/main">
  <p:tag name="AS_UNIQUEID" val="682"/>
</p:tagLst>
</file>

<file path=ppt/tags/tag102.xml><?xml version="1.0" encoding="utf-8"?>
<p:tagLst xmlns:a="http://schemas.openxmlformats.org/drawingml/2006/main" xmlns:r="http://schemas.openxmlformats.org/officeDocument/2006/relationships" xmlns:p="http://schemas.openxmlformats.org/presentationml/2006/main">
  <p:tag name="AS_UNIQUEID" val="683"/>
</p:tagLst>
</file>

<file path=ppt/tags/tag103.xml><?xml version="1.0" encoding="utf-8"?>
<p:tagLst xmlns:a="http://schemas.openxmlformats.org/drawingml/2006/main" xmlns:r="http://schemas.openxmlformats.org/officeDocument/2006/relationships" xmlns:p="http://schemas.openxmlformats.org/presentationml/2006/main">
  <p:tag name="AS_UNIQUEID" val="684"/>
</p:tagLst>
</file>

<file path=ppt/tags/tag104.xml><?xml version="1.0" encoding="utf-8"?>
<p:tagLst xmlns:a="http://schemas.openxmlformats.org/drawingml/2006/main" xmlns:r="http://schemas.openxmlformats.org/officeDocument/2006/relationships" xmlns:p="http://schemas.openxmlformats.org/presentationml/2006/main">
  <p:tag name="AS_UNIQUEID" val="685"/>
</p:tagLst>
</file>

<file path=ppt/tags/tag105.xml><?xml version="1.0" encoding="utf-8"?>
<p:tagLst xmlns:a="http://schemas.openxmlformats.org/drawingml/2006/main" xmlns:r="http://schemas.openxmlformats.org/officeDocument/2006/relationships" xmlns:p="http://schemas.openxmlformats.org/presentationml/2006/main">
  <p:tag name="AS_UNIQUEID" val="686"/>
</p:tagLst>
</file>

<file path=ppt/tags/tag106.xml><?xml version="1.0" encoding="utf-8"?>
<p:tagLst xmlns:a="http://schemas.openxmlformats.org/drawingml/2006/main" xmlns:r="http://schemas.openxmlformats.org/officeDocument/2006/relationships" xmlns:p="http://schemas.openxmlformats.org/presentationml/2006/main">
  <p:tag name="AS_UNIQUEID" val="687"/>
</p:tagLst>
</file>

<file path=ppt/tags/tag107.xml><?xml version="1.0" encoding="utf-8"?>
<p:tagLst xmlns:a="http://schemas.openxmlformats.org/drawingml/2006/main" xmlns:r="http://schemas.openxmlformats.org/officeDocument/2006/relationships" xmlns:p="http://schemas.openxmlformats.org/presentationml/2006/main">
  <p:tag name="AS_UNIQUEID" val="688"/>
</p:tagLst>
</file>

<file path=ppt/tags/tag108.xml><?xml version="1.0" encoding="utf-8"?>
<p:tagLst xmlns:a="http://schemas.openxmlformats.org/drawingml/2006/main" xmlns:r="http://schemas.openxmlformats.org/officeDocument/2006/relationships" xmlns:p="http://schemas.openxmlformats.org/presentationml/2006/main">
  <p:tag name="AS_UNIQUEID" val="689"/>
</p:tagLst>
</file>

<file path=ppt/tags/tag109.xml><?xml version="1.0" encoding="utf-8"?>
<p:tagLst xmlns:a="http://schemas.openxmlformats.org/drawingml/2006/main" xmlns:r="http://schemas.openxmlformats.org/officeDocument/2006/relationships" xmlns:p="http://schemas.openxmlformats.org/presentationml/2006/main">
  <p:tag name="AS_UNIQUEID" val="690"/>
</p:tagLst>
</file>

<file path=ppt/tags/tag11.xml><?xml version="1.0" encoding="utf-8"?>
<p:tagLst xmlns:a="http://schemas.openxmlformats.org/drawingml/2006/main" xmlns:r="http://schemas.openxmlformats.org/officeDocument/2006/relationships" xmlns:p="http://schemas.openxmlformats.org/presentationml/2006/main">
  <p:tag name="AS_UNIQUEID" val="445"/>
</p:tagLst>
</file>

<file path=ppt/tags/tag110.xml><?xml version="1.0" encoding="utf-8"?>
<p:tagLst xmlns:a="http://schemas.openxmlformats.org/drawingml/2006/main" xmlns:r="http://schemas.openxmlformats.org/officeDocument/2006/relationships" xmlns:p="http://schemas.openxmlformats.org/presentationml/2006/main">
  <p:tag name="AS_UNIQUEID" val="691"/>
</p:tagLst>
</file>

<file path=ppt/tags/tag111.xml><?xml version="1.0" encoding="utf-8"?>
<p:tagLst xmlns:a="http://schemas.openxmlformats.org/drawingml/2006/main" xmlns:r="http://schemas.openxmlformats.org/officeDocument/2006/relationships" xmlns:p="http://schemas.openxmlformats.org/presentationml/2006/main">
  <p:tag name="AS_UNIQUEID" val="692"/>
</p:tagLst>
</file>

<file path=ppt/tags/tag112.xml><?xml version="1.0" encoding="utf-8"?>
<p:tagLst xmlns:a="http://schemas.openxmlformats.org/drawingml/2006/main" xmlns:r="http://schemas.openxmlformats.org/officeDocument/2006/relationships" xmlns:p="http://schemas.openxmlformats.org/presentationml/2006/main">
  <p:tag name="AS_UNIQUEID" val="693"/>
</p:tagLst>
</file>

<file path=ppt/tags/tag113.xml><?xml version="1.0" encoding="utf-8"?>
<p:tagLst xmlns:a="http://schemas.openxmlformats.org/drawingml/2006/main" xmlns:r="http://schemas.openxmlformats.org/officeDocument/2006/relationships" xmlns:p="http://schemas.openxmlformats.org/presentationml/2006/main">
  <p:tag name="AS_UNIQUEID" val="694"/>
</p:tagLst>
</file>

<file path=ppt/tags/tag114.xml><?xml version="1.0" encoding="utf-8"?>
<p:tagLst xmlns:a="http://schemas.openxmlformats.org/drawingml/2006/main" xmlns:r="http://schemas.openxmlformats.org/officeDocument/2006/relationships" xmlns:p="http://schemas.openxmlformats.org/presentationml/2006/main">
  <p:tag name="AS_UNIQUEID" val="695"/>
</p:tagLst>
</file>

<file path=ppt/tags/tag115.xml><?xml version="1.0" encoding="utf-8"?>
<p:tagLst xmlns:a="http://schemas.openxmlformats.org/drawingml/2006/main" xmlns:r="http://schemas.openxmlformats.org/officeDocument/2006/relationships" xmlns:p="http://schemas.openxmlformats.org/presentationml/2006/main">
  <p:tag name="AS_UNIQUEID" val="696"/>
</p:tagLst>
</file>

<file path=ppt/tags/tag116.xml><?xml version="1.0" encoding="utf-8"?>
<p:tagLst xmlns:a="http://schemas.openxmlformats.org/drawingml/2006/main" xmlns:r="http://schemas.openxmlformats.org/officeDocument/2006/relationships" xmlns:p="http://schemas.openxmlformats.org/presentationml/2006/main">
  <p:tag name="AS_UNIQUEID" val="699"/>
</p:tagLst>
</file>

<file path=ppt/tags/tag117.xml><?xml version="1.0" encoding="utf-8"?>
<p:tagLst xmlns:a="http://schemas.openxmlformats.org/drawingml/2006/main" xmlns:r="http://schemas.openxmlformats.org/officeDocument/2006/relationships" xmlns:p="http://schemas.openxmlformats.org/presentationml/2006/main">
  <p:tag name="AS_UNIQUEID" val="702"/>
</p:tagLst>
</file>

<file path=ppt/tags/tag118.xml><?xml version="1.0" encoding="utf-8"?>
<p:tagLst xmlns:a="http://schemas.openxmlformats.org/drawingml/2006/main" xmlns:r="http://schemas.openxmlformats.org/officeDocument/2006/relationships" xmlns:p="http://schemas.openxmlformats.org/presentationml/2006/main">
  <p:tag name="AS_UNIQUEID" val="700"/>
</p:tagLst>
</file>

<file path=ppt/tags/tag119.xml><?xml version="1.0" encoding="utf-8"?>
<p:tagLst xmlns:a="http://schemas.openxmlformats.org/drawingml/2006/main" xmlns:r="http://schemas.openxmlformats.org/officeDocument/2006/relationships" xmlns:p="http://schemas.openxmlformats.org/presentationml/2006/main">
  <p:tag name="AS_UNIQUEID" val="701"/>
</p:tagLst>
</file>

<file path=ppt/tags/tag12.xml><?xml version="1.0" encoding="utf-8"?>
<p:tagLst xmlns:a="http://schemas.openxmlformats.org/drawingml/2006/main" xmlns:r="http://schemas.openxmlformats.org/officeDocument/2006/relationships" xmlns:p="http://schemas.openxmlformats.org/presentationml/2006/main">
  <p:tag name="AS_UNIQUEID" val="446"/>
</p:tagLst>
</file>

<file path=ppt/tags/tag120.xml><?xml version="1.0" encoding="utf-8"?>
<p:tagLst xmlns:a="http://schemas.openxmlformats.org/drawingml/2006/main" xmlns:r="http://schemas.openxmlformats.org/officeDocument/2006/relationships" xmlns:p="http://schemas.openxmlformats.org/presentationml/2006/main">
  <p:tag name="AS_UNIQUEID" val="697"/>
</p:tagLst>
</file>

<file path=ppt/tags/tag121.xml><?xml version="1.0" encoding="utf-8"?>
<p:tagLst xmlns:a="http://schemas.openxmlformats.org/drawingml/2006/main" xmlns:r="http://schemas.openxmlformats.org/officeDocument/2006/relationships" xmlns:p="http://schemas.openxmlformats.org/presentationml/2006/main">
  <p:tag name="AS_UNIQUEID" val="698"/>
</p:tagLst>
</file>

<file path=ppt/tags/tag122.xml><?xml version="1.0" encoding="utf-8"?>
<p:tagLst xmlns:a="http://schemas.openxmlformats.org/drawingml/2006/main" xmlns:r="http://schemas.openxmlformats.org/officeDocument/2006/relationships" xmlns:p="http://schemas.openxmlformats.org/presentationml/2006/main">
  <p:tag name="AS_UNIQUEID" val="703"/>
</p:tagLst>
</file>

<file path=ppt/tags/tag123.xml><?xml version="1.0" encoding="utf-8"?>
<p:tagLst xmlns:a="http://schemas.openxmlformats.org/drawingml/2006/main" xmlns:r="http://schemas.openxmlformats.org/officeDocument/2006/relationships" xmlns:p="http://schemas.openxmlformats.org/presentationml/2006/main">
  <p:tag name="AS_UNIQUEID" val="704"/>
</p:tagLst>
</file>

<file path=ppt/tags/tag124.xml><?xml version="1.0" encoding="utf-8"?>
<p:tagLst xmlns:a="http://schemas.openxmlformats.org/drawingml/2006/main" xmlns:r="http://schemas.openxmlformats.org/officeDocument/2006/relationships" xmlns:p="http://schemas.openxmlformats.org/presentationml/2006/main">
  <p:tag name="AS_UNIQUEID" val="705"/>
</p:tagLst>
</file>

<file path=ppt/tags/tag125.xml><?xml version="1.0" encoding="utf-8"?>
<p:tagLst xmlns:a="http://schemas.openxmlformats.org/drawingml/2006/main" xmlns:r="http://schemas.openxmlformats.org/officeDocument/2006/relationships" xmlns:p="http://schemas.openxmlformats.org/presentationml/2006/main">
  <p:tag name="AS_UNIQUEID" val="706"/>
</p:tagLst>
</file>

<file path=ppt/tags/tag126.xml><?xml version="1.0" encoding="utf-8"?>
<p:tagLst xmlns:a="http://schemas.openxmlformats.org/drawingml/2006/main" xmlns:r="http://schemas.openxmlformats.org/officeDocument/2006/relationships" xmlns:p="http://schemas.openxmlformats.org/presentationml/2006/main">
  <p:tag name="AS_UNIQUEID" val="707"/>
</p:tagLst>
</file>

<file path=ppt/tags/tag127.xml><?xml version="1.0" encoding="utf-8"?>
<p:tagLst xmlns:a="http://schemas.openxmlformats.org/drawingml/2006/main" xmlns:r="http://schemas.openxmlformats.org/officeDocument/2006/relationships" xmlns:p="http://schemas.openxmlformats.org/presentationml/2006/main">
  <p:tag name="AS_UNIQUEID" val="708"/>
</p:tagLst>
</file>

<file path=ppt/tags/tag128.xml><?xml version="1.0" encoding="utf-8"?>
<p:tagLst xmlns:a="http://schemas.openxmlformats.org/drawingml/2006/main" xmlns:r="http://schemas.openxmlformats.org/officeDocument/2006/relationships" xmlns:p="http://schemas.openxmlformats.org/presentationml/2006/main">
  <p:tag name="AS_UNIQUEID" val="709"/>
</p:tagLst>
</file>

<file path=ppt/tags/tag129.xml><?xml version="1.0" encoding="utf-8"?>
<p:tagLst xmlns:a="http://schemas.openxmlformats.org/drawingml/2006/main" xmlns:r="http://schemas.openxmlformats.org/officeDocument/2006/relationships" xmlns:p="http://schemas.openxmlformats.org/presentationml/2006/main">
  <p:tag name="AS_UNIQUEID" val="710"/>
</p:tagLst>
</file>

<file path=ppt/tags/tag13.xml><?xml version="1.0" encoding="utf-8"?>
<p:tagLst xmlns:a="http://schemas.openxmlformats.org/drawingml/2006/main" xmlns:r="http://schemas.openxmlformats.org/officeDocument/2006/relationships" xmlns:p="http://schemas.openxmlformats.org/presentationml/2006/main">
  <p:tag name="AS_UNIQUEID" val="447"/>
</p:tagLst>
</file>

<file path=ppt/tags/tag130.xml><?xml version="1.0" encoding="utf-8"?>
<p:tagLst xmlns:a="http://schemas.openxmlformats.org/drawingml/2006/main" xmlns:r="http://schemas.openxmlformats.org/officeDocument/2006/relationships" xmlns:p="http://schemas.openxmlformats.org/presentationml/2006/main">
  <p:tag name="AS_UNIQUEID" val="711"/>
</p:tagLst>
</file>

<file path=ppt/tags/tag131.xml><?xml version="1.0" encoding="utf-8"?>
<p:tagLst xmlns:a="http://schemas.openxmlformats.org/drawingml/2006/main" xmlns:r="http://schemas.openxmlformats.org/officeDocument/2006/relationships" xmlns:p="http://schemas.openxmlformats.org/presentationml/2006/main">
  <p:tag name="AS_UNIQUEID" val="586"/>
</p:tagLst>
</file>

<file path=ppt/tags/tag132.xml><?xml version="1.0" encoding="utf-8"?>
<p:tagLst xmlns:a="http://schemas.openxmlformats.org/drawingml/2006/main" xmlns:r="http://schemas.openxmlformats.org/officeDocument/2006/relationships" xmlns:p="http://schemas.openxmlformats.org/presentationml/2006/main">
  <p:tag name="AS_UNIQUEID" val="587"/>
</p:tagLst>
</file>

<file path=ppt/tags/tag133.xml><?xml version="1.0" encoding="utf-8"?>
<p:tagLst xmlns:a="http://schemas.openxmlformats.org/drawingml/2006/main" xmlns:r="http://schemas.openxmlformats.org/officeDocument/2006/relationships" xmlns:p="http://schemas.openxmlformats.org/presentationml/2006/main">
  <p:tag name="AS_UNIQUEID" val="588"/>
</p:tagLst>
</file>

<file path=ppt/tags/tag134.xml><?xml version="1.0" encoding="utf-8"?>
<p:tagLst xmlns:a="http://schemas.openxmlformats.org/drawingml/2006/main" xmlns:r="http://schemas.openxmlformats.org/officeDocument/2006/relationships" xmlns:p="http://schemas.openxmlformats.org/presentationml/2006/main">
  <p:tag name="AS_UNIQUEID" val="589"/>
</p:tagLst>
</file>

<file path=ppt/tags/tag135.xml><?xml version="1.0" encoding="utf-8"?>
<p:tagLst xmlns:a="http://schemas.openxmlformats.org/drawingml/2006/main" xmlns:r="http://schemas.openxmlformats.org/officeDocument/2006/relationships" xmlns:p="http://schemas.openxmlformats.org/presentationml/2006/main">
  <p:tag name="AS_UNIQUEID" val="590"/>
</p:tagLst>
</file>

<file path=ppt/tags/tag136.xml><?xml version="1.0" encoding="utf-8"?>
<p:tagLst xmlns:a="http://schemas.openxmlformats.org/drawingml/2006/main" xmlns:r="http://schemas.openxmlformats.org/officeDocument/2006/relationships" xmlns:p="http://schemas.openxmlformats.org/presentationml/2006/main">
  <p:tag name="AS_UNIQUEID" val="591"/>
</p:tagLst>
</file>

<file path=ppt/tags/tag137.xml><?xml version="1.0" encoding="utf-8"?>
<p:tagLst xmlns:a="http://schemas.openxmlformats.org/drawingml/2006/main" xmlns:r="http://schemas.openxmlformats.org/officeDocument/2006/relationships" xmlns:p="http://schemas.openxmlformats.org/presentationml/2006/main">
  <p:tag name="AS_UNIQUEID" val="592"/>
</p:tagLst>
</file>

<file path=ppt/tags/tag138.xml><?xml version="1.0" encoding="utf-8"?>
<p:tagLst xmlns:a="http://schemas.openxmlformats.org/drawingml/2006/main" xmlns:r="http://schemas.openxmlformats.org/officeDocument/2006/relationships" xmlns:p="http://schemas.openxmlformats.org/presentationml/2006/main">
  <p:tag name="AS_UNIQUEID" val="593"/>
</p:tagLst>
</file>

<file path=ppt/tags/tag139.xml><?xml version="1.0" encoding="utf-8"?>
<p:tagLst xmlns:a="http://schemas.openxmlformats.org/drawingml/2006/main" xmlns:r="http://schemas.openxmlformats.org/officeDocument/2006/relationships" xmlns:p="http://schemas.openxmlformats.org/presentationml/2006/main">
  <p:tag name="AS_UNIQUEID" val="594"/>
</p:tagLst>
</file>

<file path=ppt/tags/tag14.xml><?xml version="1.0" encoding="utf-8"?>
<p:tagLst xmlns:a="http://schemas.openxmlformats.org/drawingml/2006/main" xmlns:r="http://schemas.openxmlformats.org/officeDocument/2006/relationships" xmlns:p="http://schemas.openxmlformats.org/presentationml/2006/main">
  <p:tag name="AS_UNIQUEID" val="448"/>
</p:tagLst>
</file>

<file path=ppt/tags/tag140.xml><?xml version="1.0" encoding="utf-8"?>
<p:tagLst xmlns:a="http://schemas.openxmlformats.org/drawingml/2006/main" xmlns:r="http://schemas.openxmlformats.org/officeDocument/2006/relationships" xmlns:p="http://schemas.openxmlformats.org/presentationml/2006/main">
  <p:tag name="AS_UNIQUEID" val="596"/>
</p:tagLst>
</file>

<file path=ppt/tags/tag141.xml><?xml version="1.0" encoding="utf-8"?>
<p:tagLst xmlns:a="http://schemas.openxmlformats.org/drawingml/2006/main" xmlns:r="http://schemas.openxmlformats.org/officeDocument/2006/relationships" xmlns:p="http://schemas.openxmlformats.org/presentationml/2006/main">
  <p:tag name="AS_UNIQUEID" val="597"/>
</p:tagLst>
</file>

<file path=ppt/tags/tag142.xml><?xml version="1.0" encoding="utf-8"?>
<p:tagLst xmlns:a="http://schemas.openxmlformats.org/drawingml/2006/main" xmlns:r="http://schemas.openxmlformats.org/officeDocument/2006/relationships" xmlns:p="http://schemas.openxmlformats.org/presentationml/2006/main">
  <p:tag name="AS_UNIQUEID" val="598"/>
</p:tagLst>
</file>

<file path=ppt/tags/tag143.xml><?xml version="1.0" encoding="utf-8"?>
<p:tagLst xmlns:a="http://schemas.openxmlformats.org/drawingml/2006/main" xmlns:r="http://schemas.openxmlformats.org/officeDocument/2006/relationships" xmlns:p="http://schemas.openxmlformats.org/presentationml/2006/main">
  <p:tag name="AS_UNIQUEID" val="599"/>
</p:tagLst>
</file>

<file path=ppt/tags/tag144.xml><?xml version="1.0" encoding="utf-8"?>
<p:tagLst xmlns:a="http://schemas.openxmlformats.org/drawingml/2006/main" xmlns:r="http://schemas.openxmlformats.org/officeDocument/2006/relationships" xmlns:p="http://schemas.openxmlformats.org/presentationml/2006/main">
  <p:tag name="AS_UNIQUEID" val="600"/>
</p:tagLst>
</file>

<file path=ppt/tags/tag145.xml><?xml version="1.0" encoding="utf-8"?>
<p:tagLst xmlns:a="http://schemas.openxmlformats.org/drawingml/2006/main" xmlns:r="http://schemas.openxmlformats.org/officeDocument/2006/relationships" xmlns:p="http://schemas.openxmlformats.org/presentationml/2006/main">
  <p:tag name="AS_UNIQUEID" val="601"/>
</p:tagLst>
</file>

<file path=ppt/tags/tag146.xml><?xml version="1.0" encoding="utf-8"?>
<p:tagLst xmlns:a="http://schemas.openxmlformats.org/drawingml/2006/main" xmlns:r="http://schemas.openxmlformats.org/officeDocument/2006/relationships" xmlns:p="http://schemas.openxmlformats.org/presentationml/2006/main">
  <p:tag name="AS_UNIQUEID" val="602"/>
</p:tagLst>
</file>

<file path=ppt/tags/tag147.xml><?xml version="1.0" encoding="utf-8"?>
<p:tagLst xmlns:a="http://schemas.openxmlformats.org/drawingml/2006/main" xmlns:r="http://schemas.openxmlformats.org/officeDocument/2006/relationships" xmlns:p="http://schemas.openxmlformats.org/presentationml/2006/main">
  <p:tag name="AS_UNIQUEID" val="603"/>
</p:tagLst>
</file>

<file path=ppt/tags/tag148.xml><?xml version="1.0" encoding="utf-8"?>
<p:tagLst xmlns:a="http://schemas.openxmlformats.org/drawingml/2006/main" xmlns:r="http://schemas.openxmlformats.org/officeDocument/2006/relationships" xmlns:p="http://schemas.openxmlformats.org/presentationml/2006/main">
  <p:tag name="AS_UNIQUEID" val="613"/>
</p:tagLst>
</file>

<file path=ppt/tags/tag149.xml><?xml version="1.0" encoding="utf-8"?>
<p:tagLst xmlns:a="http://schemas.openxmlformats.org/drawingml/2006/main" xmlns:r="http://schemas.openxmlformats.org/officeDocument/2006/relationships" xmlns:p="http://schemas.openxmlformats.org/presentationml/2006/main">
  <p:tag name="AS_UNIQUEID" val="614"/>
</p:tagLst>
</file>

<file path=ppt/tags/tag15.xml><?xml version="1.0" encoding="utf-8"?>
<p:tagLst xmlns:a="http://schemas.openxmlformats.org/drawingml/2006/main" xmlns:r="http://schemas.openxmlformats.org/officeDocument/2006/relationships" xmlns:p="http://schemas.openxmlformats.org/presentationml/2006/main">
  <p:tag name="AS_UNIQUEID" val="449"/>
</p:tagLst>
</file>

<file path=ppt/tags/tag150.xml><?xml version="1.0" encoding="utf-8"?>
<p:tagLst xmlns:a="http://schemas.openxmlformats.org/drawingml/2006/main" xmlns:r="http://schemas.openxmlformats.org/officeDocument/2006/relationships" xmlns:p="http://schemas.openxmlformats.org/presentationml/2006/main">
  <p:tag name="AS_UNIQUEID" val="604"/>
</p:tagLst>
</file>

<file path=ppt/tags/tag151.xml><?xml version="1.0" encoding="utf-8"?>
<p:tagLst xmlns:a="http://schemas.openxmlformats.org/drawingml/2006/main" xmlns:r="http://schemas.openxmlformats.org/officeDocument/2006/relationships" xmlns:p="http://schemas.openxmlformats.org/presentationml/2006/main">
  <p:tag name="AS_UNIQUEID" val="605"/>
</p:tagLst>
</file>

<file path=ppt/tags/tag152.xml><?xml version="1.0" encoding="utf-8"?>
<p:tagLst xmlns:a="http://schemas.openxmlformats.org/drawingml/2006/main" xmlns:r="http://schemas.openxmlformats.org/officeDocument/2006/relationships" xmlns:p="http://schemas.openxmlformats.org/presentationml/2006/main">
  <p:tag name="AS_UNIQUEID" val="606"/>
</p:tagLst>
</file>

<file path=ppt/tags/tag153.xml><?xml version="1.0" encoding="utf-8"?>
<p:tagLst xmlns:a="http://schemas.openxmlformats.org/drawingml/2006/main" xmlns:r="http://schemas.openxmlformats.org/officeDocument/2006/relationships" xmlns:p="http://schemas.openxmlformats.org/presentationml/2006/main">
  <p:tag name="AS_UNIQUEID" val="607"/>
</p:tagLst>
</file>

<file path=ppt/tags/tag154.xml><?xml version="1.0" encoding="utf-8"?>
<p:tagLst xmlns:a="http://schemas.openxmlformats.org/drawingml/2006/main" xmlns:r="http://schemas.openxmlformats.org/officeDocument/2006/relationships" xmlns:p="http://schemas.openxmlformats.org/presentationml/2006/main">
  <p:tag name="AS_UNIQUEID" val="608"/>
</p:tagLst>
</file>

<file path=ppt/tags/tag155.xml><?xml version="1.0" encoding="utf-8"?>
<p:tagLst xmlns:a="http://schemas.openxmlformats.org/drawingml/2006/main" xmlns:r="http://schemas.openxmlformats.org/officeDocument/2006/relationships" xmlns:p="http://schemas.openxmlformats.org/presentationml/2006/main">
  <p:tag name="AS_UNIQUEID" val="609"/>
</p:tagLst>
</file>

<file path=ppt/tags/tag156.xml><?xml version="1.0" encoding="utf-8"?>
<p:tagLst xmlns:a="http://schemas.openxmlformats.org/drawingml/2006/main" xmlns:r="http://schemas.openxmlformats.org/officeDocument/2006/relationships" xmlns:p="http://schemas.openxmlformats.org/presentationml/2006/main">
  <p:tag name="AS_UNIQUEID" val="610"/>
</p:tagLst>
</file>

<file path=ppt/tags/tag157.xml><?xml version="1.0" encoding="utf-8"?>
<p:tagLst xmlns:a="http://schemas.openxmlformats.org/drawingml/2006/main" xmlns:r="http://schemas.openxmlformats.org/officeDocument/2006/relationships" xmlns:p="http://schemas.openxmlformats.org/presentationml/2006/main">
  <p:tag name="AS_UNIQUEID" val="611"/>
</p:tagLst>
</file>

<file path=ppt/tags/tag158.xml><?xml version="1.0" encoding="utf-8"?>
<p:tagLst xmlns:a="http://schemas.openxmlformats.org/drawingml/2006/main" xmlns:r="http://schemas.openxmlformats.org/officeDocument/2006/relationships" xmlns:p="http://schemas.openxmlformats.org/presentationml/2006/main">
  <p:tag name="AS_UNIQUEID" val="612"/>
</p:tagLst>
</file>

<file path=ppt/tags/tag159.xml><?xml version="1.0" encoding="utf-8"?>
<p:tagLst xmlns:a="http://schemas.openxmlformats.org/drawingml/2006/main" xmlns:r="http://schemas.openxmlformats.org/officeDocument/2006/relationships" xmlns:p="http://schemas.openxmlformats.org/presentationml/2006/main">
  <p:tag name="AS_UNIQUEID" val="615"/>
</p:tagLst>
</file>

<file path=ppt/tags/tag16.xml><?xml version="1.0" encoding="utf-8"?>
<p:tagLst xmlns:a="http://schemas.openxmlformats.org/drawingml/2006/main" xmlns:r="http://schemas.openxmlformats.org/officeDocument/2006/relationships" xmlns:p="http://schemas.openxmlformats.org/presentationml/2006/main">
  <p:tag name="AS_UNIQUEID" val="450"/>
</p:tagLst>
</file>

<file path=ppt/tags/tag160.xml><?xml version="1.0" encoding="utf-8"?>
<p:tagLst xmlns:a="http://schemas.openxmlformats.org/drawingml/2006/main" xmlns:r="http://schemas.openxmlformats.org/officeDocument/2006/relationships" xmlns:p="http://schemas.openxmlformats.org/presentationml/2006/main">
  <p:tag name="AS_UNIQUEID" val="616"/>
</p:tagLst>
</file>

<file path=ppt/tags/tag161.xml><?xml version="1.0" encoding="utf-8"?>
<p:tagLst xmlns:a="http://schemas.openxmlformats.org/drawingml/2006/main" xmlns:r="http://schemas.openxmlformats.org/officeDocument/2006/relationships" xmlns:p="http://schemas.openxmlformats.org/presentationml/2006/main">
  <p:tag name="AS_UNIQUEID" val="617"/>
</p:tagLst>
</file>

<file path=ppt/tags/tag162.xml><?xml version="1.0" encoding="utf-8"?>
<p:tagLst xmlns:a="http://schemas.openxmlformats.org/drawingml/2006/main" xmlns:r="http://schemas.openxmlformats.org/officeDocument/2006/relationships" xmlns:p="http://schemas.openxmlformats.org/presentationml/2006/main">
  <p:tag name="AS_UNIQUEID" val="618"/>
</p:tagLst>
</file>

<file path=ppt/tags/tag163.xml><?xml version="1.0" encoding="utf-8"?>
<p:tagLst xmlns:a="http://schemas.openxmlformats.org/drawingml/2006/main" xmlns:r="http://schemas.openxmlformats.org/officeDocument/2006/relationships" xmlns:p="http://schemas.openxmlformats.org/presentationml/2006/main">
  <p:tag name="AS_UNIQUEID" val="619"/>
</p:tagLst>
</file>

<file path=ppt/tags/tag164.xml><?xml version="1.0" encoding="utf-8"?>
<p:tagLst xmlns:a="http://schemas.openxmlformats.org/drawingml/2006/main" xmlns:r="http://schemas.openxmlformats.org/officeDocument/2006/relationships" xmlns:p="http://schemas.openxmlformats.org/presentationml/2006/main">
  <p:tag name="AS_UNIQUEID" val="620"/>
</p:tagLst>
</file>

<file path=ppt/tags/tag165.xml><?xml version="1.0" encoding="utf-8"?>
<p:tagLst xmlns:a="http://schemas.openxmlformats.org/drawingml/2006/main" xmlns:r="http://schemas.openxmlformats.org/officeDocument/2006/relationships" xmlns:p="http://schemas.openxmlformats.org/presentationml/2006/main">
  <p:tag name="AS_UNIQUEID" val="621"/>
</p:tagLst>
</file>

<file path=ppt/tags/tag166.xml><?xml version="1.0" encoding="utf-8"?>
<p:tagLst xmlns:a="http://schemas.openxmlformats.org/drawingml/2006/main" xmlns:r="http://schemas.openxmlformats.org/officeDocument/2006/relationships" xmlns:p="http://schemas.openxmlformats.org/presentationml/2006/main">
  <p:tag name="AS_UNIQUEID" val="622"/>
</p:tagLst>
</file>

<file path=ppt/tags/tag167.xml><?xml version="1.0" encoding="utf-8"?>
<p:tagLst xmlns:a="http://schemas.openxmlformats.org/drawingml/2006/main" xmlns:r="http://schemas.openxmlformats.org/officeDocument/2006/relationships" xmlns:p="http://schemas.openxmlformats.org/presentationml/2006/main">
  <p:tag name="AS_UNIQUEID" val="627"/>
</p:tagLst>
</file>

<file path=ppt/tags/tag168.xml><?xml version="1.0" encoding="utf-8"?>
<p:tagLst xmlns:a="http://schemas.openxmlformats.org/drawingml/2006/main" xmlns:r="http://schemas.openxmlformats.org/officeDocument/2006/relationships" xmlns:p="http://schemas.openxmlformats.org/presentationml/2006/main">
  <p:tag name="AS_UNIQUEID" val="628"/>
</p:tagLst>
</file>

<file path=ppt/tags/tag169.xml><?xml version="1.0" encoding="utf-8"?>
<p:tagLst xmlns:a="http://schemas.openxmlformats.org/drawingml/2006/main" xmlns:r="http://schemas.openxmlformats.org/officeDocument/2006/relationships" xmlns:p="http://schemas.openxmlformats.org/presentationml/2006/main">
  <p:tag name="AS_UNIQUEID" val="629"/>
</p:tagLst>
</file>

<file path=ppt/tags/tag17.xml><?xml version="1.0" encoding="utf-8"?>
<p:tagLst xmlns:a="http://schemas.openxmlformats.org/drawingml/2006/main" xmlns:r="http://schemas.openxmlformats.org/officeDocument/2006/relationships" xmlns:p="http://schemas.openxmlformats.org/presentationml/2006/main">
  <p:tag name="AS_UNIQUEID" val="451"/>
</p:tagLst>
</file>

<file path=ppt/tags/tag170.xml><?xml version="1.0" encoding="utf-8"?>
<p:tagLst xmlns:a="http://schemas.openxmlformats.org/drawingml/2006/main" xmlns:r="http://schemas.openxmlformats.org/officeDocument/2006/relationships" xmlns:p="http://schemas.openxmlformats.org/presentationml/2006/main">
  <p:tag name="AS_UNIQUEID" val="630"/>
</p:tagLst>
</file>

<file path=ppt/tags/tag171.xml><?xml version="1.0" encoding="utf-8"?>
<p:tagLst xmlns:a="http://schemas.openxmlformats.org/drawingml/2006/main" xmlns:r="http://schemas.openxmlformats.org/officeDocument/2006/relationships" xmlns:p="http://schemas.openxmlformats.org/presentationml/2006/main">
  <p:tag name="AS_UNIQUEID" val="631"/>
</p:tagLst>
</file>

<file path=ppt/tags/tag172.xml><?xml version="1.0" encoding="utf-8"?>
<p:tagLst xmlns:a="http://schemas.openxmlformats.org/drawingml/2006/main" xmlns:r="http://schemas.openxmlformats.org/officeDocument/2006/relationships" xmlns:p="http://schemas.openxmlformats.org/presentationml/2006/main">
  <p:tag name="AS_UNIQUEID" val="632"/>
</p:tagLst>
</file>

<file path=ppt/tags/tag173.xml><?xml version="1.0" encoding="utf-8"?>
<p:tagLst xmlns:a="http://schemas.openxmlformats.org/drawingml/2006/main" xmlns:r="http://schemas.openxmlformats.org/officeDocument/2006/relationships" xmlns:p="http://schemas.openxmlformats.org/presentationml/2006/main">
  <p:tag name="AS_UNIQUEID" val="633"/>
</p:tagLst>
</file>

<file path=ppt/tags/tag174.xml><?xml version="1.0" encoding="utf-8"?>
<p:tagLst xmlns:a="http://schemas.openxmlformats.org/drawingml/2006/main" xmlns:r="http://schemas.openxmlformats.org/officeDocument/2006/relationships" xmlns:p="http://schemas.openxmlformats.org/presentationml/2006/main">
  <p:tag name="AS_UNIQUEID" val="634"/>
</p:tagLst>
</file>

<file path=ppt/tags/tag175.xml><?xml version="1.0" encoding="utf-8"?>
<p:tagLst xmlns:a="http://schemas.openxmlformats.org/drawingml/2006/main" xmlns:r="http://schemas.openxmlformats.org/officeDocument/2006/relationships" xmlns:p="http://schemas.openxmlformats.org/presentationml/2006/main">
  <p:tag name="AS_UNIQUEID" val="635"/>
</p:tagLst>
</file>

<file path=ppt/tags/tag176.xml><?xml version="1.0" encoding="utf-8"?>
<p:tagLst xmlns:a="http://schemas.openxmlformats.org/drawingml/2006/main" xmlns:r="http://schemas.openxmlformats.org/officeDocument/2006/relationships" xmlns:p="http://schemas.openxmlformats.org/presentationml/2006/main">
  <p:tag name="AS_UNIQUEID" val="636"/>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4420"/>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4420"/>
</p:tagLst>
</file>

<file path=ppt/tags/tag179.xml><?xml version="1.0" encoding="utf-8"?>
<p:tagLst xmlns:a="http://schemas.openxmlformats.org/drawingml/2006/main" xmlns:r="http://schemas.openxmlformats.org/officeDocument/2006/relationships" xmlns:p="http://schemas.openxmlformats.org/presentationml/2006/main">
  <p:tag name="AS_UNIQUEID" val="782"/>
</p:tagLst>
</file>

<file path=ppt/tags/tag18.xml><?xml version="1.0" encoding="utf-8"?>
<p:tagLst xmlns:a="http://schemas.openxmlformats.org/drawingml/2006/main" xmlns:r="http://schemas.openxmlformats.org/officeDocument/2006/relationships" xmlns:p="http://schemas.openxmlformats.org/presentationml/2006/main">
  <p:tag name="AS_UNIQUEID" val="452"/>
</p:tagLst>
</file>

<file path=ppt/tags/tag180.xml><?xml version="1.0" encoding="utf-8"?>
<p:tagLst xmlns:a="http://schemas.openxmlformats.org/drawingml/2006/main" xmlns:r="http://schemas.openxmlformats.org/officeDocument/2006/relationships" xmlns:p="http://schemas.openxmlformats.org/presentationml/2006/main">
  <p:tag name="AS_UNIQUEID" val="805"/>
</p:tagLst>
</file>

<file path=ppt/tags/tag181.xml><?xml version="1.0" encoding="utf-8"?>
<p:tagLst xmlns:a="http://schemas.openxmlformats.org/drawingml/2006/main" xmlns:r="http://schemas.openxmlformats.org/officeDocument/2006/relationships" xmlns:p="http://schemas.openxmlformats.org/presentationml/2006/main">
  <p:tag name="MH" val="20160623134751"/>
  <p:tag name="MH_LIBRARY" val="GRAPHIC"/>
  <p:tag name="MH_TYPE" val="Other"/>
  <p:tag name="MH_ORDER" val="1"/>
</p:tagLst>
</file>

<file path=ppt/tags/tag182.xml><?xml version="1.0" encoding="utf-8"?>
<p:tagLst xmlns:a="http://schemas.openxmlformats.org/drawingml/2006/main" xmlns:r="http://schemas.openxmlformats.org/officeDocument/2006/relationships" xmlns:p="http://schemas.openxmlformats.org/presentationml/2006/main">
  <p:tag name="MH" val="20160623134751"/>
  <p:tag name="MH_LIBRARY" val="GRAPHIC"/>
  <p:tag name="MH_TYPE" val="Other"/>
  <p:tag name="MH_ORDER" val="3"/>
</p:tagLst>
</file>

<file path=ppt/tags/tag183.xml><?xml version="1.0" encoding="utf-8"?>
<p:tagLst xmlns:a="http://schemas.openxmlformats.org/drawingml/2006/main" xmlns:r="http://schemas.openxmlformats.org/officeDocument/2006/relationships" xmlns:p="http://schemas.openxmlformats.org/presentationml/2006/main">
  <p:tag name="MH" val="20160623134751"/>
  <p:tag name="MH_LIBRARY" val="GRAPHIC"/>
  <p:tag name="MH_TYPE" val="Other"/>
  <p:tag name="MH_ORDER" val="5"/>
</p:tagLst>
</file>

<file path=ppt/tags/tag184.xml><?xml version="1.0" encoding="utf-8"?>
<p:tagLst xmlns:a="http://schemas.openxmlformats.org/drawingml/2006/main" xmlns:r="http://schemas.openxmlformats.org/officeDocument/2006/relationships" xmlns:p="http://schemas.openxmlformats.org/presentationml/2006/main">
  <p:tag name="MH" val="20160623134408"/>
  <p:tag name="MH_LIBRARY" val="GRAPHIC"/>
  <p:tag name="MH_TYPE" val="SubTitle"/>
  <p:tag name="MH_ORDER" val="2"/>
</p:tagLst>
</file>

<file path=ppt/tags/tag185.xml><?xml version="1.0" encoding="utf-8"?>
<p:tagLst xmlns:a="http://schemas.openxmlformats.org/drawingml/2006/main" xmlns:r="http://schemas.openxmlformats.org/officeDocument/2006/relationships" xmlns:p="http://schemas.openxmlformats.org/presentationml/2006/main">
  <p:tag name="MH" val="20160623134408"/>
  <p:tag name="MH_LIBRARY" val="GRAPHIC"/>
  <p:tag name="MH_TYPE" val="SubTitle"/>
  <p:tag name="MH_ORDER" val="2"/>
</p:tagLst>
</file>

<file path=ppt/tags/tag186.xml><?xml version="1.0" encoding="utf-8"?>
<p:tagLst xmlns:a="http://schemas.openxmlformats.org/drawingml/2006/main" xmlns:r="http://schemas.openxmlformats.org/officeDocument/2006/relationships" xmlns:p="http://schemas.openxmlformats.org/presentationml/2006/main">
  <p:tag name="MH" val="20160623134408"/>
  <p:tag name="MH_LIBRARY" val="GRAPHIC"/>
  <p:tag name="MH_TYPE" val="SubTitle"/>
  <p:tag name="MH_ORDER" val="2"/>
</p:tagLst>
</file>

<file path=ppt/tags/tag187.xml><?xml version="1.0" encoding="utf-8"?>
<p:tagLst xmlns:a="http://schemas.openxmlformats.org/drawingml/2006/main" xmlns:r="http://schemas.openxmlformats.org/officeDocument/2006/relationships" xmlns:p="http://schemas.openxmlformats.org/presentationml/2006/main">
  <p:tag name="MH" val="20160623134751"/>
  <p:tag name="MH_LIBRARY" val="GRAPHIC"/>
  <p:tag name="MH_TYPE" val="Other"/>
  <p:tag name="MH_ORDER" val="6"/>
</p:tagLst>
</file>

<file path=ppt/tags/tag188.xml><?xml version="1.0" encoding="utf-8"?>
<p:tagLst xmlns:a="http://schemas.openxmlformats.org/drawingml/2006/main" xmlns:r="http://schemas.openxmlformats.org/officeDocument/2006/relationships" xmlns:p="http://schemas.openxmlformats.org/presentationml/2006/main">
  <p:tag name="MH" val="20160623134751"/>
  <p:tag name="MH_LIBRARY" val="GRAPHIC"/>
  <p:tag name="MH_TYPE" val="SubTitle"/>
  <p:tag name="MH_ORDER" val="3"/>
</p:tagLst>
</file>

<file path=ppt/tags/tag189.xml><?xml version="1.0" encoding="utf-8"?>
<p:tagLst xmlns:a="http://schemas.openxmlformats.org/drawingml/2006/main" xmlns:r="http://schemas.openxmlformats.org/officeDocument/2006/relationships" xmlns:p="http://schemas.openxmlformats.org/presentationml/2006/main">
  <p:tag name="MH" val="20160623134751"/>
  <p:tag name="MH_LIBRARY" val="GRAPHIC"/>
  <p:tag name="MH_TYPE" val="Other"/>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AS_UNIQUEID" val="454"/>
</p:tagLst>
</file>

<file path=ppt/tags/tag190.xml><?xml version="1.0" encoding="utf-8"?>
<p:tagLst xmlns:a="http://schemas.openxmlformats.org/drawingml/2006/main" xmlns:r="http://schemas.openxmlformats.org/officeDocument/2006/relationships" xmlns:p="http://schemas.openxmlformats.org/presentationml/2006/main">
  <p:tag name="MH" val="20160623134751"/>
  <p:tag name="MH_LIBRARY" val="GRAPHIC"/>
  <p:tag name="MH_TYPE" val="SubTitle"/>
  <p:tag name="MH_ORDER" val="2"/>
</p:tagLst>
</file>

<file path=ppt/tags/tag191.xml><?xml version="1.0" encoding="utf-8"?>
<p:tagLst xmlns:a="http://schemas.openxmlformats.org/drawingml/2006/main" xmlns:r="http://schemas.openxmlformats.org/officeDocument/2006/relationships" xmlns:p="http://schemas.openxmlformats.org/presentationml/2006/main">
  <p:tag name="MH" val="20160623134751"/>
  <p:tag name="MH_LIBRARY" val="GRAPHIC"/>
  <p:tag name="MH_TYPE" val="Other"/>
  <p:tag name="MH_ORDER" val="2"/>
</p:tagLst>
</file>

<file path=ppt/tags/tag192.xml><?xml version="1.0" encoding="utf-8"?>
<p:tagLst xmlns:a="http://schemas.openxmlformats.org/drawingml/2006/main" xmlns:r="http://schemas.openxmlformats.org/officeDocument/2006/relationships" xmlns:p="http://schemas.openxmlformats.org/presentationml/2006/main">
  <p:tag name="MH" val="20160623134751"/>
  <p:tag name="MH_LIBRARY" val="GRAPHIC"/>
  <p:tag name="MH_TYPE" val="SubTitle"/>
  <p:tag name="MH_ORDER" val="1"/>
</p:tagLst>
</file>

<file path=ppt/tags/tag193.xml><?xml version="1.0" encoding="utf-8"?>
<p:tagLst xmlns:a="http://schemas.openxmlformats.org/drawingml/2006/main" xmlns:r="http://schemas.openxmlformats.org/officeDocument/2006/relationships" xmlns:p="http://schemas.openxmlformats.org/presentationml/2006/main">
  <p:tag name="AS_UNIQUEID" val="804"/>
</p:tagLst>
</file>

<file path=ppt/tags/tag194.xml><?xml version="1.0" encoding="utf-8"?>
<p:tagLst xmlns:a="http://schemas.openxmlformats.org/drawingml/2006/main" xmlns:r="http://schemas.openxmlformats.org/officeDocument/2006/relationships" xmlns:p="http://schemas.openxmlformats.org/presentationml/2006/main">
  <p:tag name="AS_UNIQUEID" val="805"/>
</p:tagLst>
</file>

<file path=ppt/tags/tag195.xml><?xml version="1.0" encoding="utf-8"?>
<p:tagLst xmlns:a="http://schemas.openxmlformats.org/drawingml/2006/main" xmlns:r="http://schemas.openxmlformats.org/officeDocument/2006/relationships" xmlns:p="http://schemas.openxmlformats.org/presentationml/2006/main">
  <p:tag name="AS_UNIQUEID" val="806"/>
</p:tagLst>
</file>

<file path=ppt/tags/tag196.xml><?xml version="1.0" encoding="utf-8"?>
<p:tagLst xmlns:a="http://schemas.openxmlformats.org/drawingml/2006/main" xmlns:r="http://schemas.openxmlformats.org/officeDocument/2006/relationships" xmlns:p="http://schemas.openxmlformats.org/presentationml/2006/main">
  <p:tag name="AS_UNIQUEID" val="807"/>
</p:tagLst>
</file>

<file path=ppt/tags/tag197.xml><?xml version="1.0" encoding="utf-8"?>
<p:tagLst xmlns:a="http://schemas.openxmlformats.org/drawingml/2006/main" xmlns:r="http://schemas.openxmlformats.org/officeDocument/2006/relationships" xmlns:p="http://schemas.openxmlformats.org/presentationml/2006/main">
  <p:tag name="AS_UNIQUEID" val="808"/>
</p:tagLst>
</file>

<file path=ppt/tags/tag198.xml><?xml version="1.0" encoding="utf-8"?>
<p:tagLst xmlns:a="http://schemas.openxmlformats.org/drawingml/2006/main" xmlns:r="http://schemas.openxmlformats.org/officeDocument/2006/relationships" xmlns:p="http://schemas.openxmlformats.org/presentationml/2006/main">
  <p:tag name="AS_UNIQUEID" val="809"/>
</p:tagLst>
</file>

<file path=ppt/tags/tag199.xml><?xml version="1.0" encoding="utf-8"?>
<p:tagLst xmlns:a="http://schemas.openxmlformats.org/drawingml/2006/main" xmlns:r="http://schemas.openxmlformats.org/officeDocument/2006/relationships" xmlns:p="http://schemas.openxmlformats.org/presentationml/2006/main">
  <p:tag name="AS_UNIQUEID" val="810"/>
</p:tagLst>
</file>

<file path=ppt/tags/tag2.xml><?xml version="1.0" encoding="utf-8"?>
<p:tagLst xmlns:a="http://schemas.openxmlformats.org/drawingml/2006/main" xmlns:r="http://schemas.openxmlformats.org/officeDocument/2006/relationships" xmlns:p="http://schemas.openxmlformats.org/presentationml/2006/main">
  <p:tag name="AS_UNIQUEID" val="872"/>
</p:tagLst>
</file>

<file path=ppt/tags/tag20.xml><?xml version="1.0" encoding="utf-8"?>
<p:tagLst xmlns:a="http://schemas.openxmlformats.org/drawingml/2006/main" xmlns:r="http://schemas.openxmlformats.org/officeDocument/2006/relationships" xmlns:p="http://schemas.openxmlformats.org/presentationml/2006/main">
  <p:tag name="AS_UNIQUEID" val="455"/>
</p:tagLst>
</file>

<file path=ppt/tags/tag200.xml><?xml version="1.0" encoding="utf-8"?>
<p:tagLst xmlns:a="http://schemas.openxmlformats.org/drawingml/2006/main" xmlns:r="http://schemas.openxmlformats.org/officeDocument/2006/relationships" xmlns:p="http://schemas.openxmlformats.org/presentationml/2006/main">
  <p:tag name="AS_UNIQUEID" val="811"/>
</p:tagLst>
</file>

<file path=ppt/tags/tag201.xml><?xml version="1.0" encoding="utf-8"?>
<p:tagLst xmlns:a="http://schemas.openxmlformats.org/drawingml/2006/main" xmlns:r="http://schemas.openxmlformats.org/officeDocument/2006/relationships" xmlns:p="http://schemas.openxmlformats.org/presentationml/2006/main">
  <p:tag name="AS_UNIQUEID" val="812"/>
</p:tagLst>
</file>

<file path=ppt/tags/tag202.xml><?xml version="1.0" encoding="utf-8"?>
<p:tagLst xmlns:a="http://schemas.openxmlformats.org/drawingml/2006/main" xmlns:r="http://schemas.openxmlformats.org/officeDocument/2006/relationships" xmlns:p="http://schemas.openxmlformats.org/presentationml/2006/main">
  <p:tag name="AS_UNIQUEID" val="813"/>
</p:tagLst>
</file>

<file path=ppt/tags/tag203.xml><?xml version="1.0" encoding="utf-8"?>
<p:tagLst xmlns:a="http://schemas.openxmlformats.org/drawingml/2006/main" xmlns:r="http://schemas.openxmlformats.org/officeDocument/2006/relationships" xmlns:p="http://schemas.openxmlformats.org/presentationml/2006/main">
  <p:tag name="AS_UNIQUEID" val="814"/>
</p:tagLst>
</file>

<file path=ppt/tags/tag204.xml><?xml version="1.0" encoding="utf-8"?>
<p:tagLst xmlns:a="http://schemas.openxmlformats.org/drawingml/2006/main" xmlns:r="http://schemas.openxmlformats.org/officeDocument/2006/relationships" xmlns:p="http://schemas.openxmlformats.org/presentationml/2006/main">
  <p:tag name="AS_UNIQUEID" val="815"/>
</p:tagLst>
</file>

<file path=ppt/tags/tag205.xml><?xml version="1.0" encoding="utf-8"?>
<p:tagLst xmlns:a="http://schemas.openxmlformats.org/drawingml/2006/main" xmlns:r="http://schemas.openxmlformats.org/officeDocument/2006/relationships" xmlns:p="http://schemas.openxmlformats.org/presentationml/2006/main">
  <p:tag name="AS_UNIQUEID" val="816"/>
</p:tagLst>
</file>

<file path=ppt/tags/tag206.xml><?xml version="1.0" encoding="utf-8"?>
<p:tagLst xmlns:a="http://schemas.openxmlformats.org/drawingml/2006/main" xmlns:r="http://schemas.openxmlformats.org/officeDocument/2006/relationships" xmlns:p="http://schemas.openxmlformats.org/presentationml/2006/main">
  <p:tag name="AS_UNIQUEID" val="817"/>
</p:tagLst>
</file>

<file path=ppt/tags/tag207.xml><?xml version="1.0" encoding="utf-8"?>
<p:tagLst xmlns:a="http://schemas.openxmlformats.org/drawingml/2006/main" xmlns:r="http://schemas.openxmlformats.org/officeDocument/2006/relationships" xmlns:p="http://schemas.openxmlformats.org/presentationml/2006/main">
  <p:tag name="AS_UNIQUEID" val="835"/>
</p:tagLst>
</file>

<file path=ppt/tags/tag208.xml><?xml version="1.0" encoding="utf-8"?>
<p:tagLst xmlns:a="http://schemas.openxmlformats.org/drawingml/2006/main" xmlns:r="http://schemas.openxmlformats.org/officeDocument/2006/relationships" xmlns:p="http://schemas.openxmlformats.org/presentationml/2006/main">
  <p:tag name="AS_UNIQUEID" val="836"/>
</p:tagLst>
</file>

<file path=ppt/tags/tag209.xml><?xml version="1.0" encoding="utf-8"?>
<p:tagLst xmlns:a="http://schemas.openxmlformats.org/drawingml/2006/main" xmlns:r="http://schemas.openxmlformats.org/officeDocument/2006/relationships" xmlns:p="http://schemas.openxmlformats.org/presentationml/2006/main">
  <p:tag name="AS_UNIQUEID" val="1383"/>
</p:tagLst>
</file>

<file path=ppt/tags/tag21.xml><?xml version="1.0" encoding="utf-8"?>
<p:tagLst xmlns:a="http://schemas.openxmlformats.org/drawingml/2006/main" xmlns:r="http://schemas.openxmlformats.org/officeDocument/2006/relationships" xmlns:p="http://schemas.openxmlformats.org/presentationml/2006/main">
  <p:tag name="AS_UNIQUEID" val="457"/>
</p:tagLst>
</file>

<file path=ppt/tags/tag210.xml><?xml version="1.0" encoding="utf-8"?>
<p:tagLst xmlns:a="http://schemas.openxmlformats.org/drawingml/2006/main" xmlns:r="http://schemas.openxmlformats.org/officeDocument/2006/relationships" xmlns:p="http://schemas.openxmlformats.org/presentationml/2006/main">
  <p:tag name="AS_UNIQUEID" val="1384"/>
</p:tagLst>
</file>

<file path=ppt/tags/tag211.xml><?xml version="1.0" encoding="utf-8"?>
<p:tagLst xmlns:a="http://schemas.openxmlformats.org/drawingml/2006/main" xmlns:r="http://schemas.openxmlformats.org/officeDocument/2006/relationships" xmlns:p="http://schemas.openxmlformats.org/presentationml/2006/main">
  <p:tag name="AS_UNIQUEID" val="1385"/>
</p:tagLst>
</file>

<file path=ppt/tags/tag212.xml><?xml version="1.0" encoding="utf-8"?>
<p:tagLst xmlns:a="http://schemas.openxmlformats.org/drawingml/2006/main" xmlns:r="http://schemas.openxmlformats.org/officeDocument/2006/relationships" xmlns:p="http://schemas.openxmlformats.org/presentationml/2006/main">
  <p:tag name="AS_UNIQUEID" val="1386"/>
</p:tagLst>
</file>

<file path=ppt/tags/tag213.xml><?xml version="1.0" encoding="utf-8"?>
<p:tagLst xmlns:a="http://schemas.openxmlformats.org/drawingml/2006/main" xmlns:r="http://schemas.openxmlformats.org/officeDocument/2006/relationships" xmlns:p="http://schemas.openxmlformats.org/presentationml/2006/main">
  <p:tag name="AS_UNIQUEID" val="1387"/>
</p:tagLst>
</file>

<file path=ppt/tags/tag214.xml><?xml version="1.0" encoding="utf-8"?>
<p:tagLst xmlns:a="http://schemas.openxmlformats.org/drawingml/2006/main" xmlns:r="http://schemas.openxmlformats.org/officeDocument/2006/relationships" xmlns:p="http://schemas.openxmlformats.org/presentationml/2006/main">
  <p:tag name="AS_UNIQUEID" val="1388"/>
</p:tagLst>
</file>

<file path=ppt/tags/tag215.xml><?xml version="1.0" encoding="utf-8"?>
<p:tagLst xmlns:a="http://schemas.openxmlformats.org/drawingml/2006/main" xmlns:r="http://schemas.openxmlformats.org/officeDocument/2006/relationships" xmlns:p="http://schemas.openxmlformats.org/presentationml/2006/main">
  <p:tag name="AS_UNIQUEID" val="1389"/>
</p:tagLst>
</file>

<file path=ppt/tags/tag216.xml><?xml version="1.0" encoding="utf-8"?>
<p:tagLst xmlns:a="http://schemas.openxmlformats.org/drawingml/2006/main" xmlns:r="http://schemas.openxmlformats.org/officeDocument/2006/relationships" xmlns:p="http://schemas.openxmlformats.org/presentationml/2006/main">
  <p:tag name="AS_UNIQUEID" val="1390"/>
</p:tagLst>
</file>

<file path=ppt/tags/tag217.xml><?xml version="1.0" encoding="utf-8"?>
<p:tagLst xmlns:a="http://schemas.openxmlformats.org/drawingml/2006/main" xmlns:r="http://schemas.openxmlformats.org/officeDocument/2006/relationships" xmlns:p="http://schemas.openxmlformats.org/presentationml/2006/main">
  <p:tag name="AS_UNIQUEID" val="1391"/>
</p:tagLst>
</file>

<file path=ppt/tags/tag218.xml><?xml version="1.0" encoding="utf-8"?>
<p:tagLst xmlns:a="http://schemas.openxmlformats.org/drawingml/2006/main" xmlns:r="http://schemas.openxmlformats.org/officeDocument/2006/relationships" xmlns:p="http://schemas.openxmlformats.org/presentationml/2006/main">
  <p:tag name="AS_UNIQUEID" val="1392"/>
</p:tagLst>
</file>

<file path=ppt/tags/tag219.xml><?xml version="1.0" encoding="utf-8"?>
<p:tagLst xmlns:a="http://schemas.openxmlformats.org/drawingml/2006/main" xmlns:r="http://schemas.openxmlformats.org/officeDocument/2006/relationships" xmlns:p="http://schemas.openxmlformats.org/presentationml/2006/main">
  <p:tag name="AS_UNIQUEID" val="1393"/>
</p:tagLst>
</file>

<file path=ppt/tags/tag22.xml><?xml version="1.0" encoding="utf-8"?>
<p:tagLst xmlns:a="http://schemas.openxmlformats.org/drawingml/2006/main" xmlns:r="http://schemas.openxmlformats.org/officeDocument/2006/relationships" xmlns:p="http://schemas.openxmlformats.org/presentationml/2006/main">
  <p:tag name="AS_UNIQUEID" val="458"/>
</p:tagLst>
</file>

<file path=ppt/tags/tag220.xml><?xml version="1.0" encoding="utf-8"?>
<p:tagLst xmlns:a="http://schemas.openxmlformats.org/drawingml/2006/main" xmlns:r="http://schemas.openxmlformats.org/officeDocument/2006/relationships" xmlns:p="http://schemas.openxmlformats.org/presentationml/2006/main">
  <p:tag name="AS_UNIQUEID" val="1398"/>
</p:tagLst>
</file>

<file path=ppt/tags/tag221.xml><?xml version="1.0" encoding="utf-8"?>
<p:tagLst xmlns:a="http://schemas.openxmlformats.org/drawingml/2006/main" xmlns:r="http://schemas.openxmlformats.org/officeDocument/2006/relationships" xmlns:p="http://schemas.openxmlformats.org/presentationml/2006/main">
  <p:tag name="AS_UNIQUEID" val="1403"/>
</p:tagLst>
</file>

<file path=ppt/tags/tag222.xml><?xml version="1.0" encoding="utf-8"?>
<p:tagLst xmlns:a="http://schemas.openxmlformats.org/drawingml/2006/main" xmlns:r="http://schemas.openxmlformats.org/officeDocument/2006/relationships" xmlns:p="http://schemas.openxmlformats.org/presentationml/2006/main">
  <p:tag name="AS_UNIQUEID" val="1404"/>
</p:tagLst>
</file>

<file path=ppt/tags/tag223.xml><?xml version="1.0" encoding="utf-8"?>
<p:tagLst xmlns:a="http://schemas.openxmlformats.org/drawingml/2006/main" xmlns:r="http://schemas.openxmlformats.org/officeDocument/2006/relationships" xmlns:p="http://schemas.openxmlformats.org/presentationml/2006/main">
  <p:tag name="AS_UNIQUEID" val="1405"/>
</p:tagLst>
</file>

<file path=ppt/tags/tag224.xml><?xml version="1.0" encoding="utf-8"?>
<p:tagLst xmlns:a="http://schemas.openxmlformats.org/drawingml/2006/main" xmlns:r="http://schemas.openxmlformats.org/officeDocument/2006/relationships" xmlns:p="http://schemas.openxmlformats.org/presentationml/2006/main">
  <p:tag name="AS_UNIQUEID" val="1406"/>
</p:tagLst>
</file>

<file path=ppt/tags/tag225.xml><?xml version="1.0" encoding="utf-8"?>
<p:tagLst xmlns:a="http://schemas.openxmlformats.org/drawingml/2006/main" xmlns:r="http://schemas.openxmlformats.org/officeDocument/2006/relationships" xmlns:p="http://schemas.openxmlformats.org/presentationml/2006/main">
  <p:tag name="AS_UNIQUEID" val="1407"/>
</p:tagLst>
</file>

<file path=ppt/tags/tag226.xml><?xml version="1.0" encoding="utf-8"?>
<p:tagLst xmlns:a="http://schemas.openxmlformats.org/drawingml/2006/main" xmlns:r="http://schemas.openxmlformats.org/officeDocument/2006/relationships" xmlns:p="http://schemas.openxmlformats.org/presentationml/2006/main">
  <p:tag name="AS_UNIQUEID" val="1408"/>
</p:tagLst>
</file>

<file path=ppt/tags/tag227.xml><?xml version="1.0" encoding="utf-8"?>
<p:tagLst xmlns:a="http://schemas.openxmlformats.org/drawingml/2006/main" xmlns:r="http://schemas.openxmlformats.org/officeDocument/2006/relationships" xmlns:p="http://schemas.openxmlformats.org/presentationml/2006/main">
  <p:tag name="AS_UNIQUEID" val="1413"/>
</p:tagLst>
</file>

<file path=ppt/tags/tag228.xml><?xml version="1.0" encoding="utf-8"?>
<p:tagLst xmlns:a="http://schemas.openxmlformats.org/drawingml/2006/main" xmlns:r="http://schemas.openxmlformats.org/officeDocument/2006/relationships" xmlns:p="http://schemas.openxmlformats.org/presentationml/2006/main">
  <p:tag name="AS_UNIQUEID" val="1414"/>
</p:tagLst>
</file>

<file path=ppt/tags/tag229.xml><?xml version="1.0" encoding="utf-8"?>
<p:tagLst xmlns:a="http://schemas.openxmlformats.org/drawingml/2006/main" xmlns:r="http://schemas.openxmlformats.org/officeDocument/2006/relationships" xmlns:p="http://schemas.openxmlformats.org/presentationml/2006/main">
  <p:tag name="AS_UNIQUEID" val="1415"/>
</p:tagLst>
</file>

<file path=ppt/tags/tag23.xml><?xml version="1.0" encoding="utf-8"?>
<p:tagLst xmlns:a="http://schemas.openxmlformats.org/drawingml/2006/main" xmlns:r="http://schemas.openxmlformats.org/officeDocument/2006/relationships" xmlns:p="http://schemas.openxmlformats.org/presentationml/2006/main">
  <p:tag name="AS_UNIQUEID" val="459"/>
</p:tagLst>
</file>

<file path=ppt/tags/tag230.xml><?xml version="1.0" encoding="utf-8"?>
<p:tagLst xmlns:a="http://schemas.openxmlformats.org/drawingml/2006/main" xmlns:r="http://schemas.openxmlformats.org/officeDocument/2006/relationships" xmlns:p="http://schemas.openxmlformats.org/presentationml/2006/main">
  <p:tag name="AS_UNIQUEID" val="1416"/>
</p:tagLst>
</file>

<file path=ppt/tags/tag231.xml><?xml version="1.0" encoding="utf-8"?>
<p:tagLst xmlns:a="http://schemas.openxmlformats.org/drawingml/2006/main" xmlns:r="http://schemas.openxmlformats.org/officeDocument/2006/relationships" xmlns:p="http://schemas.openxmlformats.org/presentationml/2006/main">
  <p:tag name="AS_UNIQUEID" val="1421"/>
</p:tagLst>
</file>

<file path=ppt/tags/tag232.xml><?xml version="1.0" encoding="utf-8"?>
<p:tagLst xmlns:a="http://schemas.openxmlformats.org/drawingml/2006/main" xmlns:r="http://schemas.openxmlformats.org/officeDocument/2006/relationships" xmlns:p="http://schemas.openxmlformats.org/presentationml/2006/main">
  <p:tag name="AS_UNIQUEID" val="1422"/>
</p:tagLst>
</file>

<file path=ppt/tags/tag233.xml><?xml version="1.0" encoding="utf-8"?>
<p:tagLst xmlns:a="http://schemas.openxmlformats.org/drawingml/2006/main" xmlns:r="http://schemas.openxmlformats.org/officeDocument/2006/relationships" xmlns:p="http://schemas.openxmlformats.org/presentationml/2006/main">
  <p:tag name="AS_UNIQUEID" val="1423"/>
</p:tagLst>
</file>

<file path=ppt/tags/tag234.xml><?xml version="1.0" encoding="utf-8"?>
<p:tagLst xmlns:a="http://schemas.openxmlformats.org/drawingml/2006/main" xmlns:r="http://schemas.openxmlformats.org/officeDocument/2006/relationships" xmlns:p="http://schemas.openxmlformats.org/presentationml/2006/main">
  <p:tag name="AS_UNIQUEID" val="1424"/>
</p:tagLst>
</file>

<file path=ppt/tags/tag235.xml><?xml version="1.0" encoding="utf-8"?>
<p:tagLst xmlns:a="http://schemas.openxmlformats.org/drawingml/2006/main" xmlns:r="http://schemas.openxmlformats.org/officeDocument/2006/relationships" xmlns:p="http://schemas.openxmlformats.org/presentationml/2006/main">
  <p:tag name="AS_UNIQUEID" val="1429"/>
</p:tagLst>
</file>

<file path=ppt/tags/tag236.xml><?xml version="1.0" encoding="utf-8"?>
<p:tagLst xmlns:a="http://schemas.openxmlformats.org/drawingml/2006/main" xmlns:r="http://schemas.openxmlformats.org/officeDocument/2006/relationships" xmlns:p="http://schemas.openxmlformats.org/presentationml/2006/main">
  <p:tag name="AS_UNIQUEID" val="1430"/>
</p:tagLst>
</file>

<file path=ppt/tags/tag237.xml><?xml version="1.0" encoding="utf-8"?>
<p:tagLst xmlns:a="http://schemas.openxmlformats.org/drawingml/2006/main" xmlns:r="http://schemas.openxmlformats.org/officeDocument/2006/relationships" xmlns:p="http://schemas.openxmlformats.org/presentationml/2006/main">
  <p:tag name="AS_UNIQUEID" val="1431"/>
</p:tagLst>
</file>

<file path=ppt/tags/tag238.xml><?xml version="1.0" encoding="utf-8"?>
<p:tagLst xmlns:a="http://schemas.openxmlformats.org/drawingml/2006/main" xmlns:r="http://schemas.openxmlformats.org/officeDocument/2006/relationships" xmlns:p="http://schemas.openxmlformats.org/presentationml/2006/main">
  <p:tag name="AS_UNIQUEID" val="1432"/>
</p:tagLst>
</file>

<file path=ppt/tags/tag239.xml><?xml version="1.0" encoding="utf-8"?>
<p:tagLst xmlns:a="http://schemas.openxmlformats.org/drawingml/2006/main" xmlns:r="http://schemas.openxmlformats.org/officeDocument/2006/relationships" xmlns:p="http://schemas.openxmlformats.org/presentationml/2006/main">
  <p:tag name="AS_UNIQUEID" val="1433"/>
</p:tagLst>
</file>

<file path=ppt/tags/tag24.xml><?xml version="1.0" encoding="utf-8"?>
<p:tagLst xmlns:a="http://schemas.openxmlformats.org/drawingml/2006/main" xmlns:r="http://schemas.openxmlformats.org/officeDocument/2006/relationships" xmlns:p="http://schemas.openxmlformats.org/presentationml/2006/main">
  <p:tag name="AS_UNIQUEID" val="460"/>
</p:tagLst>
</file>

<file path=ppt/tags/tag240.xml><?xml version="1.0" encoding="utf-8"?>
<p:tagLst xmlns:a="http://schemas.openxmlformats.org/drawingml/2006/main" xmlns:r="http://schemas.openxmlformats.org/officeDocument/2006/relationships" xmlns:p="http://schemas.openxmlformats.org/presentationml/2006/main">
  <p:tag name="AS_UNIQUEID" val="1434"/>
</p:tagLst>
</file>

<file path=ppt/tags/tag241.xml><?xml version="1.0" encoding="utf-8"?>
<p:tagLst xmlns:a="http://schemas.openxmlformats.org/drawingml/2006/main" xmlns:r="http://schemas.openxmlformats.org/officeDocument/2006/relationships" xmlns:p="http://schemas.openxmlformats.org/presentationml/2006/main">
  <p:tag name="AS_UNIQUEID" val="1439"/>
</p:tagLst>
</file>

<file path=ppt/tags/tag242.xml><?xml version="1.0" encoding="utf-8"?>
<p:tagLst xmlns:a="http://schemas.openxmlformats.org/drawingml/2006/main" xmlns:r="http://schemas.openxmlformats.org/officeDocument/2006/relationships" xmlns:p="http://schemas.openxmlformats.org/presentationml/2006/main">
  <p:tag name="AS_UNIQUEID" val="1441"/>
</p:tagLst>
</file>

<file path=ppt/tags/tag243.xml><?xml version="1.0" encoding="utf-8"?>
<p:tagLst xmlns:a="http://schemas.openxmlformats.org/drawingml/2006/main" xmlns:r="http://schemas.openxmlformats.org/officeDocument/2006/relationships" xmlns:p="http://schemas.openxmlformats.org/presentationml/2006/main">
  <p:tag name="AS_UNIQUEID" val="1442"/>
</p:tagLst>
</file>

<file path=ppt/tags/tag244.xml><?xml version="1.0" encoding="utf-8"?>
<p:tagLst xmlns:a="http://schemas.openxmlformats.org/drawingml/2006/main" xmlns:r="http://schemas.openxmlformats.org/officeDocument/2006/relationships" xmlns:p="http://schemas.openxmlformats.org/presentationml/2006/main">
  <p:tag name="AS_UNIQUEID" val="1443"/>
</p:tagLst>
</file>

<file path=ppt/tags/tag245.xml><?xml version="1.0" encoding="utf-8"?>
<p:tagLst xmlns:a="http://schemas.openxmlformats.org/drawingml/2006/main" xmlns:r="http://schemas.openxmlformats.org/officeDocument/2006/relationships" xmlns:p="http://schemas.openxmlformats.org/presentationml/2006/main">
  <p:tag name="AS_UNIQUEID" val="1435"/>
</p:tagLst>
</file>

<file path=ppt/tags/tag246.xml><?xml version="1.0" encoding="utf-8"?>
<p:tagLst xmlns:a="http://schemas.openxmlformats.org/drawingml/2006/main" xmlns:r="http://schemas.openxmlformats.org/officeDocument/2006/relationships" xmlns:p="http://schemas.openxmlformats.org/presentationml/2006/main">
  <p:tag name="AS_UNIQUEID" val="1436"/>
</p:tagLst>
</file>

<file path=ppt/tags/tag247.xml><?xml version="1.0" encoding="utf-8"?>
<p:tagLst xmlns:a="http://schemas.openxmlformats.org/drawingml/2006/main" xmlns:r="http://schemas.openxmlformats.org/officeDocument/2006/relationships" xmlns:p="http://schemas.openxmlformats.org/presentationml/2006/main">
  <p:tag name="AS_UNIQUEID" val="1437"/>
</p:tagLst>
</file>

<file path=ppt/tags/tag248.xml><?xml version="1.0" encoding="utf-8"?>
<p:tagLst xmlns:a="http://schemas.openxmlformats.org/drawingml/2006/main" xmlns:r="http://schemas.openxmlformats.org/officeDocument/2006/relationships" xmlns:p="http://schemas.openxmlformats.org/presentationml/2006/main">
  <p:tag name="AS_UNIQUEID" val="1438"/>
</p:tagLst>
</file>

<file path=ppt/tags/tag249.xml><?xml version="1.0" encoding="utf-8"?>
<p:tagLst xmlns:a="http://schemas.openxmlformats.org/drawingml/2006/main" xmlns:r="http://schemas.openxmlformats.org/officeDocument/2006/relationships" xmlns:p="http://schemas.openxmlformats.org/presentationml/2006/main">
  <p:tag name="AS_UNIQUEID" val="1425"/>
</p:tagLst>
</file>

<file path=ppt/tags/tag25.xml><?xml version="1.0" encoding="utf-8"?>
<p:tagLst xmlns:a="http://schemas.openxmlformats.org/drawingml/2006/main" xmlns:r="http://schemas.openxmlformats.org/officeDocument/2006/relationships" xmlns:p="http://schemas.openxmlformats.org/presentationml/2006/main">
  <p:tag name="AS_UNIQUEID" val="461"/>
</p:tagLst>
</file>

<file path=ppt/tags/tag250.xml><?xml version="1.0" encoding="utf-8"?>
<p:tagLst xmlns:a="http://schemas.openxmlformats.org/drawingml/2006/main" xmlns:r="http://schemas.openxmlformats.org/officeDocument/2006/relationships" xmlns:p="http://schemas.openxmlformats.org/presentationml/2006/main">
  <p:tag name="AS_UNIQUEID" val="1426"/>
</p:tagLst>
</file>

<file path=ppt/tags/tag251.xml><?xml version="1.0" encoding="utf-8"?>
<p:tagLst xmlns:a="http://schemas.openxmlformats.org/drawingml/2006/main" xmlns:r="http://schemas.openxmlformats.org/officeDocument/2006/relationships" xmlns:p="http://schemas.openxmlformats.org/presentationml/2006/main">
  <p:tag name="AS_UNIQUEID" val="1427"/>
</p:tagLst>
</file>

<file path=ppt/tags/tag252.xml><?xml version="1.0" encoding="utf-8"?>
<p:tagLst xmlns:a="http://schemas.openxmlformats.org/drawingml/2006/main" xmlns:r="http://schemas.openxmlformats.org/officeDocument/2006/relationships" xmlns:p="http://schemas.openxmlformats.org/presentationml/2006/main">
  <p:tag name="AS_UNIQUEID" val="1428"/>
</p:tagLst>
</file>

<file path=ppt/tags/tag253.xml><?xml version="1.0" encoding="utf-8"?>
<p:tagLst xmlns:a="http://schemas.openxmlformats.org/drawingml/2006/main" xmlns:r="http://schemas.openxmlformats.org/officeDocument/2006/relationships" xmlns:p="http://schemas.openxmlformats.org/presentationml/2006/main">
  <p:tag name="AS_UNIQUEID" val="1417"/>
</p:tagLst>
</file>

<file path=ppt/tags/tag254.xml><?xml version="1.0" encoding="utf-8"?>
<p:tagLst xmlns:a="http://schemas.openxmlformats.org/drawingml/2006/main" xmlns:r="http://schemas.openxmlformats.org/officeDocument/2006/relationships" xmlns:p="http://schemas.openxmlformats.org/presentationml/2006/main">
  <p:tag name="AS_UNIQUEID" val="1418"/>
</p:tagLst>
</file>

<file path=ppt/tags/tag255.xml><?xml version="1.0" encoding="utf-8"?>
<p:tagLst xmlns:a="http://schemas.openxmlformats.org/drawingml/2006/main" xmlns:r="http://schemas.openxmlformats.org/officeDocument/2006/relationships" xmlns:p="http://schemas.openxmlformats.org/presentationml/2006/main">
  <p:tag name="AS_UNIQUEID" val="1419"/>
</p:tagLst>
</file>

<file path=ppt/tags/tag256.xml><?xml version="1.0" encoding="utf-8"?>
<p:tagLst xmlns:a="http://schemas.openxmlformats.org/drawingml/2006/main" xmlns:r="http://schemas.openxmlformats.org/officeDocument/2006/relationships" xmlns:p="http://schemas.openxmlformats.org/presentationml/2006/main">
  <p:tag name="AS_UNIQUEID" val="1420"/>
</p:tagLst>
</file>

<file path=ppt/tags/tag257.xml><?xml version="1.0" encoding="utf-8"?>
<p:tagLst xmlns:a="http://schemas.openxmlformats.org/drawingml/2006/main" xmlns:r="http://schemas.openxmlformats.org/officeDocument/2006/relationships" xmlns:p="http://schemas.openxmlformats.org/presentationml/2006/main">
  <p:tag name="AS_UNIQUEID" val="1409"/>
</p:tagLst>
</file>

<file path=ppt/tags/tag258.xml><?xml version="1.0" encoding="utf-8"?>
<p:tagLst xmlns:a="http://schemas.openxmlformats.org/drawingml/2006/main" xmlns:r="http://schemas.openxmlformats.org/officeDocument/2006/relationships" xmlns:p="http://schemas.openxmlformats.org/presentationml/2006/main">
  <p:tag name="AS_UNIQUEID" val="1410"/>
</p:tagLst>
</file>

<file path=ppt/tags/tag259.xml><?xml version="1.0" encoding="utf-8"?>
<p:tagLst xmlns:a="http://schemas.openxmlformats.org/drawingml/2006/main" xmlns:r="http://schemas.openxmlformats.org/officeDocument/2006/relationships" xmlns:p="http://schemas.openxmlformats.org/presentationml/2006/main">
  <p:tag name="AS_UNIQUEID" val="1411"/>
</p:tagLst>
</file>

<file path=ppt/tags/tag26.xml><?xml version="1.0" encoding="utf-8"?>
<p:tagLst xmlns:a="http://schemas.openxmlformats.org/drawingml/2006/main" xmlns:r="http://schemas.openxmlformats.org/officeDocument/2006/relationships" xmlns:p="http://schemas.openxmlformats.org/presentationml/2006/main">
  <p:tag name="AS_UNIQUEID" val="462"/>
</p:tagLst>
</file>

<file path=ppt/tags/tag260.xml><?xml version="1.0" encoding="utf-8"?>
<p:tagLst xmlns:a="http://schemas.openxmlformats.org/drawingml/2006/main" xmlns:r="http://schemas.openxmlformats.org/officeDocument/2006/relationships" xmlns:p="http://schemas.openxmlformats.org/presentationml/2006/main">
  <p:tag name="AS_UNIQUEID" val="1412"/>
</p:tagLst>
</file>

<file path=ppt/tags/tag261.xml><?xml version="1.0" encoding="utf-8"?>
<p:tagLst xmlns:a="http://schemas.openxmlformats.org/drawingml/2006/main" xmlns:r="http://schemas.openxmlformats.org/officeDocument/2006/relationships" xmlns:p="http://schemas.openxmlformats.org/presentationml/2006/main">
  <p:tag name="AS_UNIQUEID" val="1399"/>
</p:tagLst>
</file>

<file path=ppt/tags/tag262.xml><?xml version="1.0" encoding="utf-8"?>
<p:tagLst xmlns:a="http://schemas.openxmlformats.org/drawingml/2006/main" xmlns:r="http://schemas.openxmlformats.org/officeDocument/2006/relationships" xmlns:p="http://schemas.openxmlformats.org/presentationml/2006/main">
  <p:tag name="AS_UNIQUEID" val="1400"/>
</p:tagLst>
</file>

<file path=ppt/tags/tag263.xml><?xml version="1.0" encoding="utf-8"?>
<p:tagLst xmlns:a="http://schemas.openxmlformats.org/drawingml/2006/main" xmlns:r="http://schemas.openxmlformats.org/officeDocument/2006/relationships" xmlns:p="http://schemas.openxmlformats.org/presentationml/2006/main">
  <p:tag name="AS_UNIQUEID" val="1401"/>
</p:tagLst>
</file>

<file path=ppt/tags/tag264.xml><?xml version="1.0" encoding="utf-8"?>
<p:tagLst xmlns:a="http://schemas.openxmlformats.org/drawingml/2006/main" xmlns:r="http://schemas.openxmlformats.org/officeDocument/2006/relationships" xmlns:p="http://schemas.openxmlformats.org/presentationml/2006/main">
  <p:tag name="AS_UNIQUEID" val="1402"/>
</p:tagLst>
</file>

<file path=ppt/tags/tag265.xml><?xml version="1.0" encoding="utf-8"?>
<p:tagLst xmlns:a="http://schemas.openxmlformats.org/drawingml/2006/main" xmlns:r="http://schemas.openxmlformats.org/officeDocument/2006/relationships" xmlns:p="http://schemas.openxmlformats.org/presentationml/2006/main">
  <p:tag name="AS_UNIQUEID" val="1394"/>
</p:tagLst>
</file>

<file path=ppt/tags/tag266.xml><?xml version="1.0" encoding="utf-8"?>
<p:tagLst xmlns:a="http://schemas.openxmlformats.org/drawingml/2006/main" xmlns:r="http://schemas.openxmlformats.org/officeDocument/2006/relationships" xmlns:p="http://schemas.openxmlformats.org/presentationml/2006/main">
  <p:tag name="AS_UNIQUEID" val="1395"/>
</p:tagLst>
</file>

<file path=ppt/tags/tag267.xml><?xml version="1.0" encoding="utf-8"?>
<p:tagLst xmlns:a="http://schemas.openxmlformats.org/drawingml/2006/main" xmlns:r="http://schemas.openxmlformats.org/officeDocument/2006/relationships" xmlns:p="http://schemas.openxmlformats.org/presentationml/2006/main">
  <p:tag name="AS_UNIQUEID" val="1396"/>
</p:tagLst>
</file>

<file path=ppt/tags/tag268.xml><?xml version="1.0" encoding="utf-8"?>
<p:tagLst xmlns:a="http://schemas.openxmlformats.org/drawingml/2006/main" xmlns:r="http://schemas.openxmlformats.org/officeDocument/2006/relationships" xmlns:p="http://schemas.openxmlformats.org/presentationml/2006/main">
  <p:tag name="AS_UNIQUEID" val="1397"/>
</p:tagLst>
</file>

<file path=ppt/tags/tag269.xml><?xml version="1.0" encoding="utf-8"?>
<p:tagLst xmlns:a="http://schemas.openxmlformats.org/drawingml/2006/main" xmlns:r="http://schemas.openxmlformats.org/officeDocument/2006/relationships" xmlns:p="http://schemas.openxmlformats.org/presentationml/2006/main">
  <p:tag name="AS_UNIQUEID" val="1361"/>
</p:tagLst>
</file>

<file path=ppt/tags/tag27.xml><?xml version="1.0" encoding="utf-8"?>
<p:tagLst xmlns:a="http://schemas.openxmlformats.org/drawingml/2006/main" xmlns:r="http://schemas.openxmlformats.org/officeDocument/2006/relationships" xmlns:p="http://schemas.openxmlformats.org/presentationml/2006/main">
  <p:tag name="AS_UNIQUEID" val="510"/>
</p:tagLst>
</file>

<file path=ppt/tags/tag270.xml><?xml version="1.0" encoding="utf-8"?>
<p:tagLst xmlns:a="http://schemas.openxmlformats.org/drawingml/2006/main" xmlns:r="http://schemas.openxmlformats.org/officeDocument/2006/relationships" xmlns:p="http://schemas.openxmlformats.org/presentationml/2006/main">
  <p:tag name="AS_UNIQUEID" val="1362"/>
</p:tagLst>
</file>

<file path=ppt/tags/tag271.xml><?xml version="1.0" encoding="utf-8"?>
<p:tagLst xmlns:a="http://schemas.openxmlformats.org/drawingml/2006/main" xmlns:r="http://schemas.openxmlformats.org/officeDocument/2006/relationships" xmlns:p="http://schemas.openxmlformats.org/presentationml/2006/main">
  <p:tag name="AS_UNIQUEID" val="1363"/>
</p:tagLst>
</file>

<file path=ppt/tags/tag272.xml><?xml version="1.0" encoding="utf-8"?>
<p:tagLst xmlns:a="http://schemas.openxmlformats.org/drawingml/2006/main" xmlns:r="http://schemas.openxmlformats.org/officeDocument/2006/relationships" xmlns:p="http://schemas.openxmlformats.org/presentationml/2006/main">
  <p:tag name="AS_UNIQUEID" val="1364"/>
</p:tagLst>
</file>

<file path=ppt/tags/tag273.xml><?xml version="1.0" encoding="utf-8"?>
<p:tagLst xmlns:a="http://schemas.openxmlformats.org/drawingml/2006/main" xmlns:r="http://schemas.openxmlformats.org/officeDocument/2006/relationships" xmlns:p="http://schemas.openxmlformats.org/presentationml/2006/main">
  <p:tag name="AS_UNIQUEID" val="1365"/>
</p:tagLst>
</file>

<file path=ppt/tags/tag274.xml><?xml version="1.0" encoding="utf-8"?>
<p:tagLst xmlns:a="http://schemas.openxmlformats.org/drawingml/2006/main" xmlns:r="http://schemas.openxmlformats.org/officeDocument/2006/relationships" xmlns:p="http://schemas.openxmlformats.org/presentationml/2006/main">
  <p:tag name="AS_UNIQUEID" val="1366"/>
</p:tagLst>
</file>

<file path=ppt/tags/tag275.xml><?xml version="1.0" encoding="utf-8"?>
<p:tagLst xmlns:a="http://schemas.openxmlformats.org/drawingml/2006/main" xmlns:r="http://schemas.openxmlformats.org/officeDocument/2006/relationships" xmlns:p="http://schemas.openxmlformats.org/presentationml/2006/main">
  <p:tag name="AS_UNIQUEID" val="1368"/>
</p:tagLst>
</file>

<file path=ppt/tags/tag276.xml><?xml version="1.0" encoding="utf-8"?>
<p:tagLst xmlns:a="http://schemas.openxmlformats.org/drawingml/2006/main" xmlns:r="http://schemas.openxmlformats.org/officeDocument/2006/relationships" xmlns:p="http://schemas.openxmlformats.org/presentationml/2006/main">
  <p:tag name="AS_UNIQUEID" val="1369"/>
</p:tagLst>
</file>

<file path=ppt/tags/tag277.xml><?xml version="1.0" encoding="utf-8"?>
<p:tagLst xmlns:a="http://schemas.openxmlformats.org/drawingml/2006/main" xmlns:r="http://schemas.openxmlformats.org/officeDocument/2006/relationships" xmlns:p="http://schemas.openxmlformats.org/presentationml/2006/main">
  <p:tag name="AS_UNIQUEID" val="1370"/>
</p:tagLst>
</file>

<file path=ppt/tags/tag28.xml><?xml version="1.0" encoding="utf-8"?>
<p:tagLst xmlns:a="http://schemas.openxmlformats.org/drawingml/2006/main" xmlns:r="http://schemas.openxmlformats.org/officeDocument/2006/relationships" xmlns:p="http://schemas.openxmlformats.org/presentationml/2006/main">
  <p:tag name="AS_UNIQUEID" val="1205"/>
</p:tagLst>
</file>

<file path=ppt/tags/tag29.xml><?xml version="1.0" encoding="utf-8"?>
<p:tagLst xmlns:a="http://schemas.openxmlformats.org/drawingml/2006/main" xmlns:r="http://schemas.openxmlformats.org/officeDocument/2006/relationships" xmlns:p="http://schemas.openxmlformats.org/presentationml/2006/main">
  <p:tag name="AS_UNIQUEID" val="1206"/>
</p:tagLst>
</file>

<file path=ppt/tags/tag3.xml><?xml version="1.0" encoding="utf-8"?>
<p:tagLst xmlns:a="http://schemas.openxmlformats.org/drawingml/2006/main" xmlns:r="http://schemas.openxmlformats.org/officeDocument/2006/relationships" xmlns:p="http://schemas.openxmlformats.org/presentationml/2006/main">
  <p:tag name="AS_UNIQUEID" val="436"/>
</p:tagLst>
</file>

<file path=ppt/tags/tag30.xml><?xml version="1.0" encoding="utf-8"?>
<p:tagLst xmlns:a="http://schemas.openxmlformats.org/drawingml/2006/main" xmlns:r="http://schemas.openxmlformats.org/officeDocument/2006/relationships" xmlns:p="http://schemas.openxmlformats.org/presentationml/2006/main">
  <p:tag name="AS_UNIQUEID" val="1207"/>
</p:tagLst>
</file>

<file path=ppt/tags/tag31.xml><?xml version="1.0" encoding="utf-8"?>
<p:tagLst xmlns:a="http://schemas.openxmlformats.org/drawingml/2006/main" xmlns:r="http://schemas.openxmlformats.org/officeDocument/2006/relationships" xmlns:p="http://schemas.openxmlformats.org/presentationml/2006/main">
  <p:tag name="AS_UNIQUEID" val="510"/>
</p:tagLst>
</file>

<file path=ppt/tags/tag32.xml><?xml version="1.0" encoding="utf-8"?>
<p:tagLst xmlns:a="http://schemas.openxmlformats.org/drawingml/2006/main" xmlns:r="http://schemas.openxmlformats.org/officeDocument/2006/relationships" xmlns:p="http://schemas.openxmlformats.org/presentationml/2006/main">
  <p:tag name="AS_UNIQUEID" val="508"/>
</p:tagLst>
</file>

<file path=ppt/tags/tag33.xml><?xml version="1.0" encoding="utf-8"?>
<p:tagLst xmlns:a="http://schemas.openxmlformats.org/drawingml/2006/main" xmlns:r="http://schemas.openxmlformats.org/officeDocument/2006/relationships" xmlns:p="http://schemas.openxmlformats.org/presentationml/2006/main">
  <p:tag name="AS_UNIQUEID" val="1205"/>
</p:tagLst>
</file>

<file path=ppt/tags/tag34.xml><?xml version="1.0" encoding="utf-8"?>
<p:tagLst xmlns:a="http://schemas.openxmlformats.org/drawingml/2006/main" xmlns:r="http://schemas.openxmlformats.org/officeDocument/2006/relationships" xmlns:p="http://schemas.openxmlformats.org/presentationml/2006/main">
  <p:tag name="AS_UNIQUEID" val="1206"/>
</p:tagLst>
</file>

<file path=ppt/tags/tag35.xml><?xml version="1.0" encoding="utf-8"?>
<p:tagLst xmlns:a="http://schemas.openxmlformats.org/drawingml/2006/main" xmlns:r="http://schemas.openxmlformats.org/officeDocument/2006/relationships" xmlns:p="http://schemas.openxmlformats.org/presentationml/2006/main">
  <p:tag name="AS_UNIQUEID" val="1207"/>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64420"/>
</p:tagLst>
</file>

<file path=ppt/tags/tag37.xml><?xml version="1.0" encoding="utf-8"?>
<p:tagLst xmlns:a="http://schemas.openxmlformats.org/drawingml/2006/main" xmlns:r="http://schemas.openxmlformats.org/officeDocument/2006/relationships" xmlns:p="http://schemas.openxmlformats.org/presentationml/2006/main">
  <p:tag name="REFSHAPE" val="627155956"/>
  <p:tag name="KSO_WM_UNIT_PLACING_PICTURE_USER_VIEWPORT" val="{&quot;height&quot;:9522,&quot;width&quot;:12002}"/>
</p:tagLst>
</file>

<file path=ppt/tags/tag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95,&quot;width&quot;:4423}"/>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70,&quot;width&quot;:3987}"/>
</p:tagLst>
</file>

<file path=ppt/tags/tag4.xml><?xml version="1.0" encoding="utf-8"?>
<p:tagLst xmlns:a="http://schemas.openxmlformats.org/drawingml/2006/main" xmlns:r="http://schemas.openxmlformats.org/officeDocument/2006/relationships" xmlns:p="http://schemas.openxmlformats.org/presentationml/2006/main">
  <p:tag name="AS_UNIQUEID" val="437"/>
</p:tagLst>
</file>

<file path=ppt/tags/tag40.xml><?xml version="1.0" encoding="utf-8"?>
<p:tagLst xmlns:a="http://schemas.openxmlformats.org/drawingml/2006/main" xmlns:r="http://schemas.openxmlformats.org/officeDocument/2006/relationships" xmlns:p="http://schemas.openxmlformats.org/presentationml/2006/main">
  <p:tag name="KSO_WM_UNIT_TABLE_BEAUTIFY" val="smartTable{c839f6e3-3d12-422b-934d-243ef98a9bce}"/>
</p:tagLst>
</file>

<file path=ppt/tags/tag41.xml><?xml version="1.0" encoding="utf-8"?>
<p:tagLst xmlns:a="http://schemas.openxmlformats.org/drawingml/2006/main" xmlns:r="http://schemas.openxmlformats.org/officeDocument/2006/relationships" xmlns:p="http://schemas.openxmlformats.org/presentationml/2006/main">
  <p:tag name="AS_UNIQUEID" val="536"/>
</p:tagLst>
</file>

<file path=ppt/tags/tag42.xml><?xml version="1.0" encoding="utf-8"?>
<p:tagLst xmlns:a="http://schemas.openxmlformats.org/drawingml/2006/main" xmlns:r="http://schemas.openxmlformats.org/officeDocument/2006/relationships" xmlns:p="http://schemas.openxmlformats.org/presentationml/2006/main">
  <p:tag name="AS_UNIQUEID" val="536"/>
</p:tagLst>
</file>

<file path=ppt/tags/tag43.xml><?xml version="1.0" encoding="utf-8"?>
<p:tagLst xmlns:a="http://schemas.openxmlformats.org/drawingml/2006/main" xmlns:r="http://schemas.openxmlformats.org/officeDocument/2006/relationships" xmlns:p="http://schemas.openxmlformats.org/presentationml/2006/main">
  <p:tag name="AS_UNIQUEID" val="537"/>
</p:tagLst>
</file>

<file path=ppt/tags/tag44.xml><?xml version="1.0" encoding="utf-8"?>
<p:tagLst xmlns:a="http://schemas.openxmlformats.org/drawingml/2006/main" xmlns:r="http://schemas.openxmlformats.org/officeDocument/2006/relationships" xmlns:p="http://schemas.openxmlformats.org/presentationml/2006/main">
  <p:tag name="AS_UNIQUEID" val="539"/>
</p:tagLst>
</file>

<file path=ppt/tags/tag45.xml><?xml version="1.0" encoding="utf-8"?>
<p:tagLst xmlns:a="http://schemas.openxmlformats.org/drawingml/2006/main" xmlns:r="http://schemas.openxmlformats.org/officeDocument/2006/relationships" xmlns:p="http://schemas.openxmlformats.org/presentationml/2006/main">
  <p:tag name="AS_UNIQUEID" val="546"/>
</p:tagLst>
</file>

<file path=ppt/tags/tag46.xml><?xml version="1.0" encoding="utf-8"?>
<p:tagLst xmlns:a="http://schemas.openxmlformats.org/drawingml/2006/main" xmlns:r="http://schemas.openxmlformats.org/officeDocument/2006/relationships" xmlns:p="http://schemas.openxmlformats.org/presentationml/2006/main">
  <p:tag name="AS_UNIQUEID" val="548"/>
</p:tagLst>
</file>

<file path=ppt/tags/tag47.xml><?xml version="1.0" encoding="utf-8"?>
<p:tagLst xmlns:a="http://schemas.openxmlformats.org/drawingml/2006/main" xmlns:r="http://schemas.openxmlformats.org/officeDocument/2006/relationships" xmlns:p="http://schemas.openxmlformats.org/presentationml/2006/main">
  <p:tag name="AS_UNIQUEID" val="823"/>
</p:tagLst>
</file>

<file path=ppt/tags/tag48.xml><?xml version="1.0" encoding="utf-8"?>
<p:tagLst xmlns:a="http://schemas.openxmlformats.org/drawingml/2006/main" xmlns:r="http://schemas.openxmlformats.org/officeDocument/2006/relationships" xmlns:p="http://schemas.openxmlformats.org/presentationml/2006/main">
  <p:tag name="AS_UNIQUEID" val="818"/>
</p:tagLst>
</file>

<file path=ppt/tags/tag49.xml><?xml version="1.0" encoding="utf-8"?>
<p:tagLst xmlns:a="http://schemas.openxmlformats.org/drawingml/2006/main" xmlns:r="http://schemas.openxmlformats.org/officeDocument/2006/relationships" xmlns:p="http://schemas.openxmlformats.org/presentationml/2006/main">
  <p:tag name="AS_UNIQUEID" val="819"/>
</p:tagLst>
</file>

<file path=ppt/tags/tag5.xml><?xml version="1.0" encoding="utf-8"?>
<p:tagLst xmlns:a="http://schemas.openxmlformats.org/drawingml/2006/main" xmlns:r="http://schemas.openxmlformats.org/officeDocument/2006/relationships" xmlns:p="http://schemas.openxmlformats.org/presentationml/2006/main">
  <p:tag name="AS_UNIQUEID" val="439"/>
</p:tagLst>
</file>

<file path=ppt/tags/tag50.xml><?xml version="1.0" encoding="utf-8"?>
<p:tagLst xmlns:a="http://schemas.openxmlformats.org/drawingml/2006/main" xmlns:r="http://schemas.openxmlformats.org/officeDocument/2006/relationships" xmlns:p="http://schemas.openxmlformats.org/presentationml/2006/main">
  <p:tag name="AS_UNIQUEID" val="820"/>
</p:tagLst>
</file>

<file path=ppt/tags/tag51.xml><?xml version="1.0" encoding="utf-8"?>
<p:tagLst xmlns:a="http://schemas.openxmlformats.org/drawingml/2006/main" xmlns:r="http://schemas.openxmlformats.org/officeDocument/2006/relationships" xmlns:p="http://schemas.openxmlformats.org/presentationml/2006/main">
  <p:tag name="AS_UNIQUEID" val="821"/>
</p:tagLst>
</file>

<file path=ppt/tags/tag52.xml><?xml version="1.0" encoding="utf-8"?>
<p:tagLst xmlns:a="http://schemas.openxmlformats.org/drawingml/2006/main" xmlns:r="http://schemas.openxmlformats.org/officeDocument/2006/relationships" xmlns:p="http://schemas.openxmlformats.org/presentationml/2006/main">
  <p:tag name="AS_UNIQUEID" val="822"/>
</p:tagLst>
</file>

<file path=ppt/tags/tag53.xml><?xml version="1.0" encoding="utf-8"?>
<p:tagLst xmlns:a="http://schemas.openxmlformats.org/drawingml/2006/main" xmlns:r="http://schemas.openxmlformats.org/officeDocument/2006/relationships" xmlns:p="http://schemas.openxmlformats.org/presentationml/2006/main">
  <p:tag name="AS_UNIQUEID" val="823"/>
</p:tagLst>
</file>

<file path=ppt/tags/tag54.xml><?xml version="1.0" encoding="utf-8"?>
<p:tagLst xmlns:a="http://schemas.openxmlformats.org/drawingml/2006/main" xmlns:r="http://schemas.openxmlformats.org/officeDocument/2006/relationships" xmlns:p="http://schemas.openxmlformats.org/presentationml/2006/main">
  <p:tag name="AS_UNIQUEID" val="824"/>
</p:tagLst>
</file>

<file path=ppt/tags/tag55.xml><?xml version="1.0" encoding="utf-8"?>
<p:tagLst xmlns:a="http://schemas.openxmlformats.org/drawingml/2006/main" xmlns:r="http://schemas.openxmlformats.org/officeDocument/2006/relationships" xmlns:p="http://schemas.openxmlformats.org/presentationml/2006/main">
  <p:tag name="AS_UNIQUEID" val="825"/>
</p:tagLst>
</file>

<file path=ppt/tags/tag56.xml><?xml version="1.0" encoding="utf-8"?>
<p:tagLst xmlns:a="http://schemas.openxmlformats.org/drawingml/2006/main" xmlns:r="http://schemas.openxmlformats.org/officeDocument/2006/relationships" xmlns:p="http://schemas.openxmlformats.org/presentationml/2006/main">
  <p:tag name="AS_UNIQUEID" val="826"/>
</p:tagLst>
</file>

<file path=ppt/tags/tag57.xml><?xml version="1.0" encoding="utf-8"?>
<p:tagLst xmlns:a="http://schemas.openxmlformats.org/drawingml/2006/main" xmlns:r="http://schemas.openxmlformats.org/officeDocument/2006/relationships" xmlns:p="http://schemas.openxmlformats.org/presentationml/2006/main">
  <p:tag name="AS_UNIQUEID" val="827"/>
</p:tagLst>
</file>

<file path=ppt/tags/tag58.xml><?xml version="1.0" encoding="utf-8"?>
<p:tagLst xmlns:a="http://schemas.openxmlformats.org/drawingml/2006/main" xmlns:r="http://schemas.openxmlformats.org/officeDocument/2006/relationships" xmlns:p="http://schemas.openxmlformats.org/presentationml/2006/main">
  <p:tag name="AS_UNIQUEID" val="828"/>
</p:tagLst>
</file>

<file path=ppt/tags/tag59.xml><?xml version="1.0" encoding="utf-8"?>
<p:tagLst xmlns:a="http://schemas.openxmlformats.org/drawingml/2006/main" xmlns:r="http://schemas.openxmlformats.org/officeDocument/2006/relationships" xmlns:p="http://schemas.openxmlformats.org/presentationml/2006/main">
  <p:tag name="AS_UNIQUEID" val="829"/>
</p:tagLst>
</file>

<file path=ppt/tags/tag6.xml><?xml version="1.0" encoding="utf-8"?>
<p:tagLst xmlns:a="http://schemas.openxmlformats.org/drawingml/2006/main" xmlns:r="http://schemas.openxmlformats.org/officeDocument/2006/relationships" xmlns:p="http://schemas.openxmlformats.org/presentationml/2006/main">
  <p:tag name="AS_UNIQUEID" val="440"/>
</p:tagLst>
</file>

<file path=ppt/tags/tag60.xml><?xml version="1.0" encoding="utf-8"?>
<p:tagLst xmlns:a="http://schemas.openxmlformats.org/drawingml/2006/main" xmlns:r="http://schemas.openxmlformats.org/officeDocument/2006/relationships" xmlns:p="http://schemas.openxmlformats.org/presentationml/2006/main">
  <p:tag name="AS_UNIQUEID" val="830"/>
</p:tagLst>
</file>

<file path=ppt/tags/tag61.xml><?xml version="1.0" encoding="utf-8"?>
<p:tagLst xmlns:a="http://schemas.openxmlformats.org/drawingml/2006/main" xmlns:r="http://schemas.openxmlformats.org/officeDocument/2006/relationships" xmlns:p="http://schemas.openxmlformats.org/presentationml/2006/main">
  <p:tag name="AS_UNIQUEID" val="831"/>
</p:tagLst>
</file>

<file path=ppt/tags/tag62.xml><?xml version="1.0" encoding="utf-8"?>
<p:tagLst xmlns:a="http://schemas.openxmlformats.org/drawingml/2006/main" xmlns:r="http://schemas.openxmlformats.org/officeDocument/2006/relationships" xmlns:p="http://schemas.openxmlformats.org/presentationml/2006/main">
  <p:tag name="AS_UNIQUEID" val="832"/>
</p:tagLst>
</file>

<file path=ppt/tags/tag63.xml><?xml version="1.0" encoding="utf-8"?>
<p:tagLst xmlns:a="http://schemas.openxmlformats.org/drawingml/2006/main" xmlns:r="http://schemas.openxmlformats.org/officeDocument/2006/relationships" xmlns:p="http://schemas.openxmlformats.org/presentationml/2006/main">
  <p:tag name="AS_UNIQUEID" val="833"/>
</p:tagLst>
</file>

<file path=ppt/tags/tag64.xml><?xml version="1.0" encoding="utf-8"?>
<p:tagLst xmlns:a="http://schemas.openxmlformats.org/drawingml/2006/main" xmlns:r="http://schemas.openxmlformats.org/officeDocument/2006/relationships" xmlns:p="http://schemas.openxmlformats.org/presentationml/2006/main">
  <p:tag name="AS_UNIQUEID" val="640"/>
</p:tagLst>
</file>

<file path=ppt/tags/tag65.xml><?xml version="1.0" encoding="utf-8"?>
<p:tagLst xmlns:a="http://schemas.openxmlformats.org/drawingml/2006/main" xmlns:r="http://schemas.openxmlformats.org/officeDocument/2006/relationships" xmlns:p="http://schemas.openxmlformats.org/presentationml/2006/main">
  <p:tag name="AS_UNIQUEID" val="641"/>
</p:tagLst>
</file>

<file path=ppt/tags/tag66.xml><?xml version="1.0" encoding="utf-8"?>
<p:tagLst xmlns:a="http://schemas.openxmlformats.org/drawingml/2006/main" xmlns:r="http://schemas.openxmlformats.org/officeDocument/2006/relationships" xmlns:p="http://schemas.openxmlformats.org/presentationml/2006/main">
  <p:tag name="AS_UNIQUEID" val="642"/>
</p:tagLst>
</file>

<file path=ppt/tags/tag67.xml><?xml version="1.0" encoding="utf-8"?>
<p:tagLst xmlns:a="http://schemas.openxmlformats.org/drawingml/2006/main" xmlns:r="http://schemas.openxmlformats.org/officeDocument/2006/relationships" xmlns:p="http://schemas.openxmlformats.org/presentationml/2006/main">
  <p:tag name="AS_UNIQUEID" val="643"/>
</p:tagLst>
</file>

<file path=ppt/tags/tag68.xml><?xml version="1.0" encoding="utf-8"?>
<p:tagLst xmlns:a="http://schemas.openxmlformats.org/drawingml/2006/main" xmlns:r="http://schemas.openxmlformats.org/officeDocument/2006/relationships" xmlns:p="http://schemas.openxmlformats.org/presentationml/2006/main">
  <p:tag name="AS_UNIQUEID" val="644"/>
</p:tagLst>
</file>

<file path=ppt/tags/tag69.xml><?xml version="1.0" encoding="utf-8"?>
<p:tagLst xmlns:a="http://schemas.openxmlformats.org/drawingml/2006/main" xmlns:r="http://schemas.openxmlformats.org/officeDocument/2006/relationships" xmlns:p="http://schemas.openxmlformats.org/presentationml/2006/main">
  <p:tag name="AS_UNIQUEID" val="645"/>
</p:tagLst>
</file>

<file path=ppt/tags/tag7.xml><?xml version="1.0" encoding="utf-8"?>
<p:tagLst xmlns:a="http://schemas.openxmlformats.org/drawingml/2006/main" xmlns:r="http://schemas.openxmlformats.org/officeDocument/2006/relationships" xmlns:p="http://schemas.openxmlformats.org/presentationml/2006/main">
  <p:tag name="AS_UNIQUEID" val="441"/>
</p:tagLst>
</file>

<file path=ppt/tags/tag70.xml><?xml version="1.0" encoding="utf-8"?>
<p:tagLst xmlns:a="http://schemas.openxmlformats.org/drawingml/2006/main" xmlns:r="http://schemas.openxmlformats.org/officeDocument/2006/relationships" xmlns:p="http://schemas.openxmlformats.org/presentationml/2006/main">
  <p:tag name="AS_UNIQUEID" val="646"/>
</p:tagLst>
</file>

<file path=ppt/tags/tag71.xml><?xml version="1.0" encoding="utf-8"?>
<p:tagLst xmlns:a="http://schemas.openxmlformats.org/drawingml/2006/main" xmlns:r="http://schemas.openxmlformats.org/officeDocument/2006/relationships" xmlns:p="http://schemas.openxmlformats.org/presentationml/2006/main">
  <p:tag name="AS_UNIQUEID" val="647"/>
</p:tagLst>
</file>

<file path=ppt/tags/tag72.xml><?xml version="1.0" encoding="utf-8"?>
<p:tagLst xmlns:a="http://schemas.openxmlformats.org/drawingml/2006/main" xmlns:r="http://schemas.openxmlformats.org/officeDocument/2006/relationships" xmlns:p="http://schemas.openxmlformats.org/presentationml/2006/main">
  <p:tag name="AS_UNIQUEID" val="648"/>
</p:tagLst>
</file>

<file path=ppt/tags/tag73.xml><?xml version="1.0" encoding="utf-8"?>
<p:tagLst xmlns:a="http://schemas.openxmlformats.org/drawingml/2006/main" xmlns:r="http://schemas.openxmlformats.org/officeDocument/2006/relationships" xmlns:p="http://schemas.openxmlformats.org/presentationml/2006/main">
  <p:tag name="AS_UNIQUEID" val="651"/>
</p:tagLst>
</file>

<file path=ppt/tags/tag74.xml><?xml version="1.0" encoding="utf-8"?>
<p:tagLst xmlns:a="http://schemas.openxmlformats.org/drawingml/2006/main" xmlns:r="http://schemas.openxmlformats.org/officeDocument/2006/relationships" xmlns:p="http://schemas.openxmlformats.org/presentationml/2006/main">
  <p:tag name="AS_UNIQUEID" val="652"/>
</p:tagLst>
</file>

<file path=ppt/tags/tag75.xml><?xml version="1.0" encoding="utf-8"?>
<p:tagLst xmlns:a="http://schemas.openxmlformats.org/drawingml/2006/main" xmlns:r="http://schemas.openxmlformats.org/officeDocument/2006/relationships" xmlns:p="http://schemas.openxmlformats.org/presentationml/2006/main">
  <p:tag name="AS_UNIQUEID" val="653"/>
</p:tagLst>
</file>

<file path=ppt/tags/tag76.xml><?xml version="1.0" encoding="utf-8"?>
<p:tagLst xmlns:a="http://schemas.openxmlformats.org/drawingml/2006/main" xmlns:r="http://schemas.openxmlformats.org/officeDocument/2006/relationships" xmlns:p="http://schemas.openxmlformats.org/presentationml/2006/main">
  <p:tag name="AS_UNIQUEID" val="654"/>
</p:tagLst>
</file>

<file path=ppt/tags/tag77.xml><?xml version="1.0" encoding="utf-8"?>
<p:tagLst xmlns:a="http://schemas.openxmlformats.org/drawingml/2006/main" xmlns:r="http://schemas.openxmlformats.org/officeDocument/2006/relationships" xmlns:p="http://schemas.openxmlformats.org/presentationml/2006/main">
  <p:tag name="AS_UNIQUEID" val="655"/>
</p:tagLst>
</file>

<file path=ppt/tags/tag78.xml><?xml version="1.0" encoding="utf-8"?>
<p:tagLst xmlns:a="http://schemas.openxmlformats.org/drawingml/2006/main" xmlns:r="http://schemas.openxmlformats.org/officeDocument/2006/relationships" xmlns:p="http://schemas.openxmlformats.org/presentationml/2006/main">
  <p:tag name="AS_UNIQUEID" val="656"/>
</p:tagLst>
</file>

<file path=ppt/tags/tag79.xml><?xml version="1.0" encoding="utf-8"?>
<p:tagLst xmlns:a="http://schemas.openxmlformats.org/drawingml/2006/main" xmlns:r="http://schemas.openxmlformats.org/officeDocument/2006/relationships" xmlns:p="http://schemas.openxmlformats.org/presentationml/2006/main">
  <p:tag name="AS_UNIQUEID" val="657"/>
</p:tagLst>
</file>

<file path=ppt/tags/tag8.xml><?xml version="1.0" encoding="utf-8"?>
<p:tagLst xmlns:a="http://schemas.openxmlformats.org/drawingml/2006/main" xmlns:r="http://schemas.openxmlformats.org/officeDocument/2006/relationships" xmlns:p="http://schemas.openxmlformats.org/presentationml/2006/main">
  <p:tag name="AS_UNIQUEID" val="442"/>
</p:tagLst>
</file>

<file path=ppt/tags/tag80.xml><?xml version="1.0" encoding="utf-8"?>
<p:tagLst xmlns:a="http://schemas.openxmlformats.org/drawingml/2006/main" xmlns:r="http://schemas.openxmlformats.org/officeDocument/2006/relationships" xmlns:p="http://schemas.openxmlformats.org/presentationml/2006/main">
  <p:tag name="AS_UNIQUEID" val="637"/>
</p:tagLst>
</file>

<file path=ppt/tags/tag81.xml><?xml version="1.0" encoding="utf-8"?>
<p:tagLst xmlns:a="http://schemas.openxmlformats.org/drawingml/2006/main" xmlns:r="http://schemas.openxmlformats.org/officeDocument/2006/relationships" xmlns:p="http://schemas.openxmlformats.org/presentationml/2006/main">
  <p:tag name="AS_UNIQUEID" val="638"/>
</p:tagLst>
</file>

<file path=ppt/tags/tag82.xml><?xml version="1.0" encoding="utf-8"?>
<p:tagLst xmlns:a="http://schemas.openxmlformats.org/drawingml/2006/main" xmlns:r="http://schemas.openxmlformats.org/officeDocument/2006/relationships" xmlns:p="http://schemas.openxmlformats.org/presentationml/2006/main">
  <p:tag name="AS_UNIQUEID" val="649"/>
</p:tagLst>
</file>

<file path=ppt/tags/tag83.xml><?xml version="1.0" encoding="utf-8"?>
<p:tagLst xmlns:a="http://schemas.openxmlformats.org/drawingml/2006/main" xmlns:r="http://schemas.openxmlformats.org/officeDocument/2006/relationships" xmlns:p="http://schemas.openxmlformats.org/presentationml/2006/main">
  <p:tag name="AS_UNIQUEID" val="650"/>
</p:tagLst>
</file>

<file path=ppt/tags/tag84.xml><?xml version="1.0" encoding="utf-8"?>
<p:tagLst xmlns:a="http://schemas.openxmlformats.org/drawingml/2006/main" xmlns:r="http://schemas.openxmlformats.org/officeDocument/2006/relationships" xmlns:p="http://schemas.openxmlformats.org/presentationml/2006/main">
  <p:tag name="AS_UNIQUEID" val="639"/>
</p:tagLst>
</file>

<file path=ppt/tags/tag85.xml><?xml version="1.0" encoding="utf-8"?>
<p:tagLst xmlns:a="http://schemas.openxmlformats.org/drawingml/2006/main" xmlns:r="http://schemas.openxmlformats.org/officeDocument/2006/relationships" xmlns:p="http://schemas.openxmlformats.org/presentationml/2006/main">
  <p:tag name="AS_UNIQUEID" val="666"/>
</p:tagLst>
</file>

<file path=ppt/tags/tag86.xml><?xml version="1.0" encoding="utf-8"?>
<p:tagLst xmlns:a="http://schemas.openxmlformats.org/drawingml/2006/main" xmlns:r="http://schemas.openxmlformats.org/officeDocument/2006/relationships" xmlns:p="http://schemas.openxmlformats.org/presentationml/2006/main">
  <p:tag name="AS_UNIQUEID" val="667"/>
</p:tagLst>
</file>

<file path=ppt/tags/tag87.xml><?xml version="1.0" encoding="utf-8"?>
<p:tagLst xmlns:a="http://schemas.openxmlformats.org/drawingml/2006/main" xmlns:r="http://schemas.openxmlformats.org/officeDocument/2006/relationships" xmlns:p="http://schemas.openxmlformats.org/presentationml/2006/main">
  <p:tag name="AS_UNIQUEID" val="668"/>
</p:tagLst>
</file>

<file path=ppt/tags/tag88.xml><?xml version="1.0" encoding="utf-8"?>
<p:tagLst xmlns:a="http://schemas.openxmlformats.org/drawingml/2006/main" xmlns:r="http://schemas.openxmlformats.org/officeDocument/2006/relationships" xmlns:p="http://schemas.openxmlformats.org/presentationml/2006/main">
  <p:tag name="AS_UNIQUEID" val="669"/>
</p:tagLst>
</file>

<file path=ppt/tags/tag89.xml><?xml version="1.0" encoding="utf-8"?>
<p:tagLst xmlns:a="http://schemas.openxmlformats.org/drawingml/2006/main" xmlns:r="http://schemas.openxmlformats.org/officeDocument/2006/relationships" xmlns:p="http://schemas.openxmlformats.org/presentationml/2006/main">
  <p:tag name="AS_UNIQUEID" val="670"/>
</p:tagLst>
</file>

<file path=ppt/tags/tag9.xml><?xml version="1.0" encoding="utf-8"?>
<p:tagLst xmlns:a="http://schemas.openxmlformats.org/drawingml/2006/main" xmlns:r="http://schemas.openxmlformats.org/officeDocument/2006/relationships" xmlns:p="http://schemas.openxmlformats.org/presentationml/2006/main">
  <p:tag name="AS_UNIQUEID" val="443"/>
</p:tagLst>
</file>

<file path=ppt/tags/tag90.xml><?xml version="1.0" encoding="utf-8"?>
<p:tagLst xmlns:a="http://schemas.openxmlformats.org/drawingml/2006/main" xmlns:r="http://schemas.openxmlformats.org/officeDocument/2006/relationships" xmlns:p="http://schemas.openxmlformats.org/presentationml/2006/main">
  <p:tag name="AS_UNIQUEID" val="671"/>
</p:tagLst>
</file>

<file path=ppt/tags/tag91.xml><?xml version="1.0" encoding="utf-8"?>
<p:tagLst xmlns:a="http://schemas.openxmlformats.org/drawingml/2006/main" xmlns:r="http://schemas.openxmlformats.org/officeDocument/2006/relationships" xmlns:p="http://schemas.openxmlformats.org/presentationml/2006/main">
  <p:tag name="AS_UNIQUEID" val="672"/>
</p:tagLst>
</file>

<file path=ppt/tags/tag92.xml><?xml version="1.0" encoding="utf-8"?>
<p:tagLst xmlns:a="http://schemas.openxmlformats.org/drawingml/2006/main" xmlns:r="http://schemas.openxmlformats.org/officeDocument/2006/relationships" xmlns:p="http://schemas.openxmlformats.org/presentationml/2006/main">
  <p:tag name="AS_UNIQUEID" val="673"/>
</p:tagLst>
</file>

<file path=ppt/tags/tag93.xml><?xml version="1.0" encoding="utf-8"?>
<p:tagLst xmlns:a="http://schemas.openxmlformats.org/drawingml/2006/main" xmlns:r="http://schemas.openxmlformats.org/officeDocument/2006/relationships" xmlns:p="http://schemas.openxmlformats.org/presentationml/2006/main">
  <p:tag name="AS_UNIQUEID" val="674"/>
</p:tagLst>
</file>

<file path=ppt/tags/tag94.xml><?xml version="1.0" encoding="utf-8"?>
<p:tagLst xmlns:a="http://schemas.openxmlformats.org/drawingml/2006/main" xmlns:r="http://schemas.openxmlformats.org/officeDocument/2006/relationships" xmlns:p="http://schemas.openxmlformats.org/presentationml/2006/main">
  <p:tag name="AS_UNIQUEID" val="675"/>
</p:tagLst>
</file>

<file path=ppt/tags/tag95.xml><?xml version="1.0" encoding="utf-8"?>
<p:tagLst xmlns:a="http://schemas.openxmlformats.org/drawingml/2006/main" xmlns:r="http://schemas.openxmlformats.org/officeDocument/2006/relationships" xmlns:p="http://schemas.openxmlformats.org/presentationml/2006/main">
  <p:tag name="AS_UNIQUEID" val="676"/>
</p:tagLst>
</file>

<file path=ppt/tags/tag96.xml><?xml version="1.0" encoding="utf-8"?>
<p:tagLst xmlns:a="http://schemas.openxmlformats.org/drawingml/2006/main" xmlns:r="http://schemas.openxmlformats.org/officeDocument/2006/relationships" xmlns:p="http://schemas.openxmlformats.org/presentationml/2006/main">
  <p:tag name="AS_UNIQUEID" val="677"/>
</p:tagLst>
</file>

<file path=ppt/tags/tag97.xml><?xml version="1.0" encoding="utf-8"?>
<p:tagLst xmlns:a="http://schemas.openxmlformats.org/drawingml/2006/main" xmlns:r="http://schemas.openxmlformats.org/officeDocument/2006/relationships" xmlns:p="http://schemas.openxmlformats.org/presentationml/2006/main">
  <p:tag name="AS_UNIQUEID" val="678"/>
</p:tagLst>
</file>

<file path=ppt/tags/tag98.xml><?xml version="1.0" encoding="utf-8"?>
<p:tagLst xmlns:a="http://schemas.openxmlformats.org/drawingml/2006/main" xmlns:r="http://schemas.openxmlformats.org/officeDocument/2006/relationships" xmlns:p="http://schemas.openxmlformats.org/presentationml/2006/main">
  <p:tag name="AS_UNIQUEID" val="679"/>
</p:tagLst>
</file>

<file path=ppt/tags/tag99.xml><?xml version="1.0" encoding="utf-8"?>
<p:tagLst xmlns:a="http://schemas.openxmlformats.org/drawingml/2006/main" xmlns:r="http://schemas.openxmlformats.org/officeDocument/2006/relationships" xmlns:p="http://schemas.openxmlformats.org/presentationml/2006/main">
  <p:tag name="AS_UNIQUEID" val="6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2276</TotalTime>
  <Words>7234</Words>
  <Application>Microsoft Office PowerPoint</Application>
  <PresentationFormat>宽屏</PresentationFormat>
  <Paragraphs>1047</Paragraphs>
  <Slides>128</Slides>
  <Notes>17</Notes>
  <HiddenSlides>10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vt:i4>
      </vt:variant>
      <vt:variant>
        <vt:lpstr>幻灯片标题</vt:lpstr>
      </vt:variant>
      <vt:variant>
        <vt:i4>128</vt:i4>
      </vt:variant>
    </vt:vector>
  </HeadingPairs>
  <TitlesOfParts>
    <vt:vector size="157" baseType="lpstr">
      <vt:lpstr>Arial Unicode MS</vt:lpstr>
      <vt:lpstr>Roboto Bold</vt:lpstr>
      <vt:lpstr>等线</vt:lpstr>
      <vt:lpstr>方正粗黑宋简体</vt:lpstr>
      <vt:lpstr>方正静蕾简体</vt:lpstr>
      <vt:lpstr>仿宋</vt:lpstr>
      <vt:lpstr>仿宋_GB2312</vt:lpstr>
      <vt:lpstr>汉仪书魂体简</vt:lpstr>
      <vt:lpstr>黑体</vt:lpstr>
      <vt:lpstr>华文行楷</vt:lpstr>
      <vt:lpstr>华文中宋</vt:lpstr>
      <vt:lpstr>楷体</vt:lpstr>
      <vt:lpstr>楷体_GB2312</vt:lpstr>
      <vt:lpstr>思源黑体 CN Light</vt:lpstr>
      <vt:lpstr>宋体</vt:lpstr>
      <vt:lpstr>微软雅黑</vt:lpstr>
      <vt:lpstr>叶根友蚕燕隶书08</vt:lpstr>
      <vt:lpstr>幼圆</vt:lpstr>
      <vt:lpstr>Arial</vt:lpstr>
      <vt:lpstr>Arial Black</vt:lpstr>
      <vt:lpstr>Calibri</vt:lpstr>
      <vt:lpstr>Calibri Light</vt:lpstr>
      <vt:lpstr>Constantia</vt:lpstr>
      <vt:lpstr>Impact</vt:lpstr>
      <vt:lpstr>Tahoma</vt:lpstr>
      <vt:lpstr>Times New Roman</vt:lpstr>
      <vt:lpstr>Wingdings</vt:lpstr>
      <vt:lpstr>Office 主题</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4、南方地区农业生产的区内差异</vt:lpstr>
      <vt:lpstr>3、南方地区农业生产的区内差异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石漠化的演变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95</cp:revision>
  <dcterms:created xsi:type="dcterms:W3CDTF">2021-03-05T08:03:41Z</dcterms:created>
  <dcterms:modified xsi:type="dcterms:W3CDTF">2021-03-12T07:45:10Z</dcterms:modified>
</cp:coreProperties>
</file>